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tags/tag63.xml" ContentType="application/vnd.openxmlformats-officedocument.presentationml.tags+xml"/>
  <Override PartName="/ppt/tags/tag64.xml" ContentType="application/vnd.openxmlformats-officedocument.presentationml.tags+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5"/>
  </p:notesMasterIdLst>
  <p:sldIdLst>
    <p:sldId id="2145705042" r:id="rId2"/>
    <p:sldId id="2145705074" r:id="rId3"/>
    <p:sldId id="2145705162" r:id="rId4"/>
    <p:sldId id="2145705157" r:id="rId5"/>
    <p:sldId id="2145705163" r:id="rId6"/>
    <p:sldId id="2145705159" r:id="rId7"/>
    <p:sldId id="2145705165" r:id="rId8"/>
    <p:sldId id="2145705166" r:id="rId9"/>
    <p:sldId id="2145705173" r:id="rId10"/>
    <p:sldId id="2145705168" r:id="rId11"/>
    <p:sldId id="2145705169" r:id="rId12"/>
    <p:sldId id="2145705170" r:id="rId13"/>
    <p:sldId id="2145705171" r:id="rId14"/>
    <p:sldId id="2145705172" r:id="rId15"/>
    <p:sldId id="2145705174" r:id="rId16"/>
    <p:sldId id="2145705186" r:id="rId17"/>
    <p:sldId id="2145705183" r:id="rId18"/>
    <p:sldId id="2145705178" r:id="rId19"/>
    <p:sldId id="2145705179" r:id="rId20"/>
    <p:sldId id="2145705180" r:id="rId21"/>
    <p:sldId id="2145705182" r:id="rId22"/>
    <p:sldId id="2145705185" r:id="rId23"/>
    <p:sldId id="2145705184" r:id="rId24"/>
  </p:sldIdLst>
  <p:sldSz cx="12192000" cy="6858000"/>
  <p:notesSz cx="6858000" cy="9144000"/>
  <p:custDataLst>
    <p:tags r:id="rId26"/>
  </p:custDataLst>
  <p:defaultTextStyle>
    <a:defPPr>
      <a:defRPr lang="es-P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337484"/>
    <a:srgbClr val="D3D3D9"/>
    <a:srgbClr val="70A1A7"/>
    <a:srgbClr val="969696"/>
    <a:srgbClr val="FFC000"/>
    <a:srgbClr val="B55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55" autoAdjust="0"/>
    <p:restoredTop sz="95441" autoAdjust="0"/>
  </p:normalViewPr>
  <p:slideViewPr>
    <p:cSldViewPr snapToGrid="0">
      <p:cViewPr varScale="1">
        <p:scale>
          <a:sx n="87" d="100"/>
          <a:sy n="87" d="100"/>
        </p:scale>
        <p:origin x="786" y="9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E:\Indicadores%20Competitividad%20V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USER\Documents\Yulia\Antamina\TODO.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Valeria\Antamina\Salud\Salud-2.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Martin\Martin\2019\Antamina%20educaci&#243;n\Distritos%20v3.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Martin\Martin\2019\Antamina%20educaci&#243;n\Distritos%20v3.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USER\Documents\Yulia\Antamina\TODO.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USER\Documents\Yulia\Antamina\TODO.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Users\gb7862\Downloads\IDH%20BD.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080141648377539E-2"/>
          <c:y val="1.9950686011295713E-2"/>
          <c:w val="0.90751441253081888"/>
          <c:h val="0.89757437068320267"/>
        </c:manualLayout>
      </c:layout>
      <c:scatterChart>
        <c:scatterStyle val="lineMarker"/>
        <c:varyColors val="0"/>
        <c:ser>
          <c:idx val="0"/>
          <c:order val="0"/>
          <c:spPr>
            <a:ln w="19050" cap="rnd">
              <a:noFill/>
              <a:round/>
            </a:ln>
            <a:effectLst/>
          </c:spPr>
          <c:marker>
            <c:symbol val="diamond"/>
            <c:size val="9"/>
            <c:spPr>
              <a:solidFill>
                <a:srgbClr val="0070C0"/>
              </a:solidFill>
              <a:ln w="9525">
                <a:noFill/>
              </a:ln>
              <a:effectLst/>
            </c:spPr>
          </c:marker>
          <c:dPt>
            <c:idx val="1"/>
            <c:marker>
              <c:symbol val="diamond"/>
              <c:size val="14"/>
              <c:spPr>
                <a:solidFill>
                  <a:srgbClr val="FF0000"/>
                </a:solidFill>
                <a:ln w="9525">
                  <a:noFill/>
                </a:ln>
                <a:effectLst/>
              </c:spPr>
            </c:marker>
            <c:bubble3D val="0"/>
            <c:extLst>
              <c:ext xmlns:c16="http://schemas.microsoft.com/office/drawing/2014/chart" uri="{C3380CC4-5D6E-409C-BE32-E72D297353CC}">
                <c16:uniqueId val="{00000000-6363-4858-92DF-60E0A4BC6DB9}"/>
              </c:ext>
            </c:extLst>
          </c:dPt>
          <c:dPt>
            <c:idx val="2"/>
            <c:marker>
              <c:symbol val="diamond"/>
              <c:size val="14"/>
              <c:spPr>
                <a:solidFill>
                  <a:srgbClr val="FF0000"/>
                </a:solidFill>
                <a:ln w="9525">
                  <a:noFill/>
                </a:ln>
                <a:effectLst/>
              </c:spPr>
            </c:marker>
            <c:bubble3D val="0"/>
            <c:extLst>
              <c:ext xmlns:c16="http://schemas.microsoft.com/office/drawing/2014/chart" uri="{C3380CC4-5D6E-409C-BE32-E72D297353CC}">
                <c16:uniqueId val="{00000001-6363-4858-92DF-60E0A4BC6DB9}"/>
              </c:ext>
            </c:extLst>
          </c:dPt>
          <c:dPt>
            <c:idx val="3"/>
            <c:marker>
              <c:symbol val="diamond"/>
              <c:size val="14"/>
              <c:spPr>
                <a:solidFill>
                  <a:srgbClr val="FF0000"/>
                </a:solidFill>
                <a:ln w="9525">
                  <a:noFill/>
                </a:ln>
                <a:effectLst/>
              </c:spPr>
            </c:marker>
            <c:bubble3D val="0"/>
            <c:extLst>
              <c:ext xmlns:c16="http://schemas.microsoft.com/office/drawing/2014/chart" uri="{C3380CC4-5D6E-409C-BE32-E72D297353CC}">
                <c16:uniqueId val="{00000002-6363-4858-92DF-60E0A4BC6DB9}"/>
              </c:ext>
            </c:extLst>
          </c:dPt>
          <c:dPt>
            <c:idx val="7"/>
            <c:marker>
              <c:symbol val="diamond"/>
              <c:size val="14"/>
              <c:spPr>
                <a:solidFill>
                  <a:srgbClr val="FF0000"/>
                </a:solidFill>
                <a:ln w="9525">
                  <a:noFill/>
                </a:ln>
                <a:effectLst/>
              </c:spPr>
            </c:marker>
            <c:bubble3D val="0"/>
            <c:extLst>
              <c:ext xmlns:c16="http://schemas.microsoft.com/office/drawing/2014/chart" uri="{C3380CC4-5D6E-409C-BE32-E72D297353CC}">
                <c16:uniqueId val="{00000003-6363-4858-92DF-60E0A4BC6DB9}"/>
              </c:ext>
            </c:extLst>
          </c:dPt>
          <c:dPt>
            <c:idx val="9"/>
            <c:marker>
              <c:symbol val="diamond"/>
              <c:size val="14"/>
              <c:spPr>
                <a:solidFill>
                  <a:srgbClr val="FF0000"/>
                </a:solidFill>
                <a:ln w="9525">
                  <a:noFill/>
                </a:ln>
                <a:effectLst/>
              </c:spPr>
            </c:marker>
            <c:bubble3D val="0"/>
            <c:extLst>
              <c:ext xmlns:c16="http://schemas.microsoft.com/office/drawing/2014/chart" uri="{C3380CC4-5D6E-409C-BE32-E72D297353CC}">
                <c16:uniqueId val="{00000004-6363-4858-92DF-60E0A4BC6DB9}"/>
              </c:ext>
            </c:extLst>
          </c:dPt>
          <c:dPt>
            <c:idx val="10"/>
            <c:marker>
              <c:symbol val="diamond"/>
              <c:size val="14"/>
              <c:spPr>
                <a:solidFill>
                  <a:srgbClr val="FF0000"/>
                </a:solidFill>
                <a:ln w="9525">
                  <a:noFill/>
                </a:ln>
                <a:effectLst/>
              </c:spPr>
            </c:marker>
            <c:bubble3D val="0"/>
            <c:extLst>
              <c:ext xmlns:c16="http://schemas.microsoft.com/office/drawing/2014/chart" uri="{C3380CC4-5D6E-409C-BE32-E72D297353CC}">
                <c16:uniqueId val="{00000005-6363-4858-92DF-60E0A4BC6DB9}"/>
              </c:ext>
            </c:extLst>
          </c:dPt>
          <c:dPt>
            <c:idx val="13"/>
            <c:marker>
              <c:symbol val="diamond"/>
              <c:size val="14"/>
              <c:spPr>
                <a:solidFill>
                  <a:srgbClr val="FF0000"/>
                </a:solidFill>
                <a:ln w="9525">
                  <a:noFill/>
                </a:ln>
                <a:effectLst/>
              </c:spPr>
            </c:marker>
            <c:bubble3D val="0"/>
            <c:extLst>
              <c:ext xmlns:c16="http://schemas.microsoft.com/office/drawing/2014/chart" uri="{C3380CC4-5D6E-409C-BE32-E72D297353CC}">
                <c16:uniqueId val="{00000006-6363-4858-92DF-60E0A4BC6DB9}"/>
              </c:ext>
            </c:extLst>
          </c:dPt>
          <c:dPt>
            <c:idx val="14"/>
            <c:marker>
              <c:symbol val="diamond"/>
              <c:size val="14"/>
              <c:spPr>
                <a:solidFill>
                  <a:srgbClr val="FF0000"/>
                </a:solidFill>
                <a:ln w="9525">
                  <a:noFill/>
                </a:ln>
                <a:effectLst/>
              </c:spPr>
            </c:marker>
            <c:bubble3D val="0"/>
            <c:extLst>
              <c:ext xmlns:c16="http://schemas.microsoft.com/office/drawing/2014/chart" uri="{C3380CC4-5D6E-409C-BE32-E72D297353CC}">
                <c16:uniqueId val="{00000007-6363-4858-92DF-60E0A4BC6DB9}"/>
              </c:ext>
            </c:extLst>
          </c:dPt>
          <c:dPt>
            <c:idx val="16"/>
            <c:marker>
              <c:symbol val="diamond"/>
              <c:size val="14"/>
              <c:spPr>
                <a:solidFill>
                  <a:srgbClr val="FF0000"/>
                </a:solidFill>
                <a:ln w="9525">
                  <a:noFill/>
                </a:ln>
                <a:effectLst/>
              </c:spPr>
            </c:marker>
            <c:bubble3D val="0"/>
            <c:extLst>
              <c:ext xmlns:c16="http://schemas.microsoft.com/office/drawing/2014/chart" uri="{C3380CC4-5D6E-409C-BE32-E72D297353CC}">
                <c16:uniqueId val="{00000008-6363-4858-92DF-60E0A4BC6DB9}"/>
              </c:ext>
            </c:extLst>
          </c:dPt>
          <c:dPt>
            <c:idx val="17"/>
            <c:marker>
              <c:symbol val="diamond"/>
              <c:size val="14"/>
              <c:spPr>
                <a:solidFill>
                  <a:srgbClr val="FF0000"/>
                </a:solidFill>
                <a:ln w="9525">
                  <a:noFill/>
                </a:ln>
                <a:effectLst/>
              </c:spPr>
            </c:marker>
            <c:bubble3D val="0"/>
            <c:extLst>
              <c:ext xmlns:c16="http://schemas.microsoft.com/office/drawing/2014/chart" uri="{C3380CC4-5D6E-409C-BE32-E72D297353CC}">
                <c16:uniqueId val="{00000009-6363-4858-92DF-60E0A4BC6DB9}"/>
              </c:ext>
            </c:extLst>
          </c:dPt>
          <c:dPt>
            <c:idx val="18"/>
            <c:marker>
              <c:symbol val="diamond"/>
              <c:size val="14"/>
              <c:spPr>
                <a:solidFill>
                  <a:srgbClr val="FF0000"/>
                </a:solidFill>
                <a:ln w="9525">
                  <a:noFill/>
                </a:ln>
                <a:effectLst/>
              </c:spPr>
            </c:marker>
            <c:bubble3D val="0"/>
            <c:extLst>
              <c:ext xmlns:c16="http://schemas.microsoft.com/office/drawing/2014/chart" uri="{C3380CC4-5D6E-409C-BE32-E72D297353CC}">
                <c16:uniqueId val="{0000000A-6363-4858-92DF-60E0A4BC6DB9}"/>
              </c:ext>
            </c:extLst>
          </c:dPt>
          <c:dPt>
            <c:idx val="22"/>
            <c:marker>
              <c:symbol val="diamond"/>
              <c:size val="14"/>
              <c:spPr>
                <a:solidFill>
                  <a:srgbClr val="FF0000"/>
                </a:solidFill>
                <a:ln w="9525">
                  <a:noFill/>
                </a:ln>
                <a:effectLst/>
              </c:spPr>
            </c:marker>
            <c:bubble3D val="0"/>
            <c:extLst>
              <c:ext xmlns:c16="http://schemas.microsoft.com/office/drawing/2014/chart" uri="{C3380CC4-5D6E-409C-BE32-E72D297353CC}">
                <c16:uniqueId val="{0000000B-6363-4858-92DF-60E0A4BC6DB9}"/>
              </c:ext>
            </c:extLst>
          </c:dPt>
          <c:dLbls>
            <c:dLbl>
              <c:idx val="0"/>
              <c:layout/>
              <c:tx>
                <c:rich>
                  <a:bodyPr/>
                  <a:lstStyle/>
                  <a:p>
                    <a:fld id="{7855C8CE-755D-437A-8B34-85E53948888F}"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C-6363-4858-92DF-60E0A4BC6DB9}"/>
                </c:ext>
              </c:extLst>
            </c:dLbl>
            <c:dLbl>
              <c:idx val="1"/>
              <c:layout/>
              <c:tx>
                <c:rich>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fld id="{587964EE-E13B-43EF-86E9-ECDA6597F415}" type="CELLRANGE">
                      <a:rPr lang="es-PE"/>
                      <a:pPr>
                        <a:defRPr b="1">
                          <a:solidFill>
                            <a:srgbClr val="FF0000"/>
                          </a:solidFill>
                        </a:defRPr>
                      </a:pPr>
                      <a:t>[CELLRANGE]</a:t>
                    </a:fld>
                    <a:endParaRPr lang="es-PE"/>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0-6363-4858-92DF-60E0A4BC6DB9}"/>
                </c:ext>
              </c:extLst>
            </c:dLbl>
            <c:dLbl>
              <c:idx val="2"/>
              <c:layout>
                <c:manualLayout>
                  <c:x val="1.3629743893177129E-2"/>
                  <c:y val="-1.6872426124680179E-2"/>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fld id="{C548BB3E-4EEB-4269-8D44-520274F5E0AB}" type="CELLRANGE">
                      <a:rPr lang="en-US"/>
                      <a:pPr>
                        <a:defRPr b="1">
                          <a:solidFill>
                            <a:srgbClr val="FF0000"/>
                          </a:solidFill>
                        </a:defRPr>
                      </a:pPr>
                      <a:t>[CELLRANGE]</a:t>
                    </a:fld>
                    <a:endParaRPr lang="es-PE"/>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1-6363-4858-92DF-60E0A4BC6DB9}"/>
                </c:ext>
              </c:extLst>
            </c:dLbl>
            <c:dLbl>
              <c:idx val="3"/>
              <c:layout>
                <c:manualLayout>
                  <c:x val="-2.7259487786354321E-2"/>
                  <c:y val="-4.0493822699232129E-2"/>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fld id="{3F76FB90-E6FD-4018-8235-562327F2E344}" type="CELLRANGE">
                      <a:rPr lang="en-US"/>
                      <a:pPr>
                        <a:defRPr b="1">
                          <a:solidFill>
                            <a:srgbClr val="FF0000"/>
                          </a:solidFill>
                        </a:defRPr>
                      </a:pPr>
                      <a:t>[CELLRANGE]</a:t>
                    </a:fld>
                    <a:endParaRPr lang="es-PE"/>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2-6363-4858-92DF-60E0A4BC6DB9}"/>
                </c:ext>
              </c:extLst>
            </c:dLbl>
            <c:dLbl>
              <c:idx val="4"/>
              <c:layout>
                <c:manualLayout>
                  <c:x val="-3.1802735750746686E-2"/>
                  <c:y val="-3.7119337474296119E-2"/>
                </c:manualLayout>
              </c:layout>
              <c:tx>
                <c:rich>
                  <a:bodyPr/>
                  <a:lstStyle/>
                  <a:p>
                    <a:fld id="{851FE68A-F54F-48F8-A097-1E5AA078C06F}" type="CELLRANGE">
                      <a:rPr lang="en-US"/>
                      <a:pPr/>
                      <a:t>[CELLRANGE]</a:t>
                    </a:fld>
                    <a:endParaRPr lang="es-PE"/>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0D-6363-4858-92DF-60E0A4BC6DB9}"/>
                </c:ext>
              </c:extLst>
            </c:dLbl>
            <c:dLbl>
              <c:idx val="5"/>
              <c:layout/>
              <c:tx>
                <c:rich>
                  <a:bodyPr/>
                  <a:lstStyle/>
                  <a:p>
                    <a:fld id="{FD04EFBC-92BF-42CE-BCED-239C801E5809}"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E-6363-4858-92DF-60E0A4BC6DB9}"/>
                </c:ext>
              </c:extLst>
            </c:dLbl>
            <c:dLbl>
              <c:idx val="6"/>
              <c:layout/>
              <c:tx>
                <c:rich>
                  <a:bodyPr/>
                  <a:lstStyle/>
                  <a:p>
                    <a:fld id="{779ED7B7-E4CF-48AE-A08D-397C14397637}"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F-6363-4858-92DF-60E0A4BC6DB9}"/>
                </c:ext>
              </c:extLst>
            </c:dLbl>
            <c:dLbl>
              <c:idx val="7"/>
              <c:layout/>
              <c:tx>
                <c:rich>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fld id="{035BCE35-DD90-4EB7-93A5-A76A87B157E7}" type="CELLRANGE">
                      <a:rPr lang="es-PE"/>
                      <a:pPr>
                        <a:defRPr b="1">
                          <a:solidFill>
                            <a:srgbClr val="FF0000"/>
                          </a:solidFill>
                        </a:defRPr>
                      </a:pPr>
                      <a:t>[CELLRANGE]</a:t>
                    </a:fld>
                    <a:endParaRPr lang="es-PE"/>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3-6363-4858-92DF-60E0A4BC6DB9}"/>
                </c:ext>
              </c:extLst>
            </c:dLbl>
            <c:dLbl>
              <c:idx val="8"/>
              <c:layout/>
              <c:tx>
                <c:rich>
                  <a:bodyPr/>
                  <a:lstStyle/>
                  <a:p>
                    <a:fld id="{E12CCCE7-32F8-4384-B0D0-BC9C9367926D}"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0-6363-4858-92DF-60E0A4BC6DB9}"/>
                </c:ext>
              </c:extLst>
            </c:dLbl>
            <c:dLbl>
              <c:idx val="9"/>
              <c:layout/>
              <c:tx>
                <c:rich>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fld id="{562354FB-77AB-49D6-8D51-CF72317E4303}" type="CELLRANGE">
                      <a:rPr lang="es-PE"/>
                      <a:pPr>
                        <a:defRPr b="1">
                          <a:solidFill>
                            <a:srgbClr val="FF0000"/>
                          </a:solidFill>
                        </a:defRPr>
                      </a:pPr>
                      <a:t>[CELLRANGE]</a:t>
                    </a:fld>
                    <a:endParaRPr lang="es-PE"/>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4-6363-4858-92DF-60E0A4BC6DB9}"/>
                </c:ext>
              </c:extLst>
            </c:dLbl>
            <c:dLbl>
              <c:idx val="10"/>
              <c:layout/>
              <c:tx>
                <c:rich>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fld id="{8C56C2F9-A0C5-4CBE-A2B2-A47E75A2AEBF}" type="CELLRANGE">
                      <a:rPr lang="es-PE"/>
                      <a:pPr>
                        <a:defRPr b="1"/>
                      </a:pPr>
                      <a:t>[CELLRANGE]</a:t>
                    </a:fld>
                    <a:endParaRPr lang="es-PE"/>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5-6363-4858-92DF-60E0A4BC6DB9}"/>
                </c:ext>
              </c:extLst>
            </c:dLbl>
            <c:dLbl>
              <c:idx val="11"/>
              <c:layout/>
              <c:tx>
                <c:rich>
                  <a:bodyPr/>
                  <a:lstStyle/>
                  <a:p>
                    <a:fld id="{D577EE1D-879F-461B-82F4-4CD404B117C5}"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1-6363-4858-92DF-60E0A4BC6DB9}"/>
                </c:ext>
              </c:extLst>
            </c:dLbl>
            <c:dLbl>
              <c:idx val="12"/>
              <c:layout/>
              <c:tx>
                <c:rich>
                  <a:bodyPr/>
                  <a:lstStyle/>
                  <a:p>
                    <a:fld id="{BA786A35-9370-484B-B03A-1E48B8683836}"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2-6363-4858-92DF-60E0A4BC6DB9}"/>
                </c:ext>
              </c:extLst>
            </c:dLbl>
            <c:dLbl>
              <c:idx val="13"/>
              <c:layout/>
              <c:tx>
                <c:rich>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fld id="{6EA01649-21C0-41FF-8FFB-1B6320E9C079}" type="CELLRANGE">
                      <a:rPr lang="es-PE"/>
                      <a:pPr>
                        <a:defRPr b="1">
                          <a:solidFill>
                            <a:srgbClr val="FF0000"/>
                          </a:solidFill>
                        </a:defRPr>
                      </a:pPr>
                      <a:t>[CELLRANGE]</a:t>
                    </a:fld>
                    <a:endParaRPr lang="es-PE"/>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6-6363-4858-92DF-60E0A4BC6DB9}"/>
                </c:ext>
              </c:extLst>
            </c:dLbl>
            <c:dLbl>
              <c:idx val="14"/>
              <c:layout/>
              <c:tx>
                <c:rich>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fld id="{DEB65F0B-EF59-4241-8D98-6C336564F2DC}" type="CELLRANGE">
                      <a:rPr lang="es-PE"/>
                      <a:pPr>
                        <a:defRPr b="1">
                          <a:solidFill>
                            <a:srgbClr val="FF0000"/>
                          </a:solidFill>
                        </a:defRPr>
                      </a:pPr>
                      <a:t>[CELLRANGE]</a:t>
                    </a:fld>
                    <a:endParaRPr lang="es-PE"/>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7-6363-4858-92DF-60E0A4BC6DB9}"/>
                </c:ext>
              </c:extLst>
            </c:dLbl>
            <c:dLbl>
              <c:idx val="15"/>
              <c:layout/>
              <c:tx>
                <c:rich>
                  <a:bodyPr/>
                  <a:lstStyle/>
                  <a:p>
                    <a:fld id="{27D80ECC-AB40-4BC1-80F2-52994C98D396}"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3-6363-4858-92DF-60E0A4BC6DB9}"/>
                </c:ext>
              </c:extLst>
            </c:dLbl>
            <c:dLbl>
              <c:idx val="16"/>
              <c:layout/>
              <c:tx>
                <c:rich>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fld id="{0A8C3965-9733-4766-8CAF-C46D770495E4}" type="CELLRANGE">
                      <a:rPr lang="es-PE"/>
                      <a:pPr>
                        <a:defRPr b="1">
                          <a:solidFill>
                            <a:srgbClr val="FF0000"/>
                          </a:solidFill>
                        </a:defRPr>
                      </a:pPr>
                      <a:t>[CELLRANGE]</a:t>
                    </a:fld>
                    <a:endParaRPr lang="es-PE"/>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8-6363-4858-92DF-60E0A4BC6DB9}"/>
                </c:ext>
              </c:extLst>
            </c:dLbl>
            <c:dLbl>
              <c:idx val="17"/>
              <c:layout/>
              <c:tx>
                <c:rich>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fld id="{261FBB4F-09D0-495B-A8F1-99FA8842E928}" type="CELLRANGE">
                      <a:rPr lang="es-PE"/>
                      <a:pPr>
                        <a:defRPr b="1">
                          <a:solidFill>
                            <a:srgbClr val="FF0000"/>
                          </a:solidFill>
                        </a:defRPr>
                      </a:pPr>
                      <a:t>[CELLRANGE]</a:t>
                    </a:fld>
                    <a:endParaRPr lang="es-PE"/>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9-6363-4858-92DF-60E0A4BC6DB9}"/>
                </c:ext>
              </c:extLst>
            </c:dLbl>
            <c:dLbl>
              <c:idx val="18"/>
              <c:layout/>
              <c:tx>
                <c:rich>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fld id="{795D7894-F4D9-44D9-9540-E672D985E108}" type="CELLRANGE">
                      <a:rPr lang="es-PE"/>
                      <a:pPr>
                        <a:defRPr b="1">
                          <a:solidFill>
                            <a:srgbClr val="FF0000"/>
                          </a:solidFill>
                        </a:defRPr>
                      </a:pPr>
                      <a:t>[CELLRANGE]</a:t>
                    </a:fld>
                    <a:endParaRPr lang="es-PE"/>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A-6363-4858-92DF-60E0A4BC6DB9}"/>
                </c:ext>
              </c:extLst>
            </c:dLbl>
            <c:dLbl>
              <c:idx val="19"/>
              <c:layout/>
              <c:tx>
                <c:rich>
                  <a:bodyPr/>
                  <a:lstStyle/>
                  <a:p>
                    <a:fld id="{8CCE6DA6-45C1-497E-8FB6-6397BB18B5AD}"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4-6363-4858-92DF-60E0A4BC6DB9}"/>
                </c:ext>
              </c:extLst>
            </c:dLbl>
            <c:dLbl>
              <c:idx val="20"/>
              <c:layout/>
              <c:tx>
                <c:rich>
                  <a:bodyPr/>
                  <a:lstStyle/>
                  <a:p>
                    <a:fld id="{CFF1A21C-C595-4A47-9812-3CEF61B4D42E}" type="CELLRANGE">
                      <a:rPr lang="es-PE"/>
                      <a:pPr/>
                      <a:t>[CELLRANGE]</a:t>
                    </a:fld>
                    <a:endParaRPr lang="es-PE"/>
                  </a:p>
                </c:rich>
              </c:tx>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15-6363-4858-92DF-60E0A4BC6DB9}"/>
                </c:ext>
              </c:extLst>
            </c:dLbl>
            <c:dLbl>
              <c:idx val="21"/>
              <c:layout>
                <c:manualLayout>
                  <c:x val="-0.10022964125342296"/>
                  <c:y val="-4.7997862216567509E-2"/>
                </c:manualLayout>
              </c:layout>
              <c:tx>
                <c:rich>
                  <a:bodyPr/>
                  <a:lstStyle/>
                  <a:p>
                    <a:fld id="{1214B537-00BD-4BDA-8D2A-4E53F6A326F0}" type="CELLRANGE">
                      <a:rPr lang="en-US"/>
                      <a:pPr/>
                      <a:t>[CELLRANGE]</a:t>
                    </a:fld>
                    <a:endParaRPr lang="es-PE"/>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 xmlns:c16="http://schemas.microsoft.com/office/drawing/2014/chart" uri="{C3380CC4-5D6E-409C-BE32-E72D297353CC}">
                  <c16:uniqueId val="{00000016-6363-4858-92DF-60E0A4BC6DB9}"/>
                </c:ext>
              </c:extLst>
            </c:dLbl>
            <c:dLbl>
              <c:idx val="22"/>
              <c:layout/>
              <c:tx>
                <c:rich>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fld id="{5F62724B-4795-414C-B426-056C483E978C}" type="CELLRANGE">
                      <a:rPr lang="es-PE"/>
                      <a:pPr>
                        <a:defRPr b="1">
                          <a:solidFill>
                            <a:srgbClr val="FF0000"/>
                          </a:solidFill>
                        </a:defRPr>
                      </a:pPr>
                      <a:t>[CELLRANGE]</a:t>
                    </a:fld>
                    <a:endParaRPr lang="es-PE"/>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 xmlns:c16="http://schemas.microsoft.com/office/drawing/2014/chart" uri="{C3380CC4-5D6E-409C-BE32-E72D297353CC}">
                  <c16:uniqueId val="{0000000B-6363-4858-92DF-60E0A4BC6DB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PE"/>
              </a:p>
            </c:txPr>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0"/>
              </c:ext>
            </c:extLst>
          </c:dLbls>
          <c:xVal>
            <c:numRef>
              <c:f>Regiones!$BB$80:$BB$102</c:f>
              <c:numCache>
                <c:formatCode>General</c:formatCode>
                <c:ptCount val="23"/>
                <c:pt idx="0">
                  <c:v>5</c:v>
                </c:pt>
                <c:pt idx="1">
                  <c:v>4</c:v>
                </c:pt>
                <c:pt idx="2">
                  <c:v>2</c:v>
                </c:pt>
                <c:pt idx="3">
                  <c:v>3</c:v>
                </c:pt>
                <c:pt idx="4">
                  <c:v>1</c:v>
                </c:pt>
                <c:pt idx="5">
                  <c:v>7</c:v>
                </c:pt>
                <c:pt idx="6">
                  <c:v>8</c:v>
                </c:pt>
                <c:pt idx="7">
                  <c:v>14</c:v>
                </c:pt>
                <c:pt idx="8">
                  <c:v>16</c:v>
                </c:pt>
                <c:pt idx="9">
                  <c:v>19</c:v>
                </c:pt>
                <c:pt idx="10">
                  <c:v>13</c:v>
                </c:pt>
                <c:pt idx="11">
                  <c:v>17</c:v>
                </c:pt>
                <c:pt idx="12">
                  <c:v>18</c:v>
                </c:pt>
                <c:pt idx="13">
                  <c:v>24</c:v>
                </c:pt>
                <c:pt idx="14">
                  <c:v>11</c:v>
                </c:pt>
                <c:pt idx="15">
                  <c:v>12</c:v>
                </c:pt>
                <c:pt idx="16">
                  <c:v>21</c:v>
                </c:pt>
                <c:pt idx="17">
                  <c:v>15</c:v>
                </c:pt>
                <c:pt idx="18">
                  <c:v>20</c:v>
                </c:pt>
                <c:pt idx="19">
                  <c:v>23</c:v>
                </c:pt>
                <c:pt idx="20">
                  <c:v>22</c:v>
                </c:pt>
                <c:pt idx="21">
                  <c:v>25</c:v>
                </c:pt>
                <c:pt idx="22">
                  <c:v>10</c:v>
                </c:pt>
              </c:numCache>
            </c:numRef>
          </c:xVal>
          <c:yVal>
            <c:numRef>
              <c:f>Regiones!$BC$80:$BC$102</c:f>
              <c:numCache>
                <c:formatCode>General</c:formatCode>
                <c:ptCount val="23"/>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pt idx="21">
                  <c:v>23</c:v>
                </c:pt>
                <c:pt idx="22">
                  <c:v>24</c:v>
                </c:pt>
              </c:numCache>
            </c:numRef>
          </c:yVal>
          <c:smooth val="0"/>
          <c:extLst>
            <c:ext xmlns:c15="http://schemas.microsoft.com/office/drawing/2012/chart" uri="{02D57815-91ED-43cb-92C2-25804820EDAC}">
              <c15:datalabelsRange>
                <c15:f>Regiones!$BA$80:$BA$102</c15:f>
                <c15:dlblRangeCache>
                  <c:ptCount val="23"/>
                  <c:pt idx="0">
                    <c:v>Ica</c:v>
                  </c:pt>
                  <c:pt idx="1">
                    <c:v>Moquegua</c:v>
                  </c:pt>
                  <c:pt idx="2">
                    <c:v>Arequipa</c:v>
                  </c:pt>
                  <c:pt idx="3">
                    <c:v>Tacna</c:v>
                  </c:pt>
                  <c:pt idx="4">
                    <c:v>Lima</c:v>
                  </c:pt>
                  <c:pt idx="5">
                    <c:v>Tumbes</c:v>
                  </c:pt>
                  <c:pt idx="6">
                    <c:v>Lambayeque</c:v>
                  </c:pt>
                  <c:pt idx="7">
                    <c:v>Junín</c:v>
                  </c:pt>
                  <c:pt idx="8">
                    <c:v>San Martín</c:v>
                  </c:pt>
                  <c:pt idx="9">
                    <c:v>Pasco</c:v>
                  </c:pt>
                  <c:pt idx="10">
                    <c:v>Áncash</c:v>
                  </c:pt>
                  <c:pt idx="11">
                    <c:v>Ucayali</c:v>
                  </c:pt>
                  <c:pt idx="12">
                    <c:v>Amazonas</c:v>
                  </c:pt>
                  <c:pt idx="13">
                    <c:v>Cajamarca</c:v>
                  </c:pt>
                  <c:pt idx="14">
                    <c:v>Cusco</c:v>
                  </c:pt>
                  <c:pt idx="15">
                    <c:v>Piura</c:v>
                  </c:pt>
                  <c:pt idx="16">
                    <c:v>Puno</c:v>
                  </c:pt>
                  <c:pt idx="17">
                    <c:v>Ayacucho</c:v>
                  </c:pt>
                  <c:pt idx="18">
                    <c:v>Apurímac</c:v>
                  </c:pt>
                  <c:pt idx="19">
                    <c:v>Huánuco</c:v>
                  </c:pt>
                  <c:pt idx="20">
                    <c:v>Loreto</c:v>
                  </c:pt>
                  <c:pt idx="21">
                    <c:v>Huancavelica</c:v>
                  </c:pt>
                  <c:pt idx="22">
                    <c:v>La Libertad</c:v>
                  </c:pt>
                </c15:dlblRangeCache>
              </c15:datalabelsRange>
            </c:ext>
            <c:ext xmlns:c16="http://schemas.microsoft.com/office/drawing/2014/chart" uri="{C3380CC4-5D6E-409C-BE32-E72D297353CC}">
              <c16:uniqueId val="{00000017-6363-4858-92DF-60E0A4BC6DB9}"/>
            </c:ext>
          </c:extLst>
        </c:ser>
        <c:dLbls>
          <c:showLegendKey val="0"/>
          <c:showVal val="0"/>
          <c:showCatName val="0"/>
          <c:showSerName val="0"/>
          <c:showPercent val="0"/>
          <c:showBubbleSize val="0"/>
        </c:dLbls>
        <c:axId val="383894528"/>
        <c:axId val="383895840"/>
      </c:scatterChart>
      <c:valAx>
        <c:axId val="383894528"/>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383895840"/>
        <c:crosses val="autoZero"/>
        <c:crossBetween val="midCat"/>
      </c:valAx>
      <c:valAx>
        <c:axId val="383895840"/>
        <c:scaling>
          <c:orientation val="minMax"/>
          <c:max val="25"/>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383894528"/>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P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30435023412718393"/>
          <c:w val="1"/>
          <c:h val="0.47854229753932698"/>
        </c:manualLayout>
      </c:layout>
      <c:barChart>
        <c:barDir val="col"/>
        <c:grouping val="clustered"/>
        <c:varyColors val="0"/>
        <c:ser>
          <c:idx val="0"/>
          <c:order val="0"/>
          <c:tx>
            <c:strRef>
              <c:f>TODO!$B$254</c:f>
              <c:strCache>
                <c:ptCount val="1"/>
                <c:pt idx="0">
                  <c:v>Total</c:v>
                </c:pt>
              </c:strCache>
            </c:strRef>
          </c:tx>
          <c:spPr>
            <a:solidFill>
              <a:srgbClr val="009999"/>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TODO!$C$249:$E$249</c:f>
              <c:numCache>
                <c:formatCode>General</c:formatCode>
                <c:ptCount val="3"/>
                <c:pt idx="0">
                  <c:v>1993</c:v>
                </c:pt>
                <c:pt idx="1">
                  <c:v>2007</c:v>
                </c:pt>
                <c:pt idx="2">
                  <c:v>2017</c:v>
                </c:pt>
              </c:numCache>
            </c:numRef>
          </c:cat>
          <c:val>
            <c:numRef>
              <c:f>TODO!$C$254:$E$254</c:f>
              <c:numCache>
                <c:formatCode>0.0</c:formatCode>
                <c:ptCount val="3"/>
                <c:pt idx="0">
                  <c:v>43.990877993158492</c:v>
                </c:pt>
                <c:pt idx="1">
                  <c:v>70.557743444747373</c:v>
                </c:pt>
                <c:pt idx="2">
                  <c:v>83.355809284066055</c:v>
                </c:pt>
              </c:numCache>
            </c:numRef>
          </c:val>
          <c:extLst>
            <c:ext xmlns:c16="http://schemas.microsoft.com/office/drawing/2014/chart" uri="{C3380CC4-5D6E-409C-BE32-E72D297353CC}">
              <c16:uniqueId val="{00000001-0DB9-4C9A-97CF-47C3C3972C3C}"/>
            </c:ext>
          </c:extLst>
        </c:ser>
        <c:dLbls>
          <c:showLegendKey val="0"/>
          <c:showVal val="0"/>
          <c:showCatName val="0"/>
          <c:showSerName val="0"/>
          <c:showPercent val="0"/>
          <c:showBubbleSize val="0"/>
        </c:dLbls>
        <c:gapWidth val="50"/>
        <c:axId val="328682184"/>
        <c:axId val="328683360"/>
      </c:barChart>
      <c:catAx>
        <c:axId val="328682184"/>
        <c:scaling>
          <c:orientation val="minMax"/>
        </c:scaling>
        <c:delete val="0"/>
        <c:axPos val="b"/>
        <c:numFmt formatCode="General" sourceLinked="1"/>
        <c:majorTickMark val="out"/>
        <c:minorTickMark val="none"/>
        <c:tickLblPos val="nextTo"/>
        <c:spPr>
          <a:noFill/>
          <a:ln w="9525" cap="flat" cmpd="sng" algn="ctr">
            <a:solidFill>
              <a:srgbClr val="FFFFFF">
                <a:lumMod val="65000"/>
              </a:srgb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crossAx val="328683360"/>
        <c:crosses val="autoZero"/>
        <c:auto val="1"/>
        <c:lblAlgn val="ctr"/>
        <c:lblOffset val="100"/>
        <c:noMultiLvlLbl val="0"/>
      </c:catAx>
      <c:valAx>
        <c:axId val="328683360"/>
        <c:scaling>
          <c:orientation val="minMax"/>
          <c:max val="90"/>
        </c:scaling>
        <c:delete val="1"/>
        <c:axPos val="l"/>
        <c:numFmt formatCode="0" sourceLinked="0"/>
        <c:majorTickMark val="out"/>
        <c:minorTickMark val="none"/>
        <c:tickLblPos val="nextTo"/>
        <c:crossAx val="328682184"/>
        <c:crosses val="autoZero"/>
        <c:crossBetween val="between"/>
        <c:majorUnit val="10"/>
      </c:valAx>
      <c:spPr>
        <a:noFill/>
        <a:ln>
          <a:noFill/>
        </a:ln>
        <a:effectLst/>
      </c:spPr>
    </c:plotArea>
    <c:legend>
      <c:legendPos val="b"/>
      <c:layout>
        <c:manualLayout>
          <c:xMode val="edge"/>
          <c:yMode val="edge"/>
          <c:x val="0.11632101955424523"/>
          <c:y val="0"/>
          <c:w val="0.88367898044575477"/>
          <c:h val="7.802304059554303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legend>
    <c:plotVisOnly val="1"/>
    <c:dispBlanksAs val="gap"/>
    <c:showDLblsOverMax val="0"/>
    <c:extLst/>
  </c:chart>
  <c:spPr>
    <a:noFill/>
    <a:ln>
      <a:noFill/>
    </a:ln>
    <a:effectLst/>
  </c:spPr>
  <c:txPr>
    <a:bodyPr/>
    <a:lstStyle/>
    <a:p>
      <a:pPr>
        <a:defRPr sz="1200" b="0">
          <a:solidFill>
            <a:schemeClr val="tx1"/>
          </a:solidFill>
          <a:latin typeface="+mn-lt"/>
        </a:defRPr>
      </a:pPr>
      <a:endParaRPr lang="es-P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268007769451341E-2"/>
          <c:y val="0.12918352252728596"/>
          <c:w val="0.95946398446109737"/>
          <c:h val="0.75848086277521765"/>
        </c:manualLayout>
      </c:layout>
      <c:barChart>
        <c:barDir val="col"/>
        <c:grouping val="clustered"/>
        <c:varyColors val="0"/>
        <c:ser>
          <c:idx val="1"/>
          <c:order val="0"/>
          <c:tx>
            <c:strRef>
              <c:f>Anemia!$AA$29</c:f>
              <c:strCache>
                <c:ptCount val="1"/>
                <c:pt idx="0">
                  <c:v>Total</c:v>
                </c:pt>
              </c:strCache>
            </c:strRef>
          </c:tx>
          <c:spPr>
            <a:solidFill>
              <a:srgbClr val="00999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Anemia!$AC$27:$AH$27</c:f>
              <c:numCache>
                <c:formatCode>General</c:formatCode>
                <c:ptCount val="6"/>
                <c:pt idx="0">
                  <c:v>2013</c:v>
                </c:pt>
                <c:pt idx="1">
                  <c:v>2014</c:v>
                </c:pt>
                <c:pt idx="2">
                  <c:v>2015</c:v>
                </c:pt>
                <c:pt idx="3">
                  <c:v>2016</c:v>
                </c:pt>
                <c:pt idx="4">
                  <c:v>2017</c:v>
                </c:pt>
                <c:pt idx="5">
                  <c:v>2018</c:v>
                </c:pt>
              </c:numCache>
            </c:numRef>
          </c:cat>
          <c:val>
            <c:numRef>
              <c:f>Anemia!$AC$29:$AH$29</c:f>
              <c:numCache>
                <c:formatCode>0</c:formatCode>
                <c:ptCount val="6"/>
                <c:pt idx="0">
                  <c:v>53.426163429827781</c:v>
                </c:pt>
                <c:pt idx="1">
                  <c:v>54.25925925925926</c:v>
                </c:pt>
                <c:pt idx="2">
                  <c:v>46.849562858004226</c:v>
                </c:pt>
                <c:pt idx="3">
                  <c:v>42.08846329229366</c:v>
                </c:pt>
                <c:pt idx="4">
                  <c:v>41.463414634146339</c:v>
                </c:pt>
                <c:pt idx="5">
                  <c:v>32.768153335790643</c:v>
                </c:pt>
              </c:numCache>
            </c:numRef>
          </c:val>
          <c:extLst>
            <c:ext xmlns:c16="http://schemas.microsoft.com/office/drawing/2014/chart" uri="{C3380CC4-5D6E-409C-BE32-E72D297353CC}">
              <c16:uniqueId val="{00000001-5C6B-43AF-BF4B-45295A99DA79}"/>
            </c:ext>
          </c:extLst>
        </c:ser>
        <c:dLbls>
          <c:showLegendKey val="0"/>
          <c:showVal val="0"/>
          <c:showCatName val="0"/>
          <c:showSerName val="0"/>
          <c:showPercent val="0"/>
          <c:showBubbleSize val="0"/>
        </c:dLbls>
        <c:gapWidth val="50"/>
        <c:axId val="332031600"/>
        <c:axId val="332028072"/>
      </c:barChart>
      <c:lineChart>
        <c:grouping val="standard"/>
        <c:varyColors val="0"/>
        <c:ser>
          <c:idx val="2"/>
          <c:order val="1"/>
          <c:tx>
            <c:strRef>
              <c:f>Anemia!$AA$30</c:f>
              <c:strCache>
                <c:ptCount val="1"/>
                <c:pt idx="0">
                  <c:v>Perú</c:v>
                </c:pt>
              </c:strCache>
            </c:strRef>
          </c:tx>
          <c:spPr>
            <a:ln w="28575" cap="rnd">
              <a:noFill/>
              <a:round/>
            </a:ln>
            <a:effectLst/>
          </c:spPr>
          <c:marker>
            <c:symbol val="diamond"/>
            <c:size val="14"/>
            <c:spPr>
              <a:solidFill>
                <a:srgbClr val="FFA74F"/>
              </a:solidFill>
              <a:ln w="9525">
                <a:solidFill>
                  <a:srgbClr val="FFA74F"/>
                </a:solidFill>
              </a:ln>
              <a:effectLst/>
            </c:spPr>
          </c:marker>
          <c:dLbls>
            <c:dLbl>
              <c:idx val="5"/>
              <c:layout>
                <c:manualLayout>
                  <c:x val="-2.6606483068601684E-2"/>
                  <c:y val="8.1285202252944194E-2"/>
                </c:manualLayout>
              </c:layout>
              <c:spPr>
                <a:solidFill>
                  <a:srgbClr val="FFFFFF"/>
                </a:solid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C6B-43AF-BF4B-45295A99DA79}"/>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Anemia!$AC$27:$AH$27</c:f>
              <c:numCache>
                <c:formatCode>General</c:formatCode>
                <c:ptCount val="6"/>
                <c:pt idx="0">
                  <c:v>2013</c:v>
                </c:pt>
                <c:pt idx="1">
                  <c:v>2014</c:v>
                </c:pt>
                <c:pt idx="2">
                  <c:v>2015</c:v>
                </c:pt>
                <c:pt idx="3">
                  <c:v>2016</c:v>
                </c:pt>
                <c:pt idx="4">
                  <c:v>2017</c:v>
                </c:pt>
                <c:pt idx="5">
                  <c:v>2018</c:v>
                </c:pt>
              </c:numCache>
            </c:numRef>
          </c:cat>
          <c:val>
            <c:numRef>
              <c:f>Anemia!$AC$30:$AH$30</c:f>
              <c:numCache>
                <c:formatCode>0</c:formatCode>
                <c:ptCount val="6"/>
                <c:pt idx="0">
                  <c:v>43.700081255452915</c:v>
                </c:pt>
                <c:pt idx="1">
                  <c:v>49.961918791430946</c:v>
                </c:pt>
                <c:pt idx="2">
                  <c:v>45.226458444567392</c:v>
                </c:pt>
                <c:pt idx="3">
                  <c:v>40.212778293135436</c:v>
                </c:pt>
                <c:pt idx="4">
                  <c:v>35.69507185584154</c:v>
                </c:pt>
                <c:pt idx="5">
                  <c:v>31.991813623494902</c:v>
                </c:pt>
              </c:numCache>
            </c:numRef>
          </c:val>
          <c:smooth val="0"/>
          <c:extLst>
            <c:ext xmlns:c16="http://schemas.microsoft.com/office/drawing/2014/chart" uri="{C3380CC4-5D6E-409C-BE32-E72D297353CC}">
              <c16:uniqueId val="{00000003-5C6B-43AF-BF4B-45295A99DA79}"/>
            </c:ext>
          </c:extLst>
        </c:ser>
        <c:dLbls>
          <c:showLegendKey val="0"/>
          <c:showVal val="0"/>
          <c:showCatName val="0"/>
          <c:showSerName val="0"/>
          <c:showPercent val="0"/>
          <c:showBubbleSize val="0"/>
        </c:dLbls>
        <c:marker val="1"/>
        <c:smooth val="0"/>
        <c:axId val="332031600"/>
        <c:axId val="332028072"/>
      </c:lineChart>
      <c:catAx>
        <c:axId val="332031600"/>
        <c:scaling>
          <c:orientation val="minMax"/>
        </c:scaling>
        <c:delete val="0"/>
        <c:axPos val="b"/>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crossAx val="332028072"/>
        <c:crosses val="autoZero"/>
        <c:auto val="1"/>
        <c:lblAlgn val="ctr"/>
        <c:lblOffset val="100"/>
        <c:noMultiLvlLbl val="0"/>
      </c:catAx>
      <c:valAx>
        <c:axId val="332028072"/>
        <c:scaling>
          <c:orientation val="minMax"/>
        </c:scaling>
        <c:delete val="1"/>
        <c:axPos val="l"/>
        <c:numFmt formatCode="0" sourceLinked="1"/>
        <c:majorTickMark val="none"/>
        <c:minorTickMark val="none"/>
        <c:tickLblPos val="nextTo"/>
        <c:crossAx val="33203160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legend>
    <c:plotVisOnly val="1"/>
    <c:dispBlanksAs val="gap"/>
    <c:showDLblsOverMax val="0"/>
  </c:chart>
  <c:spPr>
    <a:noFill/>
    <a:ln>
      <a:noFill/>
    </a:ln>
    <a:effectLst/>
  </c:spPr>
  <c:txPr>
    <a:bodyPr/>
    <a:lstStyle/>
    <a:p>
      <a:pPr>
        <a:defRPr sz="1200" b="0">
          <a:solidFill>
            <a:schemeClr val="tx1"/>
          </a:solidFill>
          <a:latin typeface="+mn-lt"/>
        </a:defRPr>
      </a:pPr>
      <a:endParaRPr lang="es-P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23768737381433089"/>
          <c:w val="1"/>
          <c:h val="0.58265399413355679"/>
        </c:manualLayout>
      </c:layout>
      <c:barChart>
        <c:barDir val="col"/>
        <c:grouping val="clustered"/>
        <c:varyColors val="0"/>
        <c:ser>
          <c:idx val="0"/>
          <c:order val="0"/>
          <c:tx>
            <c:strRef>
              <c:f>Motivación!$B$6</c:f>
              <c:strCache>
                <c:ptCount val="1"/>
                <c:pt idx="0">
                  <c:v>Total</c:v>
                </c:pt>
              </c:strCache>
            </c:strRef>
          </c:tx>
          <c:spPr>
            <a:solidFill>
              <a:srgbClr val="00999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Motivación!$C$4:$E$4</c:f>
              <c:numCache>
                <c:formatCode>General</c:formatCode>
                <c:ptCount val="3"/>
                <c:pt idx="0">
                  <c:v>1993</c:v>
                </c:pt>
                <c:pt idx="1">
                  <c:v>2007</c:v>
                </c:pt>
                <c:pt idx="2">
                  <c:v>2017</c:v>
                </c:pt>
              </c:numCache>
            </c:numRef>
          </c:cat>
          <c:val>
            <c:numRef>
              <c:f>Motivación!$C$6:$E$6</c:f>
              <c:numCache>
                <c:formatCode>0</c:formatCode>
                <c:ptCount val="3"/>
                <c:pt idx="0">
                  <c:v>18.728570233880632</c:v>
                </c:pt>
                <c:pt idx="1">
                  <c:v>11.208946439081814</c:v>
                </c:pt>
                <c:pt idx="2">
                  <c:v>9.5334482566868672</c:v>
                </c:pt>
              </c:numCache>
            </c:numRef>
          </c:val>
          <c:extLst>
            <c:ext xmlns:c16="http://schemas.microsoft.com/office/drawing/2014/chart" uri="{C3380CC4-5D6E-409C-BE32-E72D297353CC}">
              <c16:uniqueId val="{00000001-A39B-4A07-A857-D750800EB33D}"/>
            </c:ext>
          </c:extLst>
        </c:ser>
        <c:dLbls>
          <c:showLegendKey val="0"/>
          <c:showVal val="0"/>
          <c:showCatName val="0"/>
          <c:showSerName val="0"/>
          <c:showPercent val="0"/>
          <c:showBubbleSize val="0"/>
        </c:dLbls>
        <c:gapWidth val="70"/>
        <c:axId val="329397920"/>
        <c:axId val="329398312"/>
      </c:barChart>
      <c:catAx>
        <c:axId val="329397920"/>
        <c:scaling>
          <c:orientation val="minMax"/>
        </c:scaling>
        <c:delete val="0"/>
        <c:axPos val="b"/>
        <c:numFmt formatCode="General" sourceLinked="1"/>
        <c:majorTickMark val="out"/>
        <c:minorTickMark val="none"/>
        <c:tickLblPos val="nextTo"/>
        <c:spPr>
          <a:noFill/>
          <a:ln w="9525" cap="flat" cmpd="sng" algn="ctr">
            <a:solidFill>
              <a:srgbClr val="FFFFFF">
                <a:lumMod val="65000"/>
              </a:srgb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PE"/>
          </a:p>
        </c:txPr>
        <c:crossAx val="329398312"/>
        <c:crosses val="autoZero"/>
        <c:auto val="1"/>
        <c:lblAlgn val="ctr"/>
        <c:lblOffset val="100"/>
        <c:noMultiLvlLbl val="0"/>
      </c:catAx>
      <c:valAx>
        <c:axId val="329398312"/>
        <c:scaling>
          <c:orientation val="minMax"/>
        </c:scaling>
        <c:delete val="1"/>
        <c:axPos val="l"/>
        <c:numFmt formatCode="0" sourceLinked="1"/>
        <c:majorTickMark val="none"/>
        <c:minorTickMark val="none"/>
        <c:tickLblPos val="nextTo"/>
        <c:crossAx val="329397920"/>
        <c:crosses val="autoZero"/>
        <c:crossBetween val="between"/>
      </c:valAx>
      <c:spPr>
        <a:noFill/>
        <a:ln>
          <a:noFill/>
        </a:ln>
        <a:effectLst/>
      </c:spPr>
    </c:plotArea>
    <c:legend>
      <c:legendPos val="l"/>
      <c:layout>
        <c:manualLayout>
          <c:xMode val="edge"/>
          <c:yMode val="edge"/>
          <c:x val="0"/>
          <c:y val="4.8989767978094824E-2"/>
          <c:w val="1"/>
          <c:h val="9.278857993831921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PE"/>
        </a:p>
      </c:txPr>
    </c:legend>
    <c:plotVisOnly val="1"/>
    <c:dispBlanksAs val="gap"/>
    <c:showDLblsOverMax val="0"/>
  </c:chart>
  <c:spPr>
    <a:noFill/>
    <a:ln w="9525" cap="flat" cmpd="sng" algn="ctr">
      <a:noFill/>
      <a:round/>
    </a:ln>
    <a:effectLst/>
  </c:spPr>
  <c:txPr>
    <a:bodyPr/>
    <a:lstStyle/>
    <a:p>
      <a:pPr>
        <a:defRPr sz="1200" b="0">
          <a:solidFill>
            <a:sysClr val="windowText" lastClr="000000"/>
          </a:solidFill>
          <a:latin typeface="+mn-lt"/>
        </a:defRPr>
      </a:pPr>
      <a:endParaRPr lang="es-P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Motivación!$B$17</c:f>
              <c:strCache>
                <c:ptCount val="1"/>
                <c:pt idx="0">
                  <c:v>Total</c:v>
                </c:pt>
              </c:strCache>
            </c:strRef>
          </c:tx>
          <c:spPr>
            <a:solidFill>
              <a:srgbClr val="00999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Motivación!$C$4:$E$4</c:f>
              <c:numCache>
                <c:formatCode>General</c:formatCode>
                <c:ptCount val="3"/>
                <c:pt idx="0">
                  <c:v>1993</c:v>
                </c:pt>
                <c:pt idx="1">
                  <c:v>2007</c:v>
                </c:pt>
                <c:pt idx="2">
                  <c:v>2017</c:v>
                </c:pt>
              </c:numCache>
            </c:numRef>
          </c:cat>
          <c:val>
            <c:numRef>
              <c:f>Motivación!$C$17:$E$17</c:f>
              <c:numCache>
                <c:formatCode>0</c:formatCode>
                <c:ptCount val="3"/>
                <c:pt idx="0">
                  <c:v>26.765537905291175</c:v>
                </c:pt>
                <c:pt idx="1">
                  <c:v>40.37904649793996</c:v>
                </c:pt>
                <c:pt idx="2">
                  <c:v>50.414280153478288</c:v>
                </c:pt>
              </c:numCache>
            </c:numRef>
          </c:val>
          <c:extLst>
            <c:ext xmlns:c16="http://schemas.microsoft.com/office/drawing/2014/chart" uri="{C3380CC4-5D6E-409C-BE32-E72D297353CC}">
              <c16:uniqueId val="{00000001-1A8F-4EFD-8C43-FEED148B0335}"/>
            </c:ext>
          </c:extLst>
        </c:ser>
        <c:dLbls>
          <c:showLegendKey val="0"/>
          <c:showVal val="0"/>
          <c:showCatName val="0"/>
          <c:showSerName val="0"/>
          <c:showPercent val="0"/>
          <c:showBubbleSize val="0"/>
        </c:dLbls>
        <c:gapWidth val="70"/>
        <c:axId val="329399488"/>
        <c:axId val="329396352"/>
      </c:barChart>
      <c:catAx>
        <c:axId val="329399488"/>
        <c:scaling>
          <c:orientation val="minMax"/>
        </c:scaling>
        <c:delete val="0"/>
        <c:axPos val="b"/>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PE"/>
          </a:p>
        </c:txPr>
        <c:crossAx val="329396352"/>
        <c:crosses val="autoZero"/>
        <c:auto val="1"/>
        <c:lblAlgn val="ctr"/>
        <c:lblOffset val="100"/>
        <c:noMultiLvlLbl val="0"/>
      </c:catAx>
      <c:valAx>
        <c:axId val="329396352"/>
        <c:scaling>
          <c:orientation val="minMax"/>
          <c:max val="100"/>
        </c:scaling>
        <c:delete val="1"/>
        <c:axPos val="l"/>
        <c:numFmt formatCode="0" sourceLinked="1"/>
        <c:majorTickMark val="out"/>
        <c:minorTickMark val="none"/>
        <c:tickLblPos val="nextTo"/>
        <c:crossAx val="32939948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PE"/>
        </a:p>
      </c:txPr>
    </c:legend>
    <c:plotVisOnly val="1"/>
    <c:dispBlanksAs val="gap"/>
    <c:showDLblsOverMax val="0"/>
  </c:chart>
  <c:spPr>
    <a:noFill/>
    <a:ln w="9525" cap="flat" cmpd="sng" algn="ctr">
      <a:noFill/>
      <a:round/>
    </a:ln>
    <a:effectLst/>
  </c:spPr>
  <c:txPr>
    <a:bodyPr/>
    <a:lstStyle/>
    <a:p>
      <a:pPr>
        <a:defRPr sz="1200" b="0">
          <a:solidFill>
            <a:sysClr val="windowText" lastClr="000000"/>
          </a:solidFill>
          <a:latin typeface="+mn-lt"/>
        </a:defRPr>
      </a:pPr>
      <a:endParaRPr lang="es-P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7676088450150509"/>
          <c:w val="1"/>
          <c:h val="0.59074628659105821"/>
        </c:manualLayout>
      </c:layout>
      <c:barChart>
        <c:barDir val="col"/>
        <c:grouping val="clustered"/>
        <c:varyColors val="0"/>
        <c:ser>
          <c:idx val="0"/>
          <c:order val="0"/>
          <c:tx>
            <c:strRef>
              <c:f>TODO!$B$257</c:f>
              <c:strCache>
                <c:ptCount val="1"/>
                <c:pt idx="0">
                  <c:v>Total</c:v>
                </c:pt>
              </c:strCache>
            </c:strRef>
          </c:tx>
          <c:spPr>
            <a:solidFill>
              <a:srgbClr val="009999"/>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TODO!$C$249:$E$249</c:f>
              <c:numCache>
                <c:formatCode>General</c:formatCode>
                <c:ptCount val="3"/>
                <c:pt idx="0">
                  <c:v>1993</c:v>
                </c:pt>
                <c:pt idx="1">
                  <c:v>2007</c:v>
                </c:pt>
                <c:pt idx="2">
                  <c:v>2017</c:v>
                </c:pt>
              </c:numCache>
            </c:numRef>
          </c:cat>
          <c:val>
            <c:numRef>
              <c:f>TODO!$C$257:$E$257</c:f>
              <c:numCache>
                <c:formatCode>0.0</c:formatCode>
                <c:ptCount val="3"/>
                <c:pt idx="0">
                  <c:v>24.633275062704264</c:v>
                </c:pt>
                <c:pt idx="1">
                  <c:v>44.131407990844522</c:v>
                </c:pt>
                <c:pt idx="2">
                  <c:v>63.594953399862156</c:v>
                </c:pt>
              </c:numCache>
            </c:numRef>
          </c:val>
          <c:extLst>
            <c:ext xmlns:c16="http://schemas.microsoft.com/office/drawing/2014/chart" uri="{C3380CC4-5D6E-409C-BE32-E72D297353CC}">
              <c16:uniqueId val="{00000001-DB7D-42F8-92B4-9A24B5F975A7}"/>
            </c:ext>
          </c:extLst>
        </c:ser>
        <c:dLbls>
          <c:showLegendKey val="0"/>
          <c:showVal val="0"/>
          <c:showCatName val="0"/>
          <c:showSerName val="0"/>
          <c:showPercent val="0"/>
          <c:showBubbleSize val="0"/>
        </c:dLbls>
        <c:gapWidth val="50"/>
        <c:axId val="328685712"/>
        <c:axId val="328679048"/>
      </c:barChart>
      <c:catAx>
        <c:axId val="328685712"/>
        <c:scaling>
          <c:orientation val="minMax"/>
        </c:scaling>
        <c:delete val="0"/>
        <c:axPos val="b"/>
        <c:numFmt formatCode="General" sourceLinked="1"/>
        <c:majorTickMark val="out"/>
        <c:minorTickMark val="none"/>
        <c:tickLblPos val="nextTo"/>
        <c:spPr>
          <a:noFill/>
          <a:ln w="9525" cap="flat" cmpd="sng" algn="ctr">
            <a:solidFill>
              <a:srgbClr val="FFFFFF">
                <a:lumMod val="65000"/>
              </a:srgb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crossAx val="328679048"/>
        <c:crosses val="autoZero"/>
        <c:auto val="1"/>
        <c:lblAlgn val="ctr"/>
        <c:lblOffset val="100"/>
        <c:noMultiLvlLbl val="0"/>
      </c:catAx>
      <c:valAx>
        <c:axId val="328679048"/>
        <c:scaling>
          <c:orientation val="minMax"/>
          <c:max val="90"/>
        </c:scaling>
        <c:delete val="1"/>
        <c:axPos val="l"/>
        <c:numFmt formatCode="0.0" sourceLinked="1"/>
        <c:majorTickMark val="out"/>
        <c:minorTickMark val="none"/>
        <c:tickLblPos val="nextTo"/>
        <c:crossAx val="328685712"/>
        <c:crosses val="autoZero"/>
        <c:crossBetween val="between"/>
        <c:majorUnit val="10"/>
      </c:valAx>
      <c:spPr>
        <a:noFill/>
        <a:ln>
          <a:noFill/>
        </a:ln>
        <a:effectLst/>
      </c:spPr>
    </c:plotArea>
    <c:legend>
      <c:legendPos val="b"/>
      <c:layout>
        <c:manualLayout>
          <c:xMode val="edge"/>
          <c:yMode val="edge"/>
          <c:x val="0"/>
          <c:y val="2.1334325792416557E-3"/>
          <c:w val="1"/>
          <c:h val="7.802304059554303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legend>
    <c:plotVisOnly val="1"/>
    <c:dispBlanksAs val="gap"/>
    <c:showDLblsOverMax val="0"/>
    <c:extLst/>
  </c:chart>
  <c:spPr>
    <a:noFill/>
    <a:ln>
      <a:noFill/>
    </a:ln>
    <a:effectLst/>
  </c:spPr>
  <c:txPr>
    <a:bodyPr/>
    <a:lstStyle/>
    <a:p>
      <a:pPr>
        <a:defRPr sz="1200" b="0">
          <a:solidFill>
            <a:schemeClr val="tx1"/>
          </a:solidFill>
          <a:latin typeface="+mn-lt"/>
        </a:defRPr>
      </a:pPr>
      <a:endParaRPr lang="es-P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30426229407179411"/>
          <c:w val="1"/>
          <c:h val="0.46324487702076922"/>
        </c:manualLayout>
      </c:layout>
      <c:barChart>
        <c:barDir val="col"/>
        <c:grouping val="clustered"/>
        <c:varyColors val="0"/>
        <c:ser>
          <c:idx val="0"/>
          <c:order val="0"/>
          <c:tx>
            <c:strRef>
              <c:f>TODO!$B$260</c:f>
              <c:strCache>
                <c:ptCount val="1"/>
                <c:pt idx="0">
                  <c:v>Total</c:v>
                </c:pt>
              </c:strCache>
            </c:strRef>
          </c:tx>
          <c:spPr>
            <a:solidFill>
              <a:srgbClr val="009999"/>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TODO!$C$249:$E$249</c:f>
              <c:numCache>
                <c:formatCode>General</c:formatCode>
                <c:ptCount val="3"/>
                <c:pt idx="0">
                  <c:v>1993</c:v>
                </c:pt>
                <c:pt idx="1">
                  <c:v>2007</c:v>
                </c:pt>
                <c:pt idx="2">
                  <c:v>2017</c:v>
                </c:pt>
              </c:numCache>
            </c:numRef>
          </c:cat>
          <c:val>
            <c:numRef>
              <c:f>TODO!$C$260:$E$260</c:f>
              <c:numCache>
                <c:formatCode>0.0</c:formatCode>
                <c:ptCount val="3"/>
                <c:pt idx="0">
                  <c:v>39.779234478601566</c:v>
                </c:pt>
                <c:pt idx="1">
                  <c:v>66.686862566898924</c:v>
                </c:pt>
                <c:pt idx="2">
                  <c:v>80.481884383709428</c:v>
                </c:pt>
              </c:numCache>
            </c:numRef>
          </c:val>
          <c:extLst>
            <c:ext xmlns:c16="http://schemas.microsoft.com/office/drawing/2014/chart" uri="{C3380CC4-5D6E-409C-BE32-E72D297353CC}">
              <c16:uniqueId val="{00000001-CC80-4335-A083-497652E8E78C}"/>
            </c:ext>
          </c:extLst>
        </c:ser>
        <c:dLbls>
          <c:showLegendKey val="0"/>
          <c:showVal val="0"/>
          <c:showCatName val="0"/>
          <c:showSerName val="0"/>
          <c:showPercent val="0"/>
          <c:showBubbleSize val="0"/>
        </c:dLbls>
        <c:gapWidth val="50"/>
        <c:axId val="328681008"/>
        <c:axId val="329384592"/>
      </c:barChart>
      <c:catAx>
        <c:axId val="328681008"/>
        <c:scaling>
          <c:orientation val="minMax"/>
        </c:scaling>
        <c:delete val="0"/>
        <c:axPos val="b"/>
        <c:numFmt formatCode="General" sourceLinked="1"/>
        <c:majorTickMark val="out"/>
        <c:minorTickMark val="none"/>
        <c:tickLblPos val="nextTo"/>
        <c:spPr>
          <a:noFill/>
          <a:ln w="9525" cap="flat" cmpd="sng" algn="ctr">
            <a:solidFill>
              <a:srgbClr val="FFFFFF">
                <a:lumMod val="65000"/>
              </a:srgb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crossAx val="329384592"/>
        <c:crosses val="autoZero"/>
        <c:auto val="1"/>
        <c:lblAlgn val="ctr"/>
        <c:lblOffset val="100"/>
        <c:noMultiLvlLbl val="0"/>
      </c:catAx>
      <c:valAx>
        <c:axId val="329384592"/>
        <c:scaling>
          <c:orientation val="minMax"/>
          <c:max val="90"/>
        </c:scaling>
        <c:delete val="1"/>
        <c:axPos val="l"/>
        <c:numFmt formatCode="0.0" sourceLinked="1"/>
        <c:majorTickMark val="out"/>
        <c:minorTickMark val="none"/>
        <c:tickLblPos val="nextTo"/>
        <c:crossAx val="328681008"/>
        <c:crosses val="autoZero"/>
        <c:crossBetween val="between"/>
        <c:majorUnit val="10"/>
      </c:valAx>
      <c:spPr>
        <a:noFill/>
        <a:ln>
          <a:noFill/>
        </a:ln>
        <a:effectLst/>
      </c:spPr>
    </c:plotArea>
    <c:legend>
      <c:legendPos val="b"/>
      <c:layout>
        <c:manualLayout>
          <c:xMode val="edge"/>
          <c:yMode val="edge"/>
          <c:x val="0"/>
          <c:y val="0"/>
          <c:w val="1"/>
          <c:h val="7.802304059554303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PE"/>
        </a:p>
      </c:txPr>
    </c:legend>
    <c:plotVisOnly val="1"/>
    <c:dispBlanksAs val="gap"/>
    <c:showDLblsOverMax val="0"/>
    <c:extLst/>
  </c:chart>
  <c:spPr>
    <a:noFill/>
    <a:ln>
      <a:noFill/>
    </a:ln>
    <a:effectLst/>
  </c:spPr>
  <c:txPr>
    <a:bodyPr/>
    <a:lstStyle/>
    <a:p>
      <a:pPr>
        <a:defRPr sz="1200" b="0">
          <a:solidFill>
            <a:schemeClr val="tx1"/>
          </a:solidFill>
          <a:latin typeface="+mn-lt"/>
        </a:defRPr>
      </a:pPr>
      <a:endParaRPr lang="es-P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781846031036688E-2"/>
          <c:y val="8.7649086125636849E-2"/>
          <c:w val="0.92321815396896334"/>
          <c:h val="0.6860289030254263"/>
        </c:manualLayout>
      </c:layout>
      <c:lineChart>
        <c:grouping val="standard"/>
        <c:varyColors val="0"/>
        <c:ser>
          <c:idx val="0"/>
          <c:order val="0"/>
          <c:tx>
            <c:strRef>
              <c:f>'IDH AIO &amp; Non AIO'!$C$5</c:f>
              <c:strCache>
                <c:ptCount val="1"/>
                <c:pt idx="0">
                  <c:v>AIO</c:v>
                </c:pt>
              </c:strCache>
            </c:strRef>
          </c:tx>
          <c:spPr>
            <a:ln w="34925" cap="rnd">
              <a:solidFill>
                <a:schemeClr val="accent2"/>
              </a:solidFill>
              <a:round/>
            </a:ln>
            <a:effectLst/>
          </c:spPr>
          <c:marker>
            <c:symbol val="none"/>
          </c:marker>
          <c:dPt>
            <c:idx val="1"/>
            <c:marker>
              <c:symbol val="none"/>
            </c:marker>
            <c:bubble3D val="0"/>
            <c:spPr>
              <a:ln w="34925" cap="rnd">
                <a:solidFill>
                  <a:schemeClr val="accent2"/>
                </a:solidFill>
                <a:round/>
              </a:ln>
              <a:effectLst/>
            </c:spPr>
            <c:extLst>
              <c:ext xmlns:c16="http://schemas.microsoft.com/office/drawing/2014/chart" uri="{C3380CC4-5D6E-409C-BE32-E72D297353CC}">
                <c16:uniqueId val="{00000004-A624-4197-B5CA-D164F53418DE}"/>
              </c:ext>
            </c:extLst>
          </c:dPt>
          <c:dPt>
            <c:idx val="2"/>
            <c:marker>
              <c:symbol val="none"/>
            </c:marker>
            <c:bubble3D val="0"/>
            <c:spPr>
              <a:ln w="34925" cap="rnd">
                <a:solidFill>
                  <a:schemeClr val="accent2"/>
                </a:solidFill>
                <a:round/>
              </a:ln>
              <a:effectLst/>
            </c:spPr>
            <c:extLst>
              <c:ext xmlns:c16="http://schemas.microsoft.com/office/drawing/2014/chart" uri="{C3380CC4-5D6E-409C-BE32-E72D297353CC}">
                <c16:uniqueId val="{00000003-A624-4197-B5CA-D164F53418DE}"/>
              </c:ext>
            </c:extLst>
          </c:dPt>
          <c:dPt>
            <c:idx val="3"/>
            <c:marker>
              <c:symbol val="none"/>
            </c:marker>
            <c:bubble3D val="0"/>
            <c:spPr>
              <a:ln w="34925" cap="rnd">
                <a:solidFill>
                  <a:schemeClr val="accent2"/>
                </a:solidFill>
                <a:round/>
              </a:ln>
              <a:effectLst/>
            </c:spPr>
            <c:extLst>
              <c:ext xmlns:c16="http://schemas.microsoft.com/office/drawing/2014/chart" uri="{C3380CC4-5D6E-409C-BE32-E72D297353CC}">
                <c16:uniqueId val="{00000002-A624-4197-B5CA-D164F53418DE}"/>
              </c:ext>
            </c:extLst>
          </c:dPt>
          <c:dLbls>
            <c:dLbl>
              <c:idx val="0"/>
              <c:delete val="1"/>
              <c:extLst>
                <c:ext xmlns:c15="http://schemas.microsoft.com/office/drawing/2012/chart" uri="{CE6537A1-D6FC-4f65-9D91-7224C49458BB}"/>
                <c:ext xmlns:c16="http://schemas.microsoft.com/office/drawing/2014/chart" uri="{C3380CC4-5D6E-409C-BE32-E72D297353CC}">
                  <c16:uniqueId val="{00000009-A624-4197-B5CA-D164F53418DE}"/>
                </c:ext>
              </c:extLst>
            </c:dLbl>
            <c:dLbl>
              <c:idx val="1"/>
              <c:delete val="1"/>
              <c:extLst>
                <c:ext xmlns:c15="http://schemas.microsoft.com/office/drawing/2012/chart" uri="{CE6537A1-D6FC-4f65-9D91-7224C49458BB}"/>
                <c:ext xmlns:c16="http://schemas.microsoft.com/office/drawing/2014/chart" uri="{C3380CC4-5D6E-409C-BE32-E72D297353CC}">
                  <c16:uniqueId val="{00000004-A624-4197-B5CA-D164F53418DE}"/>
                </c:ext>
              </c:extLst>
            </c:dLbl>
            <c:dLbl>
              <c:idx val="2"/>
              <c:delete val="1"/>
              <c:extLst>
                <c:ext xmlns:c15="http://schemas.microsoft.com/office/drawing/2012/chart" uri="{CE6537A1-D6FC-4f65-9D91-7224C49458BB}"/>
                <c:ext xmlns:c16="http://schemas.microsoft.com/office/drawing/2014/chart" uri="{C3380CC4-5D6E-409C-BE32-E72D297353CC}">
                  <c16:uniqueId val="{00000003-A624-4197-B5CA-D164F53418DE}"/>
                </c:ext>
              </c:extLst>
            </c:dLbl>
            <c:dLbl>
              <c:idx val="3"/>
              <c:layout>
                <c:manualLayout>
                  <c:x val="2.6403208384825449E-3"/>
                  <c:y val="-2.2361587933334998E-3"/>
                </c:manualLayout>
              </c:layout>
              <c:tx>
                <c:rich>
                  <a:bodyPr/>
                  <a:lstStyle/>
                  <a:p>
                    <a:r>
                      <a:rPr lang="en-US"/>
                      <a:t>AIO (0.494)</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624-4197-B5CA-D164F53418DE}"/>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'IDH AIO &amp; Non AIO'!$D$3:$G$4</c:f>
              <c:multiLvlStrCache>
                <c:ptCount val="4"/>
                <c:lvl>
                  <c:pt idx="0">
                    <c:v>2003</c:v>
                  </c:pt>
                  <c:pt idx="1">
                    <c:v>2007</c:v>
                  </c:pt>
                  <c:pt idx="2">
                    <c:v>2012</c:v>
                  </c:pt>
                  <c:pt idx="3">
                    <c:v>2017</c:v>
                  </c:pt>
                </c:lvl>
                <c:lvl>
                  <c:pt idx="0">
                    <c:v>Año</c:v>
                  </c:pt>
                </c:lvl>
              </c:multiLvlStrCache>
            </c:multiLvlStrRef>
          </c:cat>
          <c:val>
            <c:numRef>
              <c:f>'IDH AIO &amp; Non AIO'!$D$5:$G$5</c:f>
              <c:numCache>
                <c:formatCode>General</c:formatCode>
                <c:ptCount val="4"/>
                <c:pt idx="0">
                  <c:v>0.31351403136831091</c:v>
                </c:pt>
                <c:pt idx="1">
                  <c:v>0.31476579761085283</c:v>
                </c:pt>
                <c:pt idx="2">
                  <c:v>0.39762758599019665</c:v>
                </c:pt>
                <c:pt idx="3">
                  <c:v>0.49405106158270301</c:v>
                </c:pt>
              </c:numCache>
            </c:numRef>
          </c:val>
          <c:smooth val="0"/>
          <c:extLst>
            <c:ext xmlns:c16="http://schemas.microsoft.com/office/drawing/2014/chart" uri="{C3380CC4-5D6E-409C-BE32-E72D297353CC}">
              <c16:uniqueId val="{00000000-A624-4197-B5CA-D164F53418DE}"/>
            </c:ext>
          </c:extLst>
        </c:ser>
        <c:ser>
          <c:idx val="1"/>
          <c:order val="1"/>
          <c:tx>
            <c:strRef>
              <c:f>'IDH AIO &amp; Non AIO'!$C$6</c:f>
              <c:strCache>
                <c:ptCount val="1"/>
                <c:pt idx="0">
                  <c:v>Non AIO</c:v>
                </c:pt>
              </c:strCache>
            </c:strRef>
          </c:tx>
          <c:spPr>
            <a:ln w="34925" cap="rnd">
              <a:solidFill>
                <a:schemeClr val="accent5"/>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8-A624-4197-B5CA-D164F53418DE}"/>
                </c:ext>
              </c:extLst>
            </c:dLbl>
            <c:dLbl>
              <c:idx val="1"/>
              <c:delete val="1"/>
              <c:extLst>
                <c:ext xmlns:c15="http://schemas.microsoft.com/office/drawing/2012/chart" uri="{CE6537A1-D6FC-4f65-9D91-7224C49458BB}"/>
                <c:ext xmlns:c16="http://schemas.microsoft.com/office/drawing/2014/chart" uri="{C3380CC4-5D6E-409C-BE32-E72D297353CC}">
                  <c16:uniqueId val="{00000007-A624-4197-B5CA-D164F53418DE}"/>
                </c:ext>
              </c:extLst>
            </c:dLbl>
            <c:dLbl>
              <c:idx val="2"/>
              <c:delete val="1"/>
              <c:extLst>
                <c:ext xmlns:c15="http://schemas.microsoft.com/office/drawing/2012/chart" uri="{CE6537A1-D6FC-4f65-9D91-7224C49458BB}"/>
                <c:ext xmlns:c16="http://schemas.microsoft.com/office/drawing/2014/chart" uri="{C3380CC4-5D6E-409C-BE32-E72D297353CC}">
                  <c16:uniqueId val="{00000006-A624-4197-B5CA-D164F53418DE}"/>
                </c:ext>
              </c:extLst>
            </c:dLbl>
            <c:dLbl>
              <c:idx val="3"/>
              <c:layout>
                <c:manualLayout>
                  <c:x val="0"/>
                  <c:y val="3.682113846441129E-2"/>
                </c:manualLayout>
              </c:layout>
              <c:tx>
                <c:rich>
                  <a:bodyPr/>
                  <a:lstStyle/>
                  <a:p>
                    <a:r>
                      <a:rPr lang="en-US" dirty="0" smtClean="0"/>
                      <a:t>No </a:t>
                    </a:r>
                    <a:r>
                      <a:rPr lang="en-US" dirty="0"/>
                      <a:t>AIO (0.481)</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624-4197-B5CA-D164F53418DE}"/>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P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'IDH AIO &amp; Non AIO'!$D$3:$G$4</c:f>
              <c:multiLvlStrCache>
                <c:ptCount val="4"/>
                <c:lvl>
                  <c:pt idx="0">
                    <c:v>2003</c:v>
                  </c:pt>
                  <c:pt idx="1">
                    <c:v>2007</c:v>
                  </c:pt>
                  <c:pt idx="2">
                    <c:v>2012</c:v>
                  </c:pt>
                  <c:pt idx="3">
                    <c:v>2017</c:v>
                  </c:pt>
                </c:lvl>
                <c:lvl>
                  <c:pt idx="0">
                    <c:v>Año</c:v>
                  </c:pt>
                </c:lvl>
              </c:multiLvlStrCache>
            </c:multiLvlStrRef>
          </c:cat>
          <c:val>
            <c:numRef>
              <c:f>'IDH AIO &amp; Non AIO'!$D$6:$G$6</c:f>
              <c:numCache>
                <c:formatCode>General</c:formatCode>
                <c:ptCount val="4"/>
                <c:pt idx="0">
                  <c:v>0.30996580899747433</c:v>
                </c:pt>
                <c:pt idx="1">
                  <c:v>0.34634277476982622</c:v>
                </c:pt>
                <c:pt idx="2">
                  <c:v>0.43481016826831864</c:v>
                </c:pt>
                <c:pt idx="3">
                  <c:v>0.48102234049140818</c:v>
                </c:pt>
              </c:numCache>
            </c:numRef>
          </c:val>
          <c:smooth val="0"/>
          <c:extLst>
            <c:ext xmlns:c16="http://schemas.microsoft.com/office/drawing/2014/chart" uri="{C3380CC4-5D6E-409C-BE32-E72D297353CC}">
              <c16:uniqueId val="{00000001-A624-4197-B5CA-D164F53418DE}"/>
            </c:ext>
          </c:extLst>
        </c:ser>
        <c:dLbls>
          <c:showLegendKey val="0"/>
          <c:showVal val="0"/>
          <c:showCatName val="0"/>
          <c:showSerName val="0"/>
          <c:showPercent val="0"/>
          <c:showBubbleSize val="0"/>
        </c:dLbls>
        <c:smooth val="0"/>
        <c:axId val="-1305534384"/>
        <c:axId val="-1305531664"/>
      </c:lineChart>
      <c:catAx>
        <c:axId val="-130553438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PE"/>
          </a:p>
        </c:txPr>
        <c:crossAx val="-1305531664"/>
        <c:crosses val="autoZero"/>
        <c:auto val="1"/>
        <c:lblAlgn val="ctr"/>
        <c:lblOffset val="100"/>
        <c:noMultiLvlLbl val="0"/>
      </c:catAx>
      <c:valAx>
        <c:axId val="-1305531664"/>
        <c:scaling>
          <c:orientation val="minMax"/>
          <c:max val="0.5"/>
          <c:min val="0.300000000000000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s-PE"/>
                  <a:t>IDH</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P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PE"/>
          </a:p>
        </c:txPr>
        <c:crossAx val="-1305534384"/>
        <c:crosses val="autoZero"/>
        <c:crossBetween val="between"/>
        <c:majorUnit val="5.000000000000001E-2"/>
      </c:valAx>
      <c:spPr>
        <a:noFill/>
        <a:ln>
          <a:noFill/>
        </a:ln>
        <a:effectLst/>
      </c:spPr>
    </c:plotArea>
    <c:legend>
      <c:legendPos val="b"/>
      <c:layout>
        <c:manualLayout>
          <c:xMode val="edge"/>
          <c:yMode val="edge"/>
          <c:x val="0.19410275741376898"/>
          <c:y val="9.9770311391818322E-4"/>
          <c:w val="0.18142216204231104"/>
          <c:h val="4.301559571094178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P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s-P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533DC2-1761-461C-815F-041703FDAA10}"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6A04AB8A-2FBF-4418-AF40-8E43DE5D5C45}">
      <dgm:prSet phldrT="[Text]"/>
      <dgm:spPr/>
      <dgm:t>
        <a:bodyPr/>
        <a:lstStyle/>
        <a:p>
          <a:r>
            <a:rPr lang="es-PE" i="1" dirty="0" smtClean="0">
              <a:solidFill>
                <a:schemeClr val="accent2"/>
              </a:solidFill>
              <a:latin typeface="Ubuntu" charset="0"/>
            </a:rPr>
            <a:t>«</a:t>
          </a:r>
          <a:r>
            <a:rPr lang="es-PE" i="1" dirty="0" smtClean="0">
              <a:solidFill>
                <a:schemeClr val="accent2">
                  <a:lumMod val="75000"/>
                </a:schemeClr>
              </a:solidFill>
              <a:latin typeface="Ubuntu" charset="0"/>
            </a:rPr>
            <a:t>Al 2030, la minería en el Perú es inclusiva, está </a:t>
          </a:r>
          <a:r>
            <a:rPr lang="es-PE" b="1" i="1" dirty="0" smtClean="0">
              <a:solidFill>
                <a:schemeClr val="accent2">
                  <a:lumMod val="75000"/>
                </a:schemeClr>
              </a:solidFill>
              <a:latin typeface="Ubuntu" charset="0"/>
            </a:rPr>
            <a:t>integrada social</a:t>
          </a:r>
          <a:r>
            <a:rPr lang="es-PE" i="1" dirty="0" smtClean="0">
              <a:solidFill>
                <a:schemeClr val="accent2">
                  <a:lumMod val="75000"/>
                </a:schemeClr>
              </a:solidFill>
              <a:latin typeface="Ubuntu" charset="0"/>
            </a:rPr>
            <a:t>, ambiental y </a:t>
          </a:r>
          <a:r>
            <a:rPr lang="es-PE" b="1" i="1" dirty="0" smtClean="0">
              <a:solidFill>
                <a:schemeClr val="accent2">
                  <a:lumMod val="75000"/>
                </a:schemeClr>
              </a:solidFill>
              <a:latin typeface="Ubuntu" charset="0"/>
            </a:rPr>
            <a:t>territorialmente</a:t>
          </a:r>
          <a:r>
            <a:rPr lang="es-PE" i="1" dirty="0" smtClean="0">
              <a:solidFill>
                <a:schemeClr val="accent2">
                  <a:lumMod val="75000"/>
                </a:schemeClr>
              </a:solidFill>
              <a:latin typeface="Ubuntu" charset="0"/>
            </a:rPr>
            <a:t>, en un marco de buena </a:t>
          </a:r>
          <a:r>
            <a:rPr lang="es-PE" b="1" i="1" dirty="0" smtClean="0">
              <a:solidFill>
                <a:schemeClr val="accent2">
                  <a:lumMod val="75000"/>
                </a:schemeClr>
              </a:solidFill>
              <a:latin typeface="Ubuntu" charset="0"/>
            </a:rPr>
            <a:t>gobernanza</a:t>
          </a:r>
          <a:r>
            <a:rPr lang="es-PE" i="1" dirty="0" smtClean="0">
              <a:solidFill>
                <a:schemeClr val="accent2">
                  <a:lumMod val="75000"/>
                </a:schemeClr>
              </a:solidFill>
              <a:latin typeface="Ubuntu" charset="0"/>
            </a:rPr>
            <a:t> y </a:t>
          </a:r>
          <a:r>
            <a:rPr lang="es-PE" b="1" i="1" dirty="0" smtClean="0">
              <a:solidFill>
                <a:schemeClr val="accent2">
                  <a:lumMod val="75000"/>
                </a:schemeClr>
              </a:solidFill>
              <a:latin typeface="Ubuntu" charset="0"/>
            </a:rPr>
            <a:t>desarrollo sostenible</a:t>
          </a:r>
          <a:r>
            <a:rPr lang="es-PE" i="1" dirty="0" smtClean="0">
              <a:solidFill>
                <a:schemeClr val="accent2">
                  <a:lumMod val="75000"/>
                </a:schemeClr>
              </a:solidFill>
              <a:latin typeface="Ubuntu" charset="0"/>
            </a:rPr>
            <a:t>. Se ha consolidado como una </a:t>
          </a:r>
          <a:r>
            <a:rPr lang="es-PE" b="1" i="1" dirty="0" smtClean="0">
              <a:solidFill>
                <a:schemeClr val="accent2">
                  <a:lumMod val="75000"/>
                </a:schemeClr>
              </a:solidFill>
              <a:latin typeface="Ubuntu" charset="0"/>
            </a:rPr>
            <a:t>actividad competitiva </a:t>
          </a:r>
          <a:r>
            <a:rPr lang="es-PE" i="1" dirty="0" smtClean="0">
              <a:solidFill>
                <a:schemeClr val="accent2">
                  <a:lumMod val="75000"/>
                </a:schemeClr>
              </a:solidFill>
              <a:latin typeface="Ubuntu" charset="0"/>
            </a:rPr>
            <a:t>e innovadora y goza de la valoración de toda la sociedad.»</a:t>
          </a:r>
          <a:endParaRPr lang="en-US" dirty="0"/>
        </a:p>
      </dgm:t>
    </dgm:pt>
    <dgm:pt modelId="{EEAADEFA-F96D-493D-A031-CCC94BA8406A}" type="parTrans" cxnId="{42C3B1CC-F132-4336-ABA5-A3CBC6B27CCB}">
      <dgm:prSet/>
      <dgm:spPr/>
      <dgm:t>
        <a:bodyPr/>
        <a:lstStyle/>
        <a:p>
          <a:endParaRPr lang="en-US"/>
        </a:p>
      </dgm:t>
    </dgm:pt>
    <dgm:pt modelId="{2BD870AB-018C-444D-82AA-123D9D5FF125}" type="sibTrans" cxnId="{42C3B1CC-F132-4336-ABA5-A3CBC6B27CCB}">
      <dgm:prSet/>
      <dgm:spPr/>
      <dgm:t>
        <a:bodyPr/>
        <a:lstStyle/>
        <a:p>
          <a:endParaRPr lang="en-US"/>
        </a:p>
      </dgm:t>
    </dgm:pt>
    <dgm:pt modelId="{956D3613-7E75-41D8-A142-E5F445C65BC5}">
      <dgm:prSet phldrT="[Text]" custT="1"/>
      <dgm:spPr>
        <a:solidFill>
          <a:schemeClr val="accent2">
            <a:alpha val="50000"/>
          </a:schemeClr>
        </a:solidFill>
      </dgm:spPr>
      <dgm:t>
        <a:bodyPr/>
        <a:lstStyle/>
        <a:p>
          <a:r>
            <a:rPr lang="en-US" sz="1800" b="1" dirty="0" err="1" smtClean="0">
              <a:solidFill>
                <a:schemeClr val="bg1"/>
              </a:solidFill>
              <a:effectLst>
                <a:outerShdw blurRad="38100" dist="38100" dir="2700000" algn="tl">
                  <a:srgbClr val="000000">
                    <a:alpha val="43137"/>
                  </a:srgbClr>
                </a:outerShdw>
              </a:effectLst>
            </a:rPr>
            <a:t>Competitividad</a:t>
          </a:r>
          <a:r>
            <a:rPr lang="en-US" sz="1800" b="1" dirty="0" smtClean="0">
              <a:solidFill>
                <a:schemeClr val="bg1"/>
              </a:solidFill>
              <a:effectLst>
                <a:outerShdw blurRad="38100" dist="38100" dir="2700000" algn="tl">
                  <a:srgbClr val="000000">
                    <a:alpha val="43137"/>
                  </a:srgbClr>
                </a:outerShdw>
              </a:effectLst>
            </a:rPr>
            <a:t> </a:t>
          </a:r>
          <a:r>
            <a:rPr lang="en-US" sz="1800" b="1" dirty="0" err="1" smtClean="0">
              <a:solidFill>
                <a:schemeClr val="bg1"/>
              </a:solidFill>
              <a:effectLst>
                <a:outerShdw blurRad="38100" dist="38100" dir="2700000" algn="tl">
                  <a:srgbClr val="000000">
                    <a:alpha val="43137"/>
                  </a:srgbClr>
                </a:outerShdw>
              </a:effectLst>
            </a:rPr>
            <a:t>Minera</a:t>
          </a:r>
          <a:r>
            <a:rPr lang="en-US" sz="1800" b="1" dirty="0" smtClean="0">
              <a:solidFill>
                <a:schemeClr val="bg1"/>
              </a:solidFill>
              <a:effectLst>
                <a:outerShdw blurRad="38100" dist="38100" dir="2700000" algn="tl">
                  <a:srgbClr val="000000">
                    <a:alpha val="43137"/>
                  </a:srgbClr>
                </a:outerShdw>
              </a:effectLst>
            </a:rPr>
            <a:t> (</a:t>
          </a:r>
          <a:r>
            <a:rPr lang="en-US" sz="1800" b="1" dirty="0" err="1" smtClean="0">
              <a:solidFill>
                <a:schemeClr val="bg1"/>
              </a:solidFill>
              <a:effectLst>
                <a:outerShdw blurRad="38100" dist="38100" dir="2700000" algn="tl">
                  <a:srgbClr val="000000">
                    <a:alpha val="43137"/>
                  </a:srgbClr>
                </a:outerShdw>
              </a:effectLst>
            </a:rPr>
            <a:t>viabilidad</a:t>
          </a:r>
          <a:r>
            <a:rPr lang="en-US" sz="1800" b="1" dirty="0" smtClean="0">
              <a:solidFill>
                <a:schemeClr val="bg1"/>
              </a:solidFill>
              <a:effectLst>
                <a:outerShdw blurRad="38100" dist="38100" dir="2700000" algn="tl">
                  <a:srgbClr val="000000">
                    <a:alpha val="43137"/>
                  </a:srgbClr>
                </a:outerShdw>
              </a:effectLst>
            </a:rPr>
            <a:t>) </a:t>
          </a:r>
          <a:endParaRPr lang="en-US" sz="1800" b="1" dirty="0">
            <a:solidFill>
              <a:schemeClr val="bg1"/>
            </a:solidFill>
            <a:effectLst>
              <a:outerShdw blurRad="38100" dist="38100" dir="2700000" algn="tl">
                <a:srgbClr val="000000">
                  <a:alpha val="43137"/>
                </a:srgbClr>
              </a:outerShdw>
            </a:effectLst>
          </a:endParaRPr>
        </a:p>
      </dgm:t>
    </dgm:pt>
    <dgm:pt modelId="{5B6E18B7-6AFB-4CCA-A2EA-2120E9DFB200}" type="parTrans" cxnId="{0D471FF0-1D2E-4CBE-BA6D-0B57E26D890B}">
      <dgm:prSet/>
      <dgm:spPr/>
      <dgm:t>
        <a:bodyPr/>
        <a:lstStyle/>
        <a:p>
          <a:endParaRPr lang="en-US"/>
        </a:p>
      </dgm:t>
    </dgm:pt>
    <dgm:pt modelId="{C4F472B5-5816-48BD-AFEB-50D2CABFBDBD}" type="sibTrans" cxnId="{0D471FF0-1D2E-4CBE-BA6D-0B57E26D890B}">
      <dgm:prSet/>
      <dgm:spPr/>
      <dgm:t>
        <a:bodyPr/>
        <a:lstStyle/>
        <a:p>
          <a:endParaRPr lang="en-US"/>
        </a:p>
      </dgm:t>
    </dgm:pt>
    <dgm:pt modelId="{E31475F0-0794-41AA-9B58-5D919BE29E08}">
      <dgm:prSet phldrT="[Text]" custT="1"/>
      <dgm:spPr>
        <a:solidFill>
          <a:schemeClr val="accent2">
            <a:alpha val="50000"/>
          </a:schemeClr>
        </a:solidFill>
      </dgm:spPr>
      <dgm:t>
        <a:bodyPr/>
        <a:lstStyle/>
        <a:p>
          <a:r>
            <a:rPr lang="en-US" sz="1800" b="1" dirty="0" err="1" smtClean="0">
              <a:solidFill>
                <a:schemeClr val="bg1"/>
              </a:solidFill>
              <a:effectLst>
                <a:outerShdw blurRad="38100" dist="38100" dir="2700000" algn="tl">
                  <a:srgbClr val="000000">
                    <a:alpha val="43137"/>
                  </a:srgbClr>
                </a:outerShdw>
              </a:effectLst>
            </a:rPr>
            <a:t>Competitividad</a:t>
          </a:r>
          <a:r>
            <a:rPr lang="en-US" sz="1800" b="1" dirty="0" smtClean="0">
              <a:solidFill>
                <a:schemeClr val="bg1"/>
              </a:solidFill>
              <a:effectLst>
                <a:outerShdw blurRad="38100" dist="38100" dir="2700000" algn="tl">
                  <a:srgbClr val="000000">
                    <a:alpha val="43137"/>
                  </a:srgbClr>
                </a:outerShdw>
              </a:effectLst>
            </a:rPr>
            <a:t> Territorial</a:t>
          </a:r>
          <a:endParaRPr lang="en-US" sz="1800" b="1" dirty="0">
            <a:solidFill>
              <a:schemeClr val="bg1"/>
            </a:solidFill>
            <a:effectLst>
              <a:outerShdw blurRad="38100" dist="38100" dir="2700000" algn="tl">
                <a:srgbClr val="000000">
                  <a:alpha val="43137"/>
                </a:srgbClr>
              </a:outerShdw>
            </a:effectLst>
          </a:endParaRPr>
        </a:p>
      </dgm:t>
    </dgm:pt>
    <dgm:pt modelId="{C285CA3E-A752-48EB-BABC-A7D37F5E8D18}" type="parTrans" cxnId="{B1526464-EBB6-4533-AB2D-C8E224EC9B77}">
      <dgm:prSet/>
      <dgm:spPr/>
      <dgm:t>
        <a:bodyPr/>
        <a:lstStyle/>
        <a:p>
          <a:endParaRPr lang="en-US"/>
        </a:p>
      </dgm:t>
    </dgm:pt>
    <dgm:pt modelId="{C7BAD75D-F1E9-40E7-BA50-499E620C023E}" type="sibTrans" cxnId="{B1526464-EBB6-4533-AB2D-C8E224EC9B77}">
      <dgm:prSet/>
      <dgm:spPr/>
      <dgm:t>
        <a:bodyPr/>
        <a:lstStyle/>
        <a:p>
          <a:endParaRPr lang="en-US"/>
        </a:p>
      </dgm:t>
    </dgm:pt>
    <dgm:pt modelId="{340935ED-8E51-4D31-B1CB-58BE6AA8C8B7}">
      <dgm:prSet phldrT="[Text]" custT="1"/>
      <dgm:spPr>
        <a:solidFill>
          <a:schemeClr val="accent2">
            <a:alpha val="50000"/>
          </a:schemeClr>
        </a:solidFill>
        <a:ln>
          <a:solidFill>
            <a:schemeClr val="accent2"/>
          </a:solidFill>
        </a:ln>
      </dgm:spPr>
      <dgm:t>
        <a:bodyPr/>
        <a:lstStyle/>
        <a:p>
          <a:r>
            <a:rPr lang="en-US" sz="1800" b="1" dirty="0" err="1" smtClean="0">
              <a:solidFill>
                <a:schemeClr val="bg1"/>
              </a:solidFill>
              <a:effectLst>
                <a:outerShdw blurRad="38100" dist="38100" dir="2700000" algn="tl">
                  <a:srgbClr val="000000">
                    <a:alpha val="43137"/>
                  </a:srgbClr>
                </a:outerShdw>
              </a:effectLst>
            </a:rPr>
            <a:t>Sostenibilidad</a:t>
          </a:r>
          <a:r>
            <a:rPr lang="en-US" sz="1800" b="1" dirty="0" smtClean="0">
              <a:solidFill>
                <a:schemeClr val="bg1"/>
              </a:solidFill>
              <a:effectLst>
                <a:outerShdw blurRad="38100" dist="38100" dir="2700000" algn="tl">
                  <a:srgbClr val="000000">
                    <a:alpha val="43137"/>
                  </a:srgbClr>
                </a:outerShdw>
              </a:effectLst>
            </a:rPr>
            <a:t> Social</a:t>
          </a:r>
          <a:endParaRPr lang="en-US" sz="1800" b="1" dirty="0">
            <a:solidFill>
              <a:schemeClr val="bg1"/>
            </a:solidFill>
            <a:effectLst>
              <a:outerShdw blurRad="38100" dist="38100" dir="2700000" algn="tl">
                <a:srgbClr val="000000">
                  <a:alpha val="43137"/>
                </a:srgbClr>
              </a:outerShdw>
            </a:effectLst>
          </a:endParaRPr>
        </a:p>
      </dgm:t>
    </dgm:pt>
    <dgm:pt modelId="{D3E174A5-7134-4FFE-9F47-7E1A9A4C2A46}" type="parTrans" cxnId="{5EE5543A-45F4-4E4E-9647-DDF654AA9310}">
      <dgm:prSet/>
      <dgm:spPr/>
      <dgm:t>
        <a:bodyPr/>
        <a:lstStyle/>
        <a:p>
          <a:endParaRPr lang="en-US"/>
        </a:p>
      </dgm:t>
    </dgm:pt>
    <dgm:pt modelId="{B0B6816B-0C6B-4AB5-A776-B22F5CB09471}" type="sibTrans" cxnId="{5EE5543A-45F4-4E4E-9647-DDF654AA9310}">
      <dgm:prSet/>
      <dgm:spPr/>
      <dgm:t>
        <a:bodyPr/>
        <a:lstStyle/>
        <a:p>
          <a:endParaRPr lang="en-US"/>
        </a:p>
      </dgm:t>
    </dgm:pt>
    <dgm:pt modelId="{19352507-CC3E-42AD-8FD2-2F18EEA41126}" type="pres">
      <dgm:prSet presAssocID="{CE533DC2-1761-461C-815F-041703FDAA10}" presName="composite" presStyleCnt="0">
        <dgm:presLayoutVars>
          <dgm:chMax val="1"/>
          <dgm:dir/>
          <dgm:resizeHandles val="exact"/>
        </dgm:presLayoutVars>
      </dgm:prSet>
      <dgm:spPr/>
      <dgm:t>
        <a:bodyPr/>
        <a:lstStyle/>
        <a:p>
          <a:endParaRPr lang="en-US"/>
        </a:p>
      </dgm:t>
    </dgm:pt>
    <dgm:pt modelId="{990B7B9F-36D8-43E7-8037-6D0C5B69B7C1}" type="pres">
      <dgm:prSet presAssocID="{CE533DC2-1761-461C-815F-041703FDAA10}" presName="radial" presStyleCnt="0">
        <dgm:presLayoutVars>
          <dgm:animLvl val="ctr"/>
        </dgm:presLayoutVars>
      </dgm:prSet>
      <dgm:spPr/>
    </dgm:pt>
    <dgm:pt modelId="{9E3B816C-D2D8-4219-81C0-F680991B82CC}" type="pres">
      <dgm:prSet presAssocID="{6A04AB8A-2FBF-4418-AF40-8E43DE5D5C45}" presName="centerShape" presStyleLbl="vennNode1" presStyleIdx="0" presStyleCnt="4"/>
      <dgm:spPr/>
      <dgm:t>
        <a:bodyPr/>
        <a:lstStyle/>
        <a:p>
          <a:endParaRPr lang="en-US"/>
        </a:p>
      </dgm:t>
    </dgm:pt>
    <dgm:pt modelId="{F4C2DED1-2128-4CA3-94B2-08909750F503}" type="pres">
      <dgm:prSet presAssocID="{956D3613-7E75-41D8-A142-E5F445C65BC5}" presName="node" presStyleLbl="vennNode1" presStyleIdx="1" presStyleCnt="4" custScaleX="150751">
        <dgm:presLayoutVars>
          <dgm:bulletEnabled val="1"/>
        </dgm:presLayoutVars>
      </dgm:prSet>
      <dgm:spPr/>
      <dgm:t>
        <a:bodyPr/>
        <a:lstStyle/>
        <a:p>
          <a:endParaRPr lang="en-US"/>
        </a:p>
      </dgm:t>
    </dgm:pt>
    <dgm:pt modelId="{850F3310-1D7E-4B8A-A85F-F7661E63610D}" type="pres">
      <dgm:prSet presAssocID="{E31475F0-0794-41AA-9B58-5D919BE29E08}" presName="node" presStyleLbl="vennNode1" presStyleIdx="2" presStyleCnt="4" custScaleX="164053" custRadScaleRad="121513" custRadScaleInc="-8208">
        <dgm:presLayoutVars>
          <dgm:bulletEnabled val="1"/>
        </dgm:presLayoutVars>
      </dgm:prSet>
      <dgm:spPr/>
      <dgm:t>
        <a:bodyPr/>
        <a:lstStyle/>
        <a:p>
          <a:endParaRPr lang="en-US"/>
        </a:p>
      </dgm:t>
    </dgm:pt>
    <dgm:pt modelId="{CAE9DA08-A6C2-4A96-BCB7-40C1CBF0F8FC}" type="pres">
      <dgm:prSet presAssocID="{340935ED-8E51-4D31-B1CB-58BE6AA8C8B7}" presName="node" presStyleLbl="vennNode1" presStyleIdx="3" presStyleCnt="4" custScaleX="147553" custRadScaleRad="112570" custRadScaleInc="24076">
        <dgm:presLayoutVars>
          <dgm:bulletEnabled val="1"/>
        </dgm:presLayoutVars>
      </dgm:prSet>
      <dgm:spPr/>
      <dgm:t>
        <a:bodyPr/>
        <a:lstStyle/>
        <a:p>
          <a:endParaRPr lang="en-US"/>
        </a:p>
      </dgm:t>
    </dgm:pt>
  </dgm:ptLst>
  <dgm:cxnLst>
    <dgm:cxn modelId="{0D471FF0-1D2E-4CBE-BA6D-0B57E26D890B}" srcId="{6A04AB8A-2FBF-4418-AF40-8E43DE5D5C45}" destId="{956D3613-7E75-41D8-A142-E5F445C65BC5}" srcOrd="0" destOrd="0" parTransId="{5B6E18B7-6AFB-4CCA-A2EA-2120E9DFB200}" sibTransId="{C4F472B5-5816-48BD-AFEB-50D2CABFBDBD}"/>
    <dgm:cxn modelId="{42C3B1CC-F132-4336-ABA5-A3CBC6B27CCB}" srcId="{CE533DC2-1761-461C-815F-041703FDAA10}" destId="{6A04AB8A-2FBF-4418-AF40-8E43DE5D5C45}" srcOrd="0" destOrd="0" parTransId="{EEAADEFA-F96D-493D-A031-CCC94BA8406A}" sibTransId="{2BD870AB-018C-444D-82AA-123D9D5FF125}"/>
    <dgm:cxn modelId="{BA0AEADE-CE4F-439C-ABE1-B8B1A56F5B5F}" type="presOf" srcId="{CE533DC2-1761-461C-815F-041703FDAA10}" destId="{19352507-CC3E-42AD-8FD2-2F18EEA41126}" srcOrd="0" destOrd="0" presId="urn:microsoft.com/office/officeart/2005/8/layout/radial3"/>
    <dgm:cxn modelId="{C8C5ADD5-9A4F-4656-AC40-2505D1E8270F}" type="presOf" srcId="{E31475F0-0794-41AA-9B58-5D919BE29E08}" destId="{850F3310-1D7E-4B8A-A85F-F7661E63610D}" srcOrd="0" destOrd="0" presId="urn:microsoft.com/office/officeart/2005/8/layout/radial3"/>
    <dgm:cxn modelId="{A64908D9-92BE-4E0E-8F8A-B05BD8CB7387}" type="presOf" srcId="{340935ED-8E51-4D31-B1CB-58BE6AA8C8B7}" destId="{CAE9DA08-A6C2-4A96-BCB7-40C1CBF0F8FC}" srcOrd="0" destOrd="0" presId="urn:microsoft.com/office/officeart/2005/8/layout/radial3"/>
    <dgm:cxn modelId="{926F2F80-8444-4792-BD14-1C5B5CF7EE23}" type="presOf" srcId="{956D3613-7E75-41D8-A142-E5F445C65BC5}" destId="{F4C2DED1-2128-4CA3-94B2-08909750F503}" srcOrd="0" destOrd="0" presId="urn:microsoft.com/office/officeart/2005/8/layout/radial3"/>
    <dgm:cxn modelId="{5EE5543A-45F4-4E4E-9647-DDF654AA9310}" srcId="{6A04AB8A-2FBF-4418-AF40-8E43DE5D5C45}" destId="{340935ED-8E51-4D31-B1CB-58BE6AA8C8B7}" srcOrd="2" destOrd="0" parTransId="{D3E174A5-7134-4FFE-9F47-7E1A9A4C2A46}" sibTransId="{B0B6816B-0C6B-4AB5-A776-B22F5CB09471}"/>
    <dgm:cxn modelId="{7DF9B6F1-7C8A-4475-9CDE-2BD9EC308B5B}" type="presOf" srcId="{6A04AB8A-2FBF-4418-AF40-8E43DE5D5C45}" destId="{9E3B816C-D2D8-4219-81C0-F680991B82CC}" srcOrd="0" destOrd="0" presId="urn:microsoft.com/office/officeart/2005/8/layout/radial3"/>
    <dgm:cxn modelId="{B1526464-EBB6-4533-AB2D-C8E224EC9B77}" srcId="{6A04AB8A-2FBF-4418-AF40-8E43DE5D5C45}" destId="{E31475F0-0794-41AA-9B58-5D919BE29E08}" srcOrd="1" destOrd="0" parTransId="{C285CA3E-A752-48EB-BABC-A7D37F5E8D18}" sibTransId="{C7BAD75D-F1E9-40E7-BA50-499E620C023E}"/>
    <dgm:cxn modelId="{CB59A7CF-EE0F-420C-B5B0-131AACD4646A}" type="presParOf" srcId="{19352507-CC3E-42AD-8FD2-2F18EEA41126}" destId="{990B7B9F-36D8-43E7-8037-6D0C5B69B7C1}" srcOrd="0" destOrd="0" presId="urn:microsoft.com/office/officeart/2005/8/layout/radial3"/>
    <dgm:cxn modelId="{D3B5DEFD-4891-48EE-8D35-CE441E659CE2}" type="presParOf" srcId="{990B7B9F-36D8-43E7-8037-6D0C5B69B7C1}" destId="{9E3B816C-D2D8-4219-81C0-F680991B82CC}" srcOrd="0" destOrd="0" presId="urn:microsoft.com/office/officeart/2005/8/layout/radial3"/>
    <dgm:cxn modelId="{73F71EE4-193E-4206-B252-FFB842FD51F7}" type="presParOf" srcId="{990B7B9F-36D8-43E7-8037-6D0C5B69B7C1}" destId="{F4C2DED1-2128-4CA3-94B2-08909750F503}" srcOrd="1" destOrd="0" presId="urn:microsoft.com/office/officeart/2005/8/layout/radial3"/>
    <dgm:cxn modelId="{AF2C6EC1-92F4-48AD-9CA7-9A30F307C8C1}" type="presParOf" srcId="{990B7B9F-36D8-43E7-8037-6D0C5B69B7C1}" destId="{850F3310-1D7E-4B8A-A85F-F7661E63610D}" srcOrd="2" destOrd="0" presId="urn:microsoft.com/office/officeart/2005/8/layout/radial3"/>
    <dgm:cxn modelId="{981FA3F2-D2F1-4755-AFCB-7A92A4104F08}" type="presParOf" srcId="{990B7B9F-36D8-43E7-8037-6D0C5B69B7C1}" destId="{CAE9DA08-A6C2-4A96-BCB7-40C1CBF0F8FC}"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B816C-D2D8-4219-81C0-F680991B82CC}">
      <dsp:nvSpPr>
        <dsp:cNvPr id="0" name=""/>
        <dsp:cNvSpPr/>
      </dsp:nvSpPr>
      <dsp:spPr>
        <a:xfrm>
          <a:off x="2331121" y="1586472"/>
          <a:ext cx="3328458" cy="332845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PE" sz="1400" i="1" kern="1200" dirty="0" smtClean="0">
              <a:solidFill>
                <a:schemeClr val="accent2"/>
              </a:solidFill>
              <a:latin typeface="Ubuntu" charset="0"/>
            </a:rPr>
            <a:t>«</a:t>
          </a:r>
          <a:r>
            <a:rPr lang="es-PE" sz="1400" i="1" kern="1200" dirty="0" smtClean="0">
              <a:solidFill>
                <a:schemeClr val="accent2">
                  <a:lumMod val="75000"/>
                </a:schemeClr>
              </a:solidFill>
              <a:latin typeface="Ubuntu" charset="0"/>
            </a:rPr>
            <a:t>Al 2030, la minería en el Perú es inclusiva, está </a:t>
          </a:r>
          <a:r>
            <a:rPr lang="es-PE" sz="1400" b="1" i="1" kern="1200" dirty="0" smtClean="0">
              <a:solidFill>
                <a:schemeClr val="accent2">
                  <a:lumMod val="75000"/>
                </a:schemeClr>
              </a:solidFill>
              <a:latin typeface="Ubuntu" charset="0"/>
            </a:rPr>
            <a:t>integrada social</a:t>
          </a:r>
          <a:r>
            <a:rPr lang="es-PE" sz="1400" i="1" kern="1200" dirty="0" smtClean="0">
              <a:solidFill>
                <a:schemeClr val="accent2">
                  <a:lumMod val="75000"/>
                </a:schemeClr>
              </a:solidFill>
              <a:latin typeface="Ubuntu" charset="0"/>
            </a:rPr>
            <a:t>, ambiental y </a:t>
          </a:r>
          <a:r>
            <a:rPr lang="es-PE" sz="1400" b="1" i="1" kern="1200" dirty="0" smtClean="0">
              <a:solidFill>
                <a:schemeClr val="accent2">
                  <a:lumMod val="75000"/>
                </a:schemeClr>
              </a:solidFill>
              <a:latin typeface="Ubuntu" charset="0"/>
            </a:rPr>
            <a:t>territorialmente</a:t>
          </a:r>
          <a:r>
            <a:rPr lang="es-PE" sz="1400" i="1" kern="1200" dirty="0" smtClean="0">
              <a:solidFill>
                <a:schemeClr val="accent2">
                  <a:lumMod val="75000"/>
                </a:schemeClr>
              </a:solidFill>
              <a:latin typeface="Ubuntu" charset="0"/>
            </a:rPr>
            <a:t>, en un marco de buena </a:t>
          </a:r>
          <a:r>
            <a:rPr lang="es-PE" sz="1400" b="1" i="1" kern="1200" dirty="0" smtClean="0">
              <a:solidFill>
                <a:schemeClr val="accent2">
                  <a:lumMod val="75000"/>
                </a:schemeClr>
              </a:solidFill>
              <a:latin typeface="Ubuntu" charset="0"/>
            </a:rPr>
            <a:t>gobernanza</a:t>
          </a:r>
          <a:r>
            <a:rPr lang="es-PE" sz="1400" i="1" kern="1200" dirty="0" smtClean="0">
              <a:solidFill>
                <a:schemeClr val="accent2">
                  <a:lumMod val="75000"/>
                </a:schemeClr>
              </a:solidFill>
              <a:latin typeface="Ubuntu" charset="0"/>
            </a:rPr>
            <a:t> y </a:t>
          </a:r>
          <a:r>
            <a:rPr lang="es-PE" sz="1400" b="1" i="1" kern="1200" dirty="0" smtClean="0">
              <a:solidFill>
                <a:schemeClr val="accent2">
                  <a:lumMod val="75000"/>
                </a:schemeClr>
              </a:solidFill>
              <a:latin typeface="Ubuntu" charset="0"/>
            </a:rPr>
            <a:t>desarrollo sostenible</a:t>
          </a:r>
          <a:r>
            <a:rPr lang="es-PE" sz="1400" i="1" kern="1200" dirty="0" smtClean="0">
              <a:solidFill>
                <a:schemeClr val="accent2">
                  <a:lumMod val="75000"/>
                </a:schemeClr>
              </a:solidFill>
              <a:latin typeface="Ubuntu" charset="0"/>
            </a:rPr>
            <a:t>. Se ha consolidado como una </a:t>
          </a:r>
          <a:r>
            <a:rPr lang="es-PE" sz="1400" b="1" i="1" kern="1200" dirty="0" smtClean="0">
              <a:solidFill>
                <a:schemeClr val="accent2">
                  <a:lumMod val="75000"/>
                </a:schemeClr>
              </a:solidFill>
              <a:latin typeface="Ubuntu" charset="0"/>
            </a:rPr>
            <a:t>actividad competitiva </a:t>
          </a:r>
          <a:r>
            <a:rPr lang="es-PE" sz="1400" i="1" kern="1200" dirty="0" smtClean="0">
              <a:solidFill>
                <a:schemeClr val="accent2">
                  <a:lumMod val="75000"/>
                </a:schemeClr>
              </a:solidFill>
              <a:latin typeface="Ubuntu" charset="0"/>
            </a:rPr>
            <a:t>e innovadora y goza de la valoración de toda la sociedad.»</a:t>
          </a:r>
          <a:endParaRPr lang="en-US" sz="1400" kern="1200" dirty="0"/>
        </a:p>
      </dsp:txBody>
      <dsp:txXfrm>
        <a:off x="2818562" y="2073913"/>
        <a:ext cx="2353576" cy="2353576"/>
      </dsp:txXfrm>
    </dsp:sp>
    <dsp:sp modelId="{F4C2DED1-2128-4CA3-94B2-08909750F503}">
      <dsp:nvSpPr>
        <dsp:cNvPr id="0" name=""/>
        <dsp:cNvSpPr/>
      </dsp:nvSpPr>
      <dsp:spPr>
        <a:xfrm>
          <a:off x="2740929" y="253113"/>
          <a:ext cx="2508842" cy="1664229"/>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bg1"/>
              </a:solidFill>
              <a:effectLst>
                <a:outerShdw blurRad="38100" dist="38100" dir="2700000" algn="tl">
                  <a:srgbClr val="000000">
                    <a:alpha val="43137"/>
                  </a:srgbClr>
                </a:outerShdw>
              </a:effectLst>
            </a:rPr>
            <a:t>Competitividad</a:t>
          </a:r>
          <a:r>
            <a:rPr lang="en-US" sz="1800" b="1" kern="1200" dirty="0" smtClean="0">
              <a:solidFill>
                <a:schemeClr val="bg1"/>
              </a:solidFill>
              <a:effectLst>
                <a:outerShdw blurRad="38100" dist="38100" dir="2700000" algn="tl">
                  <a:srgbClr val="000000">
                    <a:alpha val="43137"/>
                  </a:srgbClr>
                </a:outerShdw>
              </a:effectLst>
            </a:rPr>
            <a:t> </a:t>
          </a:r>
          <a:r>
            <a:rPr lang="en-US" sz="1800" b="1" kern="1200" dirty="0" err="1" smtClean="0">
              <a:solidFill>
                <a:schemeClr val="bg1"/>
              </a:solidFill>
              <a:effectLst>
                <a:outerShdw blurRad="38100" dist="38100" dir="2700000" algn="tl">
                  <a:srgbClr val="000000">
                    <a:alpha val="43137"/>
                  </a:srgbClr>
                </a:outerShdw>
              </a:effectLst>
            </a:rPr>
            <a:t>Minera</a:t>
          </a:r>
          <a:r>
            <a:rPr lang="en-US" sz="1800" b="1" kern="1200" dirty="0" smtClean="0">
              <a:solidFill>
                <a:schemeClr val="bg1"/>
              </a:solidFill>
              <a:effectLst>
                <a:outerShdw blurRad="38100" dist="38100" dir="2700000" algn="tl">
                  <a:srgbClr val="000000">
                    <a:alpha val="43137"/>
                  </a:srgbClr>
                </a:outerShdw>
              </a:effectLst>
            </a:rPr>
            <a:t> (</a:t>
          </a:r>
          <a:r>
            <a:rPr lang="en-US" sz="1800" b="1" kern="1200" dirty="0" err="1" smtClean="0">
              <a:solidFill>
                <a:schemeClr val="bg1"/>
              </a:solidFill>
              <a:effectLst>
                <a:outerShdw blurRad="38100" dist="38100" dir="2700000" algn="tl">
                  <a:srgbClr val="000000">
                    <a:alpha val="43137"/>
                  </a:srgbClr>
                </a:outerShdw>
              </a:effectLst>
            </a:rPr>
            <a:t>viabilidad</a:t>
          </a:r>
          <a:r>
            <a:rPr lang="en-US" sz="1800" b="1" kern="1200" dirty="0" smtClean="0">
              <a:solidFill>
                <a:schemeClr val="bg1"/>
              </a:solidFill>
              <a:effectLst>
                <a:outerShdw blurRad="38100" dist="38100" dir="2700000" algn="tl">
                  <a:srgbClr val="000000">
                    <a:alpha val="43137"/>
                  </a:srgbClr>
                </a:outerShdw>
              </a:effectLst>
            </a:rPr>
            <a:t>) </a:t>
          </a:r>
          <a:endParaRPr lang="en-US" sz="1800" b="1" kern="1200" dirty="0">
            <a:solidFill>
              <a:schemeClr val="bg1"/>
            </a:solidFill>
            <a:effectLst>
              <a:outerShdw blurRad="38100" dist="38100" dir="2700000" algn="tl">
                <a:srgbClr val="000000">
                  <a:alpha val="43137"/>
                </a:srgbClr>
              </a:outerShdw>
            </a:effectLst>
          </a:endParaRPr>
        </a:p>
      </dsp:txBody>
      <dsp:txXfrm>
        <a:off x="3108340" y="496834"/>
        <a:ext cx="1774020" cy="1176787"/>
      </dsp:txXfrm>
    </dsp:sp>
    <dsp:sp modelId="{850F3310-1D7E-4B8A-A85F-F7661E63610D}">
      <dsp:nvSpPr>
        <dsp:cNvPr id="0" name=""/>
        <dsp:cNvSpPr/>
      </dsp:nvSpPr>
      <dsp:spPr>
        <a:xfrm>
          <a:off x="5100513" y="3325043"/>
          <a:ext cx="2730218" cy="1664229"/>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bg1"/>
              </a:solidFill>
              <a:effectLst>
                <a:outerShdw blurRad="38100" dist="38100" dir="2700000" algn="tl">
                  <a:srgbClr val="000000">
                    <a:alpha val="43137"/>
                  </a:srgbClr>
                </a:outerShdw>
              </a:effectLst>
            </a:rPr>
            <a:t>Competitividad</a:t>
          </a:r>
          <a:r>
            <a:rPr lang="en-US" sz="1800" b="1" kern="1200" dirty="0" smtClean="0">
              <a:solidFill>
                <a:schemeClr val="bg1"/>
              </a:solidFill>
              <a:effectLst>
                <a:outerShdw blurRad="38100" dist="38100" dir="2700000" algn="tl">
                  <a:srgbClr val="000000">
                    <a:alpha val="43137"/>
                  </a:srgbClr>
                </a:outerShdw>
              </a:effectLst>
            </a:rPr>
            <a:t> Territorial</a:t>
          </a:r>
          <a:endParaRPr lang="en-US" sz="1800" b="1" kern="1200" dirty="0">
            <a:solidFill>
              <a:schemeClr val="bg1"/>
            </a:solidFill>
            <a:effectLst>
              <a:outerShdw blurRad="38100" dist="38100" dir="2700000" algn="tl">
                <a:srgbClr val="000000">
                  <a:alpha val="43137"/>
                </a:srgbClr>
              </a:outerShdw>
            </a:effectLst>
          </a:endParaRPr>
        </a:p>
      </dsp:txBody>
      <dsp:txXfrm>
        <a:off x="5500344" y="3568764"/>
        <a:ext cx="1930556" cy="1176787"/>
      </dsp:txXfrm>
    </dsp:sp>
    <dsp:sp modelId="{CAE9DA08-A6C2-4A96-BCB7-40C1CBF0F8FC}">
      <dsp:nvSpPr>
        <dsp:cNvPr id="0" name=""/>
        <dsp:cNvSpPr/>
      </dsp:nvSpPr>
      <dsp:spPr>
        <a:xfrm>
          <a:off x="330323" y="2465758"/>
          <a:ext cx="2455620" cy="1664229"/>
        </a:xfrm>
        <a:prstGeom prst="ellipse">
          <a:avLst/>
        </a:prstGeom>
        <a:solidFill>
          <a:schemeClr val="accent2">
            <a:alpha val="5000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bg1"/>
              </a:solidFill>
              <a:effectLst>
                <a:outerShdw blurRad="38100" dist="38100" dir="2700000" algn="tl">
                  <a:srgbClr val="000000">
                    <a:alpha val="43137"/>
                  </a:srgbClr>
                </a:outerShdw>
              </a:effectLst>
            </a:rPr>
            <a:t>Sostenibilidad</a:t>
          </a:r>
          <a:r>
            <a:rPr lang="en-US" sz="1800" b="1" kern="1200" dirty="0" smtClean="0">
              <a:solidFill>
                <a:schemeClr val="bg1"/>
              </a:solidFill>
              <a:effectLst>
                <a:outerShdw blurRad="38100" dist="38100" dir="2700000" algn="tl">
                  <a:srgbClr val="000000">
                    <a:alpha val="43137"/>
                  </a:srgbClr>
                </a:outerShdw>
              </a:effectLst>
            </a:rPr>
            <a:t> Social</a:t>
          </a:r>
          <a:endParaRPr lang="en-US" sz="1800" b="1" kern="1200" dirty="0">
            <a:solidFill>
              <a:schemeClr val="bg1"/>
            </a:solidFill>
            <a:effectLst>
              <a:outerShdw blurRad="38100" dist="38100" dir="2700000" algn="tl">
                <a:srgbClr val="000000">
                  <a:alpha val="43137"/>
                </a:srgbClr>
              </a:outerShdw>
            </a:effectLst>
          </a:endParaRPr>
        </a:p>
      </dsp:txBody>
      <dsp:txXfrm>
        <a:off x="689940" y="2709479"/>
        <a:ext cx="1736386" cy="117678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drawings/drawing1.xml><?xml version="1.0" encoding="utf-8"?>
<c:userShapes xmlns:c="http://schemas.openxmlformats.org/drawingml/2006/chart">
  <cdr:relSizeAnchor xmlns:cdr="http://schemas.openxmlformats.org/drawingml/2006/chartDrawing">
    <cdr:from>
      <cdr:x>0.88032</cdr:x>
      <cdr:y>0.12622</cdr:y>
    </cdr:from>
    <cdr:to>
      <cdr:x>0.97629</cdr:x>
      <cdr:y>0.29335</cdr:y>
    </cdr:to>
    <cdr:sp macro="" textlink="">
      <cdr:nvSpPr>
        <cdr:cNvPr id="11" name="TextBox 10"/>
        <cdr:cNvSpPr txBox="1"/>
      </cdr:nvSpPr>
      <cdr:spPr>
        <a:xfrm xmlns:a="http://schemas.openxmlformats.org/drawingml/2006/main">
          <a:off x="10322175" y="581949"/>
          <a:ext cx="1125294" cy="77056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PE" sz="1100"/>
        </a:p>
      </cdr:txBody>
    </cdr:sp>
  </cdr:relSizeAnchor>
  <cdr:relSizeAnchor xmlns:cdr="http://schemas.openxmlformats.org/drawingml/2006/chartDrawing">
    <cdr:from>
      <cdr:x>0.76529</cdr:x>
      <cdr:y>0.0103</cdr:y>
    </cdr:from>
    <cdr:to>
      <cdr:x>0.86</cdr:x>
      <cdr:y>0.06376</cdr:y>
    </cdr:to>
    <cdr:sp macro="" textlink="">
      <cdr:nvSpPr>
        <cdr:cNvPr id="12" name="TextBox 11"/>
        <cdr:cNvSpPr txBox="1"/>
      </cdr:nvSpPr>
      <cdr:spPr>
        <a:xfrm xmlns:a="http://schemas.openxmlformats.org/drawingml/2006/main">
          <a:off x="8973385" y="47494"/>
          <a:ext cx="1110555" cy="2464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PE" sz="1000" b="1" baseline="0" dirty="0">
              <a:solidFill>
                <a:schemeClr val="tx1"/>
              </a:solidFill>
            </a:rPr>
            <a:t>Ancash (0.488)</a:t>
          </a:r>
          <a:endParaRPr lang="es-PE" sz="1000" b="1" dirty="0">
            <a:solidFill>
              <a:schemeClr val="tx1"/>
            </a:solidFill>
          </a:endParaRPr>
        </a:p>
      </cdr:txBody>
    </cdr:sp>
  </cdr:relSizeAnchor>
  <cdr:relSizeAnchor xmlns:cdr="http://schemas.openxmlformats.org/drawingml/2006/chartDrawing">
    <cdr:from>
      <cdr:x>0.65392</cdr:x>
      <cdr:y>0.0907</cdr:y>
    </cdr:from>
    <cdr:to>
      <cdr:x>0.8416</cdr:x>
      <cdr:y>0.21637</cdr:y>
    </cdr:to>
    <cdr:sp macro="" textlink="">
      <cdr:nvSpPr>
        <cdr:cNvPr id="13" name="TextBox 1"/>
        <cdr:cNvSpPr txBox="1"/>
      </cdr:nvSpPr>
      <cdr:spPr>
        <a:xfrm xmlns:a="http://schemas.openxmlformats.org/drawingml/2006/main">
          <a:off x="7667526" y="418180"/>
          <a:ext cx="2200638" cy="57941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PE" sz="1300" baseline="0" dirty="0">
              <a:solidFill>
                <a:schemeClr val="tx1"/>
              </a:solidFill>
            </a:rPr>
            <a:t>Enfoque Multi-Actor Antamina</a:t>
          </a:r>
          <a:endParaRPr lang="es-PE" sz="1300" dirty="0">
            <a:solidFill>
              <a:schemeClr val="tx1"/>
            </a:solidFill>
          </a:endParaRPr>
        </a:p>
      </cdr:txBody>
    </cdr:sp>
  </cdr:relSizeAnchor>
  <cdr:relSizeAnchor xmlns:cdr="http://schemas.openxmlformats.org/drawingml/2006/chartDrawing">
    <cdr:from>
      <cdr:x>0.8817</cdr:x>
      <cdr:y>0.0103</cdr:y>
    </cdr:from>
    <cdr:to>
      <cdr:x>0.9834</cdr:x>
      <cdr:y>0.06002</cdr:y>
    </cdr:to>
    <cdr:sp macro="" textlink="">
      <cdr:nvSpPr>
        <cdr:cNvPr id="15" name="TextBox 1"/>
        <cdr:cNvSpPr txBox="1"/>
      </cdr:nvSpPr>
      <cdr:spPr>
        <a:xfrm xmlns:a="http://schemas.openxmlformats.org/drawingml/2006/main">
          <a:off x="10338346" y="47495"/>
          <a:ext cx="1192482" cy="2292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PE" sz="1000" b="1" baseline="0" dirty="0" smtClean="0">
              <a:solidFill>
                <a:schemeClr val="tx1"/>
              </a:solidFill>
            </a:rPr>
            <a:t>Perú </a:t>
          </a:r>
          <a:r>
            <a:rPr lang="es-PE" sz="1000" b="1" baseline="0" dirty="0">
              <a:solidFill>
                <a:schemeClr val="tx1"/>
              </a:solidFill>
            </a:rPr>
            <a:t>(0.572)</a:t>
          </a:r>
          <a:endParaRPr lang="es-PE" sz="1000" b="1" dirty="0">
            <a:solidFill>
              <a:schemeClr val="tx1"/>
            </a:solidFill>
          </a:endParaRPr>
        </a:p>
      </cdr:txBody>
    </cdr:sp>
  </cdr:relSizeAnchor>
  <cdr:relSizeAnchor xmlns:cdr="http://schemas.openxmlformats.org/drawingml/2006/chartDrawing">
    <cdr:from>
      <cdr:x>0.75704</cdr:x>
      <cdr:y>0.02899</cdr:y>
    </cdr:from>
    <cdr:to>
      <cdr:x>0.76417</cdr:x>
      <cdr:y>0.04629</cdr:y>
    </cdr:to>
    <cdr:sp macro="" textlink="">
      <cdr:nvSpPr>
        <cdr:cNvPr id="2" name="Oval 1">
          <a:extLst xmlns:a="http://schemas.openxmlformats.org/drawingml/2006/main">
            <a:ext uri="{FF2B5EF4-FFF2-40B4-BE49-F238E27FC236}">
              <a16:creationId xmlns:a16="http://schemas.microsoft.com/office/drawing/2014/main" id="{6517C55B-9661-4392-9DFF-23BD8FD623ED}"/>
            </a:ext>
          </a:extLst>
        </cdr:cNvPr>
        <cdr:cNvSpPr/>
      </cdr:nvSpPr>
      <cdr:spPr>
        <a:xfrm xmlns:a="http://schemas.openxmlformats.org/drawingml/2006/main">
          <a:off x="8876624" y="133658"/>
          <a:ext cx="83592" cy="79776"/>
        </a:xfrm>
        <a:prstGeom xmlns:a="http://schemas.openxmlformats.org/drawingml/2006/main" prst="ellipse">
          <a:avLst/>
        </a:prstGeom>
        <a:solidFill xmlns:a="http://schemas.openxmlformats.org/drawingml/2006/main">
          <a:schemeClr val="accent3"/>
        </a:solidFill>
        <a:ln xmlns:a="http://schemas.openxmlformats.org/drawingml/2006/main" w="952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s-PY" dirty="0"/>
        </a:p>
      </cdr:txBody>
    </cdr:sp>
  </cdr:relSizeAnchor>
  <cdr:relSizeAnchor xmlns:cdr="http://schemas.openxmlformats.org/drawingml/2006/chartDrawing">
    <cdr:from>
      <cdr:x>0.86995</cdr:x>
      <cdr:y>0.02937</cdr:y>
    </cdr:from>
    <cdr:to>
      <cdr:x>0.87708</cdr:x>
      <cdr:y>0.04668</cdr:y>
    </cdr:to>
    <cdr:sp macro="" textlink="">
      <cdr:nvSpPr>
        <cdr:cNvPr id="17" name="Oval 16">
          <a:extLst xmlns:a="http://schemas.openxmlformats.org/drawingml/2006/main">
            <a:ext uri="{FF2B5EF4-FFF2-40B4-BE49-F238E27FC236}">
              <a16:creationId xmlns:a16="http://schemas.microsoft.com/office/drawing/2014/main" id="{885CB4CC-0C69-4575-B2F8-683D66621FF4}"/>
            </a:ext>
          </a:extLst>
        </cdr:cNvPr>
        <cdr:cNvSpPr/>
      </cdr:nvSpPr>
      <cdr:spPr>
        <a:xfrm xmlns:a="http://schemas.openxmlformats.org/drawingml/2006/main">
          <a:off x="10200549" y="135428"/>
          <a:ext cx="83592" cy="79778"/>
        </a:xfrm>
        <a:prstGeom xmlns:a="http://schemas.openxmlformats.org/drawingml/2006/main" prst="ellipse">
          <a:avLst/>
        </a:prstGeom>
        <a:solidFill xmlns:a="http://schemas.openxmlformats.org/drawingml/2006/main">
          <a:schemeClr val="accent5"/>
        </a:solidFill>
        <a:ln xmlns:a="http://schemas.openxmlformats.org/drawingml/2006/main" w="952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PY" dirty="0">
            <a:solidFill>
              <a:srgbClr val="FFC000"/>
            </a:solidFill>
          </a:endParaRPr>
        </a:p>
      </cdr:txBody>
    </cdr:sp>
  </cdr:relSizeAnchor>
  <cdr:relSizeAnchor xmlns:cdr="http://schemas.openxmlformats.org/drawingml/2006/chartDrawing">
    <cdr:from>
      <cdr:x>0.66286</cdr:x>
      <cdr:y>0.19748</cdr:y>
    </cdr:from>
    <cdr:to>
      <cdr:x>0.77903</cdr:x>
      <cdr:y>0.19748</cdr:y>
    </cdr:to>
    <cdr:cxnSp macro="">
      <cdr:nvCxnSpPr>
        <cdr:cNvPr id="6" name="Straight Arrow Connector 5">
          <a:extLst xmlns:a="http://schemas.openxmlformats.org/drawingml/2006/main">
            <a:ext uri="{FF2B5EF4-FFF2-40B4-BE49-F238E27FC236}">
              <a16:creationId xmlns:a16="http://schemas.microsoft.com/office/drawing/2014/main" id="{3DB75320-555D-4C7D-8076-AC45B21ADAB5}"/>
            </a:ext>
          </a:extLst>
        </cdr:cNvPr>
        <cdr:cNvCxnSpPr/>
      </cdr:nvCxnSpPr>
      <cdr:spPr>
        <a:xfrm xmlns:a="http://schemas.openxmlformats.org/drawingml/2006/main">
          <a:off x="7772368" y="910477"/>
          <a:ext cx="1362149" cy="0"/>
        </a:xfrm>
        <a:prstGeom xmlns:a="http://schemas.openxmlformats.org/drawingml/2006/main" prst="straightConnector1">
          <a:avLst/>
        </a:prstGeom>
        <a:ln xmlns:a="http://schemas.openxmlformats.org/drawingml/2006/main">
          <a:solidFill>
            <a:schemeClr val="accent5"/>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sym typeface="Arial" panose="020B0604020202020204" pitchFamily="34" charset="0"/>
              </a:defRPr>
            </a:lvl1pPr>
          </a:lstStyle>
          <a:p>
            <a:endParaRPr lang="es-P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sym typeface="Arial" panose="020B0604020202020204" pitchFamily="34" charset="0"/>
              </a:defRPr>
            </a:lvl1pPr>
          </a:lstStyle>
          <a:p>
            <a:fld id="{17CB76FE-17B9-4327-A366-5F2357A066E5}" type="datetimeFigureOut">
              <a:rPr lang="es-PY" smtClean="0"/>
              <a:pPr/>
              <a:t>16/9/2020</a:t>
            </a:fld>
            <a:endParaRPr lang="es-P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sym typeface="Arial" panose="020B0604020202020204" pitchFamily="34" charset="0"/>
              </a:defRPr>
            </a:lvl1pPr>
          </a:lstStyle>
          <a:p>
            <a:endParaRPr lang="es-P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sym typeface="Arial" panose="020B0604020202020204" pitchFamily="34" charset="0"/>
              </a:defRPr>
            </a:lvl1pPr>
          </a:lstStyle>
          <a:p>
            <a:fld id="{718DBCCE-DB16-47DC-8D3D-43F709B7BF42}" type="slidenum">
              <a:rPr lang="es-PY" smtClean="0"/>
              <a:pPr/>
              <a:t>‹#›</a:t>
            </a:fld>
            <a:endParaRPr lang="es-PY"/>
          </a:p>
        </p:txBody>
      </p:sp>
    </p:spTree>
    <p:extLst>
      <p:ext uri="{BB962C8B-B14F-4D97-AF65-F5344CB8AC3E}">
        <p14:creationId xmlns:p14="http://schemas.microsoft.com/office/powerpoint/2010/main" val="4140757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18DBCCE-DB16-47DC-8D3D-43F709B7BF42}" type="slidenum">
              <a:rPr lang="es-PY" smtClean="0"/>
              <a:t>1</a:t>
            </a:fld>
            <a:endParaRPr lang="es-PY"/>
          </a:p>
        </p:txBody>
      </p:sp>
    </p:spTree>
    <p:extLst>
      <p:ext uri="{BB962C8B-B14F-4D97-AF65-F5344CB8AC3E}">
        <p14:creationId xmlns:p14="http://schemas.microsoft.com/office/powerpoint/2010/main" val="424018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0" dirty="0" smtClean="0">
                <a:solidFill>
                  <a:schemeClr val="tx1"/>
                </a:solidFill>
                <a:latin typeface="Arial" panose="020B0604020202020204" pitchFamily="34" charset="0"/>
                <a:cs typeface="Arial" panose="020B0604020202020204" pitchFamily="34" charset="0"/>
                <a:sym typeface="Arial" panose="020B0604020202020204" pitchFamily="34" charset="0"/>
              </a:rPr>
              <a:t>Más de S/ 300 MM ejecutados a través de </a:t>
            </a:r>
            <a:r>
              <a:rPr lang="es-PE" sz="1200" kern="0" dirty="0" err="1" smtClean="0">
                <a:solidFill>
                  <a:schemeClr val="tx1"/>
                </a:solidFill>
                <a:latin typeface="Arial" panose="020B0604020202020204" pitchFamily="34" charset="0"/>
                <a:cs typeface="Arial" panose="020B0604020202020204" pitchFamily="34" charset="0"/>
                <a:sym typeface="Arial" panose="020B0604020202020204" pitchFamily="34" charset="0"/>
              </a:rPr>
              <a:t>OxI</a:t>
            </a:r>
            <a:r>
              <a:rPr lang="es-PE" sz="1200" kern="0" dirty="0" smtClean="0">
                <a:solidFill>
                  <a:schemeClr val="tx1"/>
                </a:solidFill>
                <a:latin typeface="Arial" panose="020B0604020202020204" pitchFamily="34" charset="0"/>
                <a:cs typeface="Arial" panose="020B0604020202020204" pitchFamily="34" charset="0"/>
                <a:sym typeface="Arial" panose="020B0604020202020204" pitchFamily="34" charset="0"/>
              </a:rPr>
              <a:t> y +S/ 1 000 MM comprometidos. </a:t>
            </a:r>
            <a:endParaRPr lang="es-PY" sz="1200" kern="0" dirty="0" smtClean="0">
              <a:solidFill>
                <a:schemeClr val="tx1"/>
              </a:solidFill>
              <a:latin typeface="Arial" panose="020B0604020202020204" pitchFamily="34" charset="0"/>
              <a:cs typeface="Arial" panose="020B0604020202020204" pitchFamily="34" charset="0"/>
              <a:sym typeface="Arial" panose="020B0604020202020204" pitchFamily="34" charset="0"/>
            </a:endParaRPr>
          </a:p>
          <a:p>
            <a:endParaRPr lang="es-CO" dirty="0" smtClean="0"/>
          </a:p>
          <a:p>
            <a:endParaRPr lang="es-CO" dirty="0"/>
          </a:p>
        </p:txBody>
      </p:sp>
      <p:sp>
        <p:nvSpPr>
          <p:cNvPr id="4" name="Slide Number Placeholder 3"/>
          <p:cNvSpPr>
            <a:spLocks noGrp="1"/>
          </p:cNvSpPr>
          <p:nvPr>
            <p:ph type="sldNum" sz="quarter" idx="5"/>
          </p:nvPr>
        </p:nvSpPr>
        <p:spPr/>
        <p:txBody>
          <a:bodyPr/>
          <a:lstStyle/>
          <a:p>
            <a:fld id="{718DBCCE-DB16-47DC-8D3D-43F709B7BF42}" type="slidenum">
              <a:rPr lang="es-PY" smtClean="0"/>
              <a:t>10</a:t>
            </a:fld>
            <a:endParaRPr lang="es-PY"/>
          </a:p>
        </p:txBody>
      </p:sp>
    </p:spTree>
    <p:extLst>
      <p:ext uri="{BB962C8B-B14F-4D97-AF65-F5344CB8AC3E}">
        <p14:creationId xmlns:p14="http://schemas.microsoft.com/office/powerpoint/2010/main" val="578136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18DBCCE-DB16-47DC-8D3D-43F709B7BF42}" type="slidenum">
              <a:rPr lang="es-PY" smtClean="0"/>
              <a:t>11</a:t>
            </a:fld>
            <a:endParaRPr lang="es-PY"/>
          </a:p>
        </p:txBody>
      </p:sp>
    </p:spTree>
    <p:extLst>
      <p:ext uri="{BB962C8B-B14F-4D97-AF65-F5344CB8AC3E}">
        <p14:creationId xmlns:p14="http://schemas.microsoft.com/office/powerpoint/2010/main" val="2722619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18DBCCE-DB16-47DC-8D3D-43F709B7BF42}" type="slidenum">
              <a:rPr lang="es-PY" smtClean="0"/>
              <a:t>12</a:t>
            </a:fld>
            <a:endParaRPr lang="es-PY"/>
          </a:p>
        </p:txBody>
      </p:sp>
    </p:spTree>
    <p:extLst>
      <p:ext uri="{BB962C8B-B14F-4D97-AF65-F5344CB8AC3E}">
        <p14:creationId xmlns:p14="http://schemas.microsoft.com/office/powerpoint/2010/main" val="1277822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ct val="40000"/>
              </a:spcBef>
            </a:pPr>
            <a:r>
              <a:rPr lang="es-CO" sz="1100" dirty="0" smtClean="0">
                <a:latin typeface="Arial" panose="020B0604020202020204" pitchFamily="34" charset="0"/>
                <a:cs typeface="Arial" panose="020B0604020202020204" pitchFamily="34" charset="0"/>
                <a:sym typeface="Arial" panose="020B0604020202020204" pitchFamily="34" charset="0"/>
              </a:rPr>
              <a:t>+S/ 300 MM en infraestructura vía Obras por Impuestos</a:t>
            </a:r>
          </a:p>
          <a:p>
            <a:pPr lvl="1">
              <a:spcBef>
                <a:spcPct val="40000"/>
              </a:spcBef>
            </a:pPr>
            <a:r>
              <a:rPr lang="es-CO" sz="1100" dirty="0" smtClean="0">
                <a:latin typeface="Arial" panose="020B0604020202020204" pitchFamily="34" charset="0"/>
                <a:cs typeface="Arial" panose="020B0604020202020204" pitchFamily="34" charset="0"/>
                <a:sym typeface="Arial" panose="020B0604020202020204" pitchFamily="34" charset="0"/>
              </a:rPr>
              <a:t>S/ 1300 MM en Inversión Pública bajo otra modalidad</a:t>
            </a:r>
          </a:p>
          <a:p>
            <a:pPr lvl="1">
              <a:spcBef>
                <a:spcPct val="40000"/>
              </a:spcBef>
            </a:pPr>
            <a:r>
              <a:rPr lang="es-CO" sz="1100" dirty="0" smtClean="0">
                <a:latin typeface="Arial" panose="020B0604020202020204" pitchFamily="34" charset="0"/>
                <a:cs typeface="Arial" panose="020B0604020202020204" pitchFamily="34" charset="0"/>
                <a:sym typeface="Arial" panose="020B0604020202020204" pitchFamily="34" charset="0"/>
              </a:rPr>
              <a:t>18 espacios </a:t>
            </a:r>
            <a:r>
              <a:rPr lang="es-CO" sz="1100" dirty="0" err="1" smtClean="0">
                <a:latin typeface="Arial" panose="020B0604020202020204" pitchFamily="34" charset="0"/>
                <a:cs typeface="Arial" panose="020B0604020202020204" pitchFamily="34" charset="0"/>
                <a:sym typeface="Arial" panose="020B0604020202020204" pitchFamily="34" charset="0"/>
              </a:rPr>
              <a:t>multiactor</a:t>
            </a:r>
            <a:r>
              <a:rPr lang="es-CO" sz="1100" dirty="0" smtClean="0">
                <a:latin typeface="Arial" panose="020B0604020202020204" pitchFamily="34" charset="0"/>
                <a:cs typeface="Arial" panose="020B0604020202020204" pitchFamily="34" charset="0"/>
                <a:sym typeface="Arial" panose="020B0604020202020204" pitchFamily="34" charset="0"/>
              </a:rPr>
              <a:t> de fortalecimiento institucional</a:t>
            </a:r>
          </a:p>
          <a:p>
            <a:endParaRPr lang="es-CO" dirty="0"/>
          </a:p>
        </p:txBody>
      </p:sp>
      <p:sp>
        <p:nvSpPr>
          <p:cNvPr id="4" name="Slide Number Placeholder 3"/>
          <p:cNvSpPr>
            <a:spLocks noGrp="1"/>
          </p:cNvSpPr>
          <p:nvPr>
            <p:ph type="sldNum" sz="quarter" idx="5"/>
          </p:nvPr>
        </p:nvSpPr>
        <p:spPr/>
        <p:txBody>
          <a:bodyPr/>
          <a:lstStyle/>
          <a:p>
            <a:fld id="{718DBCCE-DB16-47DC-8D3D-43F709B7BF42}" type="slidenum">
              <a:rPr lang="es-PY" smtClean="0"/>
              <a:t>13</a:t>
            </a:fld>
            <a:endParaRPr lang="es-PY"/>
          </a:p>
        </p:txBody>
      </p:sp>
    </p:spTree>
    <p:extLst>
      <p:ext uri="{BB962C8B-B14F-4D97-AF65-F5344CB8AC3E}">
        <p14:creationId xmlns:p14="http://schemas.microsoft.com/office/powerpoint/2010/main" val="544995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18DBCCE-DB16-47DC-8D3D-43F709B7BF42}" type="slidenum">
              <a:rPr lang="es-PY" smtClean="0"/>
              <a:t>15</a:t>
            </a:fld>
            <a:endParaRPr lang="es-PY"/>
          </a:p>
        </p:txBody>
      </p:sp>
    </p:spTree>
    <p:extLst>
      <p:ext uri="{BB962C8B-B14F-4D97-AF65-F5344CB8AC3E}">
        <p14:creationId xmlns:p14="http://schemas.microsoft.com/office/powerpoint/2010/main" val="30982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18DBCCE-DB16-47DC-8D3D-43F709B7BF42}" type="slidenum">
              <a:rPr lang="es-PY" smtClean="0"/>
              <a:t>18</a:t>
            </a:fld>
            <a:endParaRPr lang="es-PY"/>
          </a:p>
        </p:txBody>
      </p:sp>
    </p:spTree>
    <p:extLst>
      <p:ext uri="{BB962C8B-B14F-4D97-AF65-F5344CB8AC3E}">
        <p14:creationId xmlns:p14="http://schemas.microsoft.com/office/powerpoint/2010/main" val="447057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18DBCCE-DB16-47DC-8D3D-43F709B7BF42}" type="slidenum">
              <a:rPr lang="es-PY" smtClean="0"/>
              <a:t>23</a:t>
            </a:fld>
            <a:endParaRPr lang="es-PY"/>
          </a:p>
        </p:txBody>
      </p:sp>
    </p:spTree>
    <p:extLst>
      <p:ext uri="{BB962C8B-B14F-4D97-AF65-F5344CB8AC3E}">
        <p14:creationId xmlns:p14="http://schemas.microsoft.com/office/powerpoint/2010/main" val="920514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18DBCCE-DB16-47DC-8D3D-43F709B7BF42}" type="slidenum">
              <a:rPr lang="es-PY" smtClean="0"/>
              <a:t>2</a:t>
            </a:fld>
            <a:endParaRPr lang="es-PY"/>
          </a:p>
        </p:txBody>
      </p:sp>
    </p:spTree>
    <p:extLst>
      <p:ext uri="{BB962C8B-B14F-4D97-AF65-F5344CB8AC3E}">
        <p14:creationId xmlns:p14="http://schemas.microsoft.com/office/powerpoint/2010/main" val="2902754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El entorno sanitario, económico y social actual es muy desafiante. El gobierno ha venido trabajando en mejorar la estrategia de contención epidemiológica y la búsqueda de una vacuna, lo cual es una condición necesaria pero no suficiente para poder desplegar una agenda de reactivación y desarrollo.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Perú es el país con el mayor número de muertes por COVID-19 por millón de habitantes (909) en el mundo y también es el que enfrenta la mayor recesión económica (-30.2% en 2020-T2)</a:t>
            </a:r>
          </a:p>
          <a:p>
            <a:endParaRPr lang="es-C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Se proyecta que como consecuencia de la pandemia, la pobreza se incrementará a 30.3% en 2020, lo que implica que 3.8 millones de peruanos caerán en la pobreza.</a:t>
            </a:r>
          </a:p>
          <a:p>
            <a:endParaRPr lang="es-CO" dirty="0"/>
          </a:p>
        </p:txBody>
      </p:sp>
      <p:sp>
        <p:nvSpPr>
          <p:cNvPr id="4" name="Slide Number Placeholder 3"/>
          <p:cNvSpPr>
            <a:spLocks noGrp="1"/>
          </p:cNvSpPr>
          <p:nvPr>
            <p:ph type="sldNum" sz="quarter" idx="5"/>
          </p:nvPr>
        </p:nvSpPr>
        <p:spPr/>
        <p:txBody>
          <a:bodyPr/>
          <a:lstStyle/>
          <a:p>
            <a:fld id="{718DBCCE-DB16-47DC-8D3D-43F709B7BF42}" type="slidenum">
              <a:rPr lang="es-PY" smtClean="0"/>
              <a:t>3</a:t>
            </a:fld>
            <a:endParaRPr lang="es-PY"/>
          </a:p>
        </p:txBody>
      </p:sp>
    </p:spTree>
    <p:extLst>
      <p:ext uri="{BB962C8B-B14F-4D97-AF65-F5344CB8AC3E}">
        <p14:creationId xmlns:p14="http://schemas.microsoft.com/office/powerpoint/2010/main" val="2971064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La crisis económica impactará también las cuentas fiscales y, por tanto, no permitirá que el Estado cuente con el impulso fiscal necesario que se requiere para adoptar medidas para mitigar la crisis. Asimismo, el contexto pre pandemia evidenciaba que la economía peruana contaba con pocos motores de crecimiento económico, baja productividad y una inversión privada estancada que se sostenía en pocos proyectos mineros, pero sin una segunda ola de inversiones.  </a:t>
            </a:r>
          </a:p>
          <a:p>
            <a:endParaRPr lang="es-C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Según las proyecciones del MEF, el nivel de deuda pública (como % del PBI) se incrementará a 35.4% en 2020, registrando su nivel más alto desde el año 2005 (41.8%)</a:t>
            </a:r>
          </a:p>
          <a:p>
            <a:endParaRPr lang="es-C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En cuanto al déficit fiscal, se estima que se incrementará a -10.7% en 2020, su nivel más alto desde el registrado en el año 1988, igual a -11.8%.</a:t>
            </a:r>
          </a:p>
          <a:p>
            <a:endParaRPr lang="es-CO" dirty="0" smtClean="0"/>
          </a:p>
          <a:p>
            <a:endParaRPr lang="es-CO" dirty="0"/>
          </a:p>
        </p:txBody>
      </p:sp>
      <p:sp>
        <p:nvSpPr>
          <p:cNvPr id="4" name="Slide Number Placeholder 3"/>
          <p:cNvSpPr>
            <a:spLocks noGrp="1"/>
          </p:cNvSpPr>
          <p:nvPr>
            <p:ph type="sldNum" sz="quarter" idx="5"/>
          </p:nvPr>
        </p:nvSpPr>
        <p:spPr/>
        <p:txBody>
          <a:bodyPr/>
          <a:lstStyle/>
          <a:p>
            <a:fld id="{718DBCCE-DB16-47DC-8D3D-43F709B7BF42}" type="slidenum">
              <a:rPr lang="es-PY" smtClean="0"/>
              <a:t>4</a:t>
            </a:fld>
            <a:endParaRPr lang="es-PY"/>
          </a:p>
        </p:txBody>
      </p:sp>
    </p:spTree>
    <p:extLst>
      <p:ext uri="{BB962C8B-B14F-4D97-AF65-F5344CB8AC3E}">
        <p14:creationId xmlns:p14="http://schemas.microsoft.com/office/powerpoint/2010/main" val="356973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i="1" kern="1200" dirty="0" smtClean="0">
                <a:solidFill>
                  <a:schemeClr val="tx1"/>
                </a:solidFill>
                <a:effectLst/>
                <a:latin typeface="Arial" panose="020B0604020202020204" pitchFamily="34" charset="0"/>
                <a:ea typeface="+mn-ea"/>
                <a:cs typeface="Arial" panose="020B0604020202020204" pitchFamily="34" charset="0"/>
                <a:sym typeface="Arial" panose="020B0604020202020204" pitchFamily="34" charset="0"/>
              </a:rPr>
              <a:t>Asimismo, el contexto pre COVID19 ya nos mostraba una economía con pocos motores de crecimiento económico, baja productividad y una inversión privada que se sostenía en pocos proyectos mineros, pero sin una segunda ola de inversiones. </a:t>
            </a:r>
          </a:p>
          <a:p>
            <a:endParaRPr lang="es-PE" sz="1200" i="1" kern="1200" dirty="0" smtClean="0">
              <a:solidFill>
                <a:schemeClr val="tx1"/>
              </a:solidFill>
              <a:effectLst/>
              <a:latin typeface="Arial" panose="020B0604020202020204" pitchFamily="34" charset="0"/>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De 1992 en adelante se aprecia una recuperación importante de la PTF del Perú. En particular, en la última década se recuperaron los niveles de productividad registrados en la década de 1960. Sin embargo, con la crisis se espera un estancamiento.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La inversión privada venía estancada durante los últimos 10 años. Bajo el contexto de crisis </a:t>
            </a:r>
            <a:r>
              <a:rPr lang="es-PE" sz="1200" kern="1200" dirty="0" err="1"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econíomica</a:t>
            </a: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 hay un retroceso del ratio de 15 años.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endParaRPr>
          </a:p>
          <a:p>
            <a:endParaRPr lang="es-CO" dirty="0"/>
          </a:p>
        </p:txBody>
      </p:sp>
      <p:sp>
        <p:nvSpPr>
          <p:cNvPr id="4" name="Slide Number Placeholder 3"/>
          <p:cNvSpPr>
            <a:spLocks noGrp="1"/>
          </p:cNvSpPr>
          <p:nvPr>
            <p:ph type="sldNum" sz="quarter" idx="5"/>
          </p:nvPr>
        </p:nvSpPr>
        <p:spPr/>
        <p:txBody>
          <a:bodyPr/>
          <a:lstStyle/>
          <a:p>
            <a:fld id="{718DBCCE-DB16-47DC-8D3D-43F709B7BF42}" type="slidenum">
              <a:rPr lang="es-PY" smtClean="0"/>
              <a:t>5</a:t>
            </a:fld>
            <a:endParaRPr lang="es-PY"/>
          </a:p>
        </p:txBody>
      </p:sp>
    </p:spTree>
    <p:extLst>
      <p:ext uri="{BB962C8B-B14F-4D97-AF65-F5344CB8AC3E}">
        <p14:creationId xmlns:p14="http://schemas.microsoft.com/office/powerpoint/2010/main" val="159456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La economía mundial y los ajustes en la oferta global de </a:t>
            </a:r>
            <a:r>
              <a:rPr lang="es-PE" sz="1200" kern="1200" dirty="0" err="1"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commodities</a:t>
            </a:r>
            <a:r>
              <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 le están dando una oportunidad a la minería peruana. La rápida recuperación económica que está experimentando la economía china junto con la implementación y anuncio de paquetes fiscales y monetarios en el mundo sin precedentes, han </a:t>
            </a:r>
            <a:r>
              <a:rPr lang="es-PE" sz="1200" kern="1200" dirty="0" err="1"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contrubuido</a:t>
            </a:r>
            <a:r>
              <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 con una rápida recuperación de los precios de los metales. Sin embargo, el contexto aún es incierto y hay una priorización y focalización de inversiones hacia las más costo-eficientes, donde Perú tiene inmensas oportunidades.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El precio spot del cobre experimentó una caída de 23.6% en marzo del 2020 respecto a su valor en 2019, producto de la reducción en la demanda mundial. Esta caída ya ha sido recuperada pues en setiembre del 2020 se registró un incremento de 16.0% respecto a su valor en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Por otro lado, el precio spot del oro no se vio significativamente afectado por la crisis económica global pues sólo registró una pequeña </a:t>
            </a:r>
            <a:r>
              <a:rPr lang="es-PE" sz="1200" kern="1200" dirty="0" err="1"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caida</a:t>
            </a: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 en su cotización en el mes de marzo del 2020 (-9.5%). En setiembre del 2020 presenta un incremento de 29.0% respecto a su valor en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dirty="0" smtClean="0"/>
              <a:t>Perú posee uno de los costos operativos asociados a la </a:t>
            </a: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minería de cobre más bajos. En particular, el costo efectivo promedio en Perú es </a:t>
            </a:r>
            <a:r>
              <a:rPr lang="es-PE" sz="1200" kern="1200" dirty="0" err="1"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cUSD</a:t>
            </a: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 110 por libra, por debajo de China, Chile y Estados Unidos.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latin typeface="Arial" panose="020B0604020202020204" pitchFamily="34" charset="0"/>
                <a:ea typeface="+mn-ea"/>
                <a:cs typeface="Arial" panose="020B0604020202020204" pitchFamily="34" charset="0"/>
                <a:sym typeface="Arial" panose="020B0604020202020204" pitchFamily="34" charset="0"/>
              </a:rPr>
              <a:t>VM en IIMP mencionó de una cartera priorizada de corto plazo (incluyendo los que están en construcción) de casi US$ 18 mil millones. A eso habría que sumarle los proyectos que no son ampliación sino que buscan una extensión del horizonte de vida del proyecto.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endParaRPr>
          </a:p>
          <a:p>
            <a:endParaRPr lang="es-PE" dirty="0"/>
          </a:p>
        </p:txBody>
      </p:sp>
      <p:sp>
        <p:nvSpPr>
          <p:cNvPr id="4" name="Slide Number Placeholder 3"/>
          <p:cNvSpPr>
            <a:spLocks noGrp="1"/>
          </p:cNvSpPr>
          <p:nvPr>
            <p:ph type="sldNum" sz="quarter" idx="10"/>
          </p:nvPr>
        </p:nvSpPr>
        <p:spPr/>
        <p:txBody>
          <a:bodyPr/>
          <a:lstStyle/>
          <a:p>
            <a:fld id="{718DBCCE-DB16-47DC-8D3D-43F709B7BF42}" type="slidenum">
              <a:rPr lang="es-PY" smtClean="0"/>
              <a:pPr/>
              <a:t>6</a:t>
            </a:fld>
            <a:endParaRPr lang="es-PY"/>
          </a:p>
        </p:txBody>
      </p:sp>
    </p:spTree>
    <p:extLst>
      <p:ext uri="{BB962C8B-B14F-4D97-AF65-F5344CB8AC3E}">
        <p14:creationId xmlns:p14="http://schemas.microsoft.com/office/powerpoint/2010/main" val="2303590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La minería el sector económico con la mayor productividad en Perú. En 2019, la productividad del sector minero fue 7 veces mayor que en el sector manufactura, 12 veces mayor que el sector servicios y 34 veces mayor que el sector agricultura. Sin embargo, las regiones con mayor participación de inversiones mineras son las que poseen peores avances en desarrollo humano (</a:t>
            </a:r>
            <a:r>
              <a:rPr lang="es-PE" sz="1200" kern="1200" dirty="0" err="1"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e.g</a:t>
            </a:r>
            <a:r>
              <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 ingresos educación, salud), por lo que se requieren políticas públicas que contribuyan con cerrar las brechas en la provisión de servicios públicos en estas regiones.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IDH Peru 2019: 0.759</a:t>
            </a:r>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IDH regiones no mineras: 0.611</a:t>
            </a:r>
          </a:p>
          <a:p>
            <a:pPr marL="0" marR="0" lvl="0" indent="0" algn="l" defTabSz="914400" rtl="0" eaLnBrk="1" fontAlgn="auto" latinLnBrk="0" hangingPunct="1">
              <a:lnSpc>
                <a:spcPct val="100000"/>
              </a:lnSpc>
              <a:spcBef>
                <a:spcPts val="0"/>
              </a:spcBef>
              <a:spcAft>
                <a:spcPts val="0"/>
              </a:spcAft>
              <a:buClrTx/>
              <a:buSzTx/>
              <a:buFontTx/>
              <a:buNone/>
              <a:tabLst/>
              <a:defRPr/>
            </a:pPr>
            <a:r>
              <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rPr>
              <a:t>IDH en regiones mineras: 0.525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smtClean="0">
              <a:solidFill>
                <a:schemeClr val="tx2"/>
              </a:solidFill>
              <a:latin typeface="Arial" panose="020B0604020202020204" pitchFamily="34" charset="0"/>
              <a:ea typeface="+mn-ea"/>
              <a:cs typeface="Arial" panose="020B0604020202020204" pitchFamily="34" charset="0"/>
              <a:sym typeface="Arial" panose="020B0604020202020204" pitchFamily="34" charset="0"/>
            </a:endParaRPr>
          </a:p>
          <a:p>
            <a:r>
              <a:rPr lang="es-PE" dirty="0" smtClean="0"/>
              <a:t>Riesgo regulatorio se reduce </a:t>
            </a:r>
          </a:p>
          <a:p>
            <a:endParaRPr lang="es-PE" dirty="0" smtClean="0"/>
          </a:p>
          <a:p>
            <a:r>
              <a:rPr lang="es-PE" dirty="0" smtClean="0"/>
              <a:t>Lo clave acá es mencionar la INSTITUCIONALIDAD</a:t>
            </a:r>
            <a:endParaRPr lang="es-PE" dirty="0"/>
          </a:p>
        </p:txBody>
      </p:sp>
      <p:sp>
        <p:nvSpPr>
          <p:cNvPr id="4" name="Slide Number Placeholder 3"/>
          <p:cNvSpPr>
            <a:spLocks noGrp="1"/>
          </p:cNvSpPr>
          <p:nvPr>
            <p:ph type="sldNum" sz="quarter" idx="10"/>
          </p:nvPr>
        </p:nvSpPr>
        <p:spPr/>
        <p:txBody>
          <a:bodyPr/>
          <a:lstStyle/>
          <a:p>
            <a:fld id="{718DBCCE-DB16-47DC-8D3D-43F709B7BF42}" type="slidenum">
              <a:rPr lang="es-PY" smtClean="0"/>
              <a:pPr/>
              <a:t>7</a:t>
            </a:fld>
            <a:endParaRPr lang="es-PY"/>
          </a:p>
        </p:txBody>
      </p:sp>
    </p:spTree>
    <p:extLst>
      <p:ext uri="{BB962C8B-B14F-4D97-AF65-F5344CB8AC3E}">
        <p14:creationId xmlns:p14="http://schemas.microsoft.com/office/powerpoint/2010/main" val="3537902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18DBCCE-DB16-47DC-8D3D-43F709B7BF42}" type="slidenum">
              <a:rPr lang="es-PY" smtClean="0"/>
              <a:t>8</a:t>
            </a:fld>
            <a:endParaRPr lang="es-PY"/>
          </a:p>
        </p:txBody>
      </p:sp>
    </p:spTree>
    <p:extLst>
      <p:ext uri="{BB962C8B-B14F-4D97-AF65-F5344CB8AC3E}">
        <p14:creationId xmlns:p14="http://schemas.microsoft.com/office/powerpoint/2010/main" val="184610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BCCE-DB16-47DC-8D3D-43F709B7BF42}" type="slidenum">
              <a:rPr kumimoji="0" lang="es-PY"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PY"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3363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3.jpeg"/><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3.jpeg"/><Relationship Id="rId2" Type="http://schemas.openxmlformats.org/officeDocument/2006/relationships/tags" Target="../tags/tag22.xml"/><Relationship Id="rId1" Type="http://schemas.openxmlformats.org/officeDocument/2006/relationships/vmlDrawing" Target="../drawings/vmlDrawing4.vml"/><Relationship Id="rId6" Type="http://schemas.openxmlformats.org/officeDocument/2006/relationships/image" Target="../media/image5.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7.xml"/><Relationship Id="rId7" Type="http://schemas.openxmlformats.org/officeDocument/2006/relationships/image" Target="../media/image8.png"/><Relationship Id="rId2" Type="http://schemas.openxmlformats.org/officeDocument/2006/relationships/tags" Target="../tags/tag26.xml"/><Relationship Id="rId1" Type="http://schemas.openxmlformats.org/officeDocument/2006/relationships/vmlDrawing" Target="../drawings/vmlDrawing6.vml"/><Relationship Id="rId6" Type="http://schemas.openxmlformats.org/officeDocument/2006/relationships/image" Target="../media/image7.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vmlDrawing" Target="../drawings/vmlDrawing7.vml"/><Relationship Id="rId6" Type="http://schemas.openxmlformats.org/officeDocument/2006/relationships/image" Target="../media/image7.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vmlDrawing" Target="../drawings/vmlDrawing8.vml"/><Relationship Id="rId6" Type="http://schemas.openxmlformats.org/officeDocument/2006/relationships/image" Target="../media/image7.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4221879324"/>
              </p:ext>
            </p:ext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spid="_x0000_s2241"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1" y="1622"/>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1E86875-97B9-4419-BC95-21E2AD20CA89}"/>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s-CO" sz="3265"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6398" name="Picture 14" descr="Imagen relacionada">
            <a:extLst>
              <a:ext uri="{FF2B5EF4-FFF2-40B4-BE49-F238E27FC236}">
                <a16:creationId xmlns:a16="http://schemas.microsoft.com/office/drawing/2014/main" id="{2EA0A651-066C-421B-A4C6-CBABF586715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0" y="0"/>
            <a:ext cx="12190380" cy="6858001"/>
          </a:xfrm>
          <a:prstGeom prst="rect">
            <a:avLst/>
          </a:prstGeom>
          <a:noFill/>
          <a:extLst>
            <a:ext uri="{909E8E84-426E-40DD-AFC4-6F175D3DCCD1}">
              <a14:hiddenFill xmlns:a14="http://schemas.microsoft.com/office/drawing/2010/main">
                <a:solidFill>
                  <a:srgbClr val="FFFFFF"/>
                </a:solidFill>
              </a14:hiddenFill>
            </a:ext>
          </a:extLst>
        </p:spPr>
      </p:pic>
      <p:sp>
        <p:nvSpPr>
          <p:cNvPr id="60" name="TitleRectangle">
            <a:extLst>
              <a:ext uri="{FF2B5EF4-FFF2-40B4-BE49-F238E27FC236}">
                <a16:creationId xmlns:a16="http://schemas.microsoft.com/office/drawing/2014/main" id="{BD566C9D-9B72-4538-9BE1-607706860D39}"/>
              </a:ext>
            </a:extLst>
          </p:cNvPr>
          <p:cNvSpPr>
            <a:spLocks/>
          </p:cNvSpPr>
          <p:nvPr/>
        </p:nvSpPr>
        <p:spPr>
          <a:xfrm>
            <a:off x="1" y="4133390"/>
            <a:ext cx="12192000" cy="2724610"/>
          </a:xfrm>
          <a:prstGeom prst="rect">
            <a:avLst/>
          </a:prstGeom>
          <a:gradFill>
            <a:gsLst>
              <a:gs pos="100000">
                <a:schemeClr val="tx1">
                  <a:alpha val="50000"/>
                </a:schemeClr>
              </a:gs>
              <a:gs pos="0">
                <a:schemeClr val="tx1">
                  <a:alpha val="0"/>
                </a:schemeClr>
              </a:gs>
            </a:gsLst>
            <a:lin ang="540000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s-CO" sz="1837" baseline="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5" name="doc id" hidden="1"/>
          <p:cNvSpPr txBox="1">
            <a:spLocks noChangeArrowheads="1"/>
          </p:cNvSpPr>
          <p:nvPr/>
        </p:nvSpPr>
        <p:spPr bwMode="auto">
          <a:xfrm>
            <a:off x="11487911" y="37256"/>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s-CO" sz="1089" baseline="0" noProof="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57" name="Document type" hidden="1"/>
          <p:cNvSpPr txBox="1">
            <a:spLocks noChangeArrowheads="1"/>
          </p:cNvSpPr>
          <p:nvPr/>
        </p:nvSpPr>
        <p:spPr bwMode="gray">
          <a:xfrm>
            <a:off x="3085967" y="3652560"/>
            <a:ext cx="8478152"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s-CO" sz="1428" baseline="0" noProof="0" dirty="0">
                <a:solidFill>
                  <a:schemeClr val="bg1"/>
                </a:solidFill>
                <a:latin typeface="Arial" panose="020B0604020202020204" pitchFamily="34" charset="0"/>
                <a:cs typeface="Arial" panose="020B0604020202020204" pitchFamily="34" charset="0"/>
                <a:sym typeface="Arial" panose="020B0604020202020204" pitchFamily="34" charset="0"/>
              </a:rPr>
              <a:t>Tipo de Documento | Fecha</a:t>
            </a:r>
          </a:p>
        </p:txBody>
      </p:sp>
      <p:sp>
        <p:nvSpPr>
          <p:cNvPr id="26" name="Disclaimer-Spanish (Spain Traditional Sort)" hidden="1"/>
          <p:cNvSpPr>
            <a:spLocks noChangeArrowheads="1"/>
          </p:cNvSpPr>
          <p:nvPr/>
        </p:nvSpPr>
        <p:spPr bwMode="black">
          <a:xfrm>
            <a:off x="2837961" y="6381112"/>
            <a:ext cx="5224600" cy="38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1094990" eaLnBrk="0" hangingPunct="0"/>
            <a:r>
              <a:rPr lang="es-CO" sz="816" baseline="0" dirty="0">
                <a:solidFill>
                  <a:schemeClr val="bg1"/>
                </a:solidFill>
                <a:latin typeface="Arial" panose="020B0604020202020204" pitchFamily="34" charset="0"/>
                <a:cs typeface="Arial" panose="020B0604020202020204" pitchFamily="34" charset="0"/>
                <a:sym typeface="Arial" panose="020B0604020202020204" pitchFamily="34" charset="0"/>
              </a:rPr>
              <a:t>DOCUMENTO CONFIDENCIAL PROPIEDAD DE </a:t>
            </a:r>
            <a:r>
              <a:rPr lang="es-CO" sz="816" baseline="0" dirty="0" err="1">
                <a:solidFill>
                  <a:schemeClr val="bg1"/>
                </a:solidFill>
                <a:latin typeface="Arial" panose="020B0604020202020204" pitchFamily="34" charset="0"/>
                <a:cs typeface="Arial" panose="020B0604020202020204" pitchFamily="34" charset="0"/>
                <a:sym typeface="Arial" panose="020B0604020202020204" pitchFamily="34" charset="0"/>
              </a:rPr>
              <a:t>McKINSEY</a:t>
            </a:r>
            <a:r>
              <a:rPr lang="es-CO" sz="816" baseline="0" dirty="0">
                <a:solidFill>
                  <a:schemeClr val="bg1"/>
                </a:solidFill>
                <a:latin typeface="Arial" panose="020B0604020202020204" pitchFamily="34" charset="0"/>
                <a:cs typeface="Arial" panose="020B0604020202020204" pitchFamily="34" charset="0"/>
                <a:sym typeface="Arial" panose="020B0604020202020204" pitchFamily="34" charset="0"/>
              </a:rPr>
              <a:t> &amp; CO.</a:t>
            </a:r>
          </a:p>
          <a:p>
            <a:pPr defTabSz="1094990" eaLnBrk="0" hangingPunct="0"/>
            <a:r>
              <a:rPr lang="es-CO" sz="816" baseline="0" dirty="0">
                <a:solidFill>
                  <a:schemeClr val="bg1"/>
                </a:solidFill>
                <a:latin typeface="Arial" panose="020B0604020202020204" pitchFamily="34" charset="0"/>
                <a:cs typeface="Arial" panose="020B0604020202020204" pitchFamily="34" charset="0"/>
                <a:sym typeface="Arial" panose="020B0604020202020204" pitchFamily="34" charset="0"/>
              </a:rPr>
              <a:t>Queda prohibido su uso y distribución sin la autorización expresa de McKinsey &amp; Company </a:t>
            </a:r>
          </a:p>
        </p:txBody>
      </p:sp>
      <p:sp>
        <p:nvSpPr>
          <p:cNvPr id="11" name="LogoPlaceHolder">
            <a:extLst>
              <a:ext uri="{FF2B5EF4-FFF2-40B4-BE49-F238E27FC236}">
                <a16:creationId xmlns:a16="http://schemas.microsoft.com/office/drawing/2014/main" id="{0397561C-7629-41F3-862F-F2AE96A181AE}"/>
              </a:ext>
            </a:extLst>
          </p:cNvPr>
          <p:cNvSpPr/>
          <p:nvPr/>
        </p:nvSpPr>
        <p:spPr>
          <a:xfrm>
            <a:off x="2836216" y="4048476"/>
            <a:ext cx="9355784" cy="84914"/>
          </a:xfrm>
          <a:prstGeom prst="rect">
            <a:avLst/>
          </a:prstGeom>
          <a:solidFill>
            <a:schemeClr val="accent2">
              <a:alpha val="80000"/>
            </a:scheme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s-CO" sz="1837"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37" name="TitleRectangle"/>
          <p:cNvSpPr>
            <a:spLocks/>
          </p:cNvSpPr>
          <p:nvPr/>
        </p:nvSpPr>
        <p:spPr>
          <a:xfrm>
            <a:off x="2836216" y="-1"/>
            <a:ext cx="9355784" cy="4048477"/>
          </a:xfrm>
          <a:prstGeom prst="rect">
            <a:avLst/>
          </a:prstGeom>
          <a:solidFill>
            <a:schemeClr val="accent4">
              <a:alpha val="92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s-CO" sz="1837" baseline="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13314" name="Title"/>
          <p:cNvSpPr>
            <a:spLocks noGrp="1" noChangeArrowheads="1"/>
          </p:cNvSpPr>
          <p:nvPr>
            <p:ph type="ctrTitle"/>
          </p:nvPr>
        </p:nvSpPr>
        <p:spPr bwMode="gray">
          <a:xfrm>
            <a:off x="3085967" y="1463556"/>
            <a:ext cx="8478152" cy="502445"/>
          </a:xfrm>
          <a:prstGeom prst="rect">
            <a:avLst/>
          </a:prstGeom>
        </p:spPr>
        <p:txBody>
          <a:bodyPr/>
          <a:lstStyle>
            <a:lvl1pPr>
              <a:defRPr sz="3265" b="0" baseline="0">
                <a:solidFill>
                  <a:schemeClr val="bg1"/>
                </a:solidFill>
                <a:latin typeface="Arial" panose="020B0604020202020204" pitchFamily="34" charset="0"/>
                <a:ea typeface="+mj-ea"/>
                <a:cs typeface="Arial" panose="020B0604020202020204" pitchFamily="34" charset="0"/>
                <a:sym typeface="Arial" panose="020B0604020202020204" pitchFamily="34" charset="0"/>
              </a:defRPr>
            </a:lvl1pPr>
          </a:lstStyle>
          <a:p>
            <a:pPr lvl="0" latinLnBrk="0"/>
            <a:r>
              <a:rPr lang="es-CO" noProof="0" dirty="0" err="1"/>
              <a:t>Click</a:t>
            </a:r>
            <a:r>
              <a:rPr lang="es-CO" noProof="0" dirty="0"/>
              <a:t> </a:t>
            </a:r>
            <a:r>
              <a:rPr lang="es-CO" noProof="0" dirty="0" err="1"/>
              <a:t>to</a:t>
            </a:r>
            <a:r>
              <a:rPr lang="es-CO" noProof="0" dirty="0"/>
              <a:t> </a:t>
            </a:r>
            <a:r>
              <a:rPr lang="es-CO" noProof="0" dirty="0" err="1"/>
              <a:t>edit</a:t>
            </a:r>
            <a:r>
              <a:rPr lang="es-CO" noProof="0" dirty="0"/>
              <a:t> Master </a:t>
            </a:r>
            <a:r>
              <a:rPr lang="es-CO" noProof="0" dirty="0" err="1"/>
              <a:t>title</a:t>
            </a:r>
            <a:r>
              <a:rPr lang="es-CO" noProof="0" dirty="0"/>
              <a:t> </a:t>
            </a:r>
            <a:r>
              <a:rPr lang="es-CO" noProof="0" dirty="0" err="1"/>
              <a:t>style</a:t>
            </a:r>
            <a:endParaRPr lang="es-CO" noProof="0" dirty="0"/>
          </a:p>
        </p:txBody>
      </p:sp>
      <p:sp>
        <p:nvSpPr>
          <p:cNvPr id="13315" name="Subtitle"/>
          <p:cNvSpPr>
            <a:spLocks noGrp="1" noChangeArrowheads="1"/>
          </p:cNvSpPr>
          <p:nvPr>
            <p:ph type="subTitle" idx="1"/>
          </p:nvPr>
        </p:nvSpPr>
        <p:spPr bwMode="gray">
          <a:xfrm>
            <a:off x="3085967" y="3182433"/>
            <a:ext cx="8478152" cy="219820"/>
          </a:xfrm>
          <a:prstGeom prst="rect">
            <a:avLst/>
          </a:prstGeom>
        </p:spPr>
        <p:txBody>
          <a:bodyPr wrap="square">
            <a:spAutoFit/>
          </a:bodyPr>
          <a:lstStyle>
            <a:lvl1pPr>
              <a:defRPr sz="1428" cap="all" baseline="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stStyle>
          <a:p>
            <a:pPr lvl="0" latinLnBrk="0"/>
            <a:r>
              <a:rPr lang="es-CO" noProof="0"/>
              <a:t>Click to edit Master subtitle style</a:t>
            </a:r>
            <a:endParaRPr lang="es-CO" noProof="0" dirty="0"/>
          </a:p>
        </p:txBody>
      </p:sp>
      <p:grpSp>
        <p:nvGrpSpPr>
          <p:cNvPr id="21" name="Group 20">
            <a:extLst>
              <a:ext uri="{FF2B5EF4-FFF2-40B4-BE49-F238E27FC236}">
                <a16:creationId xmlns:a16="http://schemas.microsoft.com/office/drawing/2014/main" id="{758A1DE3-2271-451F-ACDB-347135ABB234}"/>
              </a:ext>
            </a:extLst>
          </p:cNvPr>
          <p:cNvGrpSpPr/>
          <p:nvPr/>
        </p:nvGrpSpPr>
        <p:grpSpPr>
          <a:xfrm>
            <a:off x="3085967" y="201111"/>
            <a:ext cx="1036205" cy="911113"/>
            <a:chOff x="3824288" y="1468438"/>
            <a:chExt cx="4300538" cy="3781425"/>
          </a:xfrm>
          <a:solidFill>
            <a:schemeClr val="bg1"/>
          </a:solidFill>
        </p:grpSpPr>
        <p:sp>
          <p:nvSpPr>
            <p:cNvPr id="22" name="Freeform 5">
              <a:extLst>
                <a:ext uri="{FF2B5EF4-FFF2-40B4-BE49-F238E27FC236}">
                  <a16:creationId xmlns:a16="http://schemas.microsoft.com/office/drawing/2014/main" id="{523FB8C8-BFAA-4B95-8311-B995E5ED80E5}"/>
                </a:ext>
              </a:extLst>
            </p:cNvPr>
            <p:cNvSpPr>
              <a:spLocks/>
            </p:cNvSpPr>
            <p:nvPr/>
          </p:nvSpPr>
          <p:spPr bwMode="auto">
            <a:xfrm>
              <a:off x="3824288" y="1468438"/>
              <a:ext cx="4300538" cy="2162175"/>
            </a:xfrm>
            <a:custGeom>
              <a:avLst/>
              <a:gdLst>
                <a:gd name="T0" fmla="*/ 3354 w 3496"/>
                <a:gd name="T1" fmla="*/ 1490 h 1760"/>
                <a:gd name="T2" fmla="*/ 3233 w 3496"/>
                <a:gd name="T3" fmla="*/ 1296 h 1760"/>
                <a:gd name="T4" fmla="*/ 2953 w 3496"/>
                <a:gd name="T5" fmla="*/ 944 h 1760"/>
                <a:gd name="T6" fmla="*/ 2751 w 3496"/>
                <a:gd name="T7" fmla="*/ 782 h 1760"/>
                <a:gd name="T8" fmla="*/ 2465 w 3496"/>
                <a:gd name="T9" fmla="*/ 554 h 1760"/>
                <a:gd name="T10" fmla="*/ 2256 w 3496"/>
                <a:gd name="T11" fmla="*/ 302 h 1760"/>
                <a:gd name="T12" fmla="*/ 1941 w 3496"/>
                <a:gd name="T13" fmla="*/ 6 h 1760"/>
                <a:gd name="T14" fmla="*/ 1889 w 3496"/>
                <a:gd name="T15" fmla="*/ 5 h 1760"/>
                <a:gd name="T16" fmla="*/ 1432 w 3496"/>
                <a:gd name="T17" fmla="*/ 328 h 1760"/>
                <a:gd name="T18" fmla="*/ 1007 w 3496"/>
                <a:gd name="T19" fmla="*/ 586 h 1760"/>
                <a:gd name="T20" fmla="*/ 944 w 3496"/>
                <a:gd name="T21" fmla="*/ 607 h 1760"/>
                <a:gd name="T22" fmla="*/ 330 w 3496"/>
                <a:gd name="T23" fmla="*/ 1347 h 1760"/>
                <a:gd name="T24" fmla="*/ 0 w 3496"/>
                <a:gd name="T25" fmla="*/ 1714 h 1760"/>
                <a:gd name="T26" fmla="*/ 1470 w 3496"/>
                <a:gd name="T27" fmla="*/ 1714 h 1760"/>
                <a:gd name="T28" fmla="*/ 1566 w 3496"/>
                <a:gd name="T29" fmla="*/ 1580 h 1760"/>
                <a:gd name="T30" fmla="*/ 1910 w 3496"/>
                <a:gd name="T31" fmla="*/ 1286 h 1760"/>
                <a:gd name="T32" fmla="*/ 2232 w 3496"/>
                <a:gd name="T33" fmla="*/ 1295 h 1760"/>
                <a:gd name="T34" fmla="*/ 2597 w 3496"/>
                <a:gd name="T35" fmla="*/ 1750 h 1760"/>
                <a:gd name="T36" fmla="*/ 2662 w 3496"/>
                <a:gd name="T37" fmla="*/ 1757 h 1760"/>
                <a:gd name="T38" fmla="*/ 2605 w 3496"/>
                <a:gd name="T39" fmla="*/ 1554 h 1760"/>
                <a:gd name="T40" fmla="*/ 2230 w 3496"/>
                <a:gd name="T41" fmla="*/ 1203 h 1760"/>
                <a:gd name="T42" fmla="*/ 1735 w 3496"/>
                <a:gd name="T43" fmla="*/ 1279 h 1760"/>
                <a:gd name="T44" fmla="*/ 1379 w 3496"/>
                <a:gd name="T45" fmla="*/ 1647 h 1760"/>
                <a:gd name="T46" fmla="*/ 1201 w 3496"/>
                <a:gd name="T47" fmla="*/ 1597 h 1760"/>
                <a:gd name="T48" fmla="*/ 1201 w 3496"/>
                <a:gd name="T49" fmla="*/ 1579 h 1760"/>
                <a:gd name="T50" fmla="*/ 1745 w 3496"/>
                <a:gd name="T51" fmla="*/ 1161 h 1760"/>
                <a:gd name="T52" fmla="*/ 2169 w 3496"/>
                <a:gd name="T53" fmla="*/ 1074 h 1760"/>
                <a:gd name="T54" fmla="*/ 2547 w 3496"/>
                <a:gd name="T55" fmla="*/ 1316 h 1760"/>
                <a:gd name="T56" fmla="*/ 2809 w 3496"/>
                <a:gd name="T57" fmla="*/ 1748 h 1760"/>
                <a:gd name="T58" fmla="*/ 2851 w 3496"/>
                <a:gd name="T59" fmla="*/ 1760 h 1760"/>
                <a:gd name="T60" fmla="*/ 2596 w 3496"/>
                <a:gd name="T61" fmla="*/ 1248 h 1760"/>
                <a:gd name="T62" fmla="*/ 2240 w 3496"/>
                <a:gd name="T63" fmla="*/ 1002 h 1760"/>
                <a:gd name="T64" fmla="*/ 1837 w 3496"/>
                <a:gd name="T65" fmla="*/ 1045 h 1760"/>
                <a:gd name="T66" fmla="*/ 1106 w 3496"/>
                <a:gd name="T67" fmla="*/ 1499 h 1760"/>
                <a:gd name="T68" fmla="*/ 947 w 3496"/>
                <a:gd name="T69" fmla="*/ 1451 h 1760"/>
                <a:gd name="T70" fmla="*/ 936 w 3496"/>
                <a:gd name="T71" fmla="*/ 1405 h 1760"/>
                <a:gd name="T72" fmla="*/ 1388 w 3496"/>
                <a:gd name="T73" fmla="*/ 1129 h 1760"/>
                <a:gd name="T74" fmla="*/ 1815 w 3496"/>
                <a:gd name="T75" fmla="*/ 946 h 1760"/>
                <a:gd name="T76" fmla="*/ 2408 w 3496"/>
                <a:gd name="T77" fmla="*/ 943 h 1760"/>
                <a:gd name="T78" fmla="*/ 2917 w 3496"/>
                <a:gd name="T79" fmla="*/ 1535 h 1760"/>
                <a:gd name="T80" fmla="*/ 3011 w 3496"/>
                <a:gd name="T81" fmla="*/ 1758 h 1760"/>
                <a:gd name="T82" fmla="*/ 3074 w 3496"/>
                <a:gd name="T83" fmla="*/ 1738 h 1760"/>
                <a:gd name="T84" fmla="*/ 2798 w 3496"/>
                <a:gd name="T85" fmla="*/ 1175 h 1760"/>
                <a:gd name="T86" fmla="*/ 2356 w 3496"/>
                <a:gd name="T87" fmla="*/ 861 h 1760"/>
                <a:gd name="T88" fmla="*/ 1793 w 3496"/>
                <a:gd name="T89" fmla="*/ 886 h 1760"/>
                <a:gd name="T90" fmla="*/ 1052 w 3496"/>
                <a:gd name="T91" fmla="*/ 1188 h 1760"/>
                <a:gd name="T92" fmla="*/ 796 w 3496"/>
                <a:gd name="T93" fmla="*/ 1283 h 1760"/>
                <a:gd name="T94" fmla="*/ 697 w 3496"/>
                <a:gd name="T95" fmla="*/ 1193 h 1760"/>
                <a:gd name="T96" fmla="*/ 883 w 3496"/>
                <a:gd name="T97" fmla="*/ 1074 h 1760"/>
                <a:gd name="T98" fmla="*/ 1191 w 3496"/>
                <a:gd name="T99" fmla="*/ 950 h 1760"/>
                <a:gd name="T100" fmla="*/ 1664 w 3496"/>
                <a:gd name="T101" fmla="*/ 792 h 1760"/>
                <a:gd name="T102" fmla="*/ 2190 w 3496"/>
                <a:gd name="T103" fmla="*/ 720 h 1760"/>
                <a:gd name="T104" fmla="*/ 2566 w 3496"/>
                <a:gd name="T105" fmla="*/ 837 h 1760"/>
                <a:gd name="T106" fmla="*/ 3253 w 3496"/>
                <a:gd name="T107" fmla="*/ 1729 h 1760"/>
                <a:gd name="T108" fmla="*/ 3496 w 3496"/>
                <a:gd name="T109" fmla="*/ 1747 h 1760"/>
                <a:gd name="T110" fmla="*/ 3490 w 3496"/>
                <a:gd name="T111" fmla="*/ 173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96" h="1760">
                  <a:moveTo>
                    <a:pt x="3490" y="1730"/>
                  </a:moveTo>
                  <a:cubicBezTo>
                    <a:pt x="3458" y="1642"/>
                    <a:pt x="3407" y="1566"/>
                    <a:pt x="3354" y="1490"/>
                  </a:cubicBezTo>
                  <a:cubicBezTo>
                    <a:pt x="3319" y="1440"/>
                    <a:pt x="3284" y="1390"/>
                    <a:pt x="3250" y="1340"/>
                  </a:cubicBezTo>
                  <a:cubicBezTo>
                    <a:pt x="3240" y="1327"/>
                    <a:pt x="3234" y="1313"/>
                    <a:pt x="3233" y="1296"/>
                  </a:cubicBezTo>
                  <a:cubicBezTo>
                    <a:pt x="3225" y="1211"/>
                    <a:pt x="3185" y="1143"/>
                    <a:pt x="3127" y="1083"/>
                  </a:cubicBezTo>
                  <a:cubicBezTo>
                    <a:pt x="3075" y="1029"/>
                    <a:pt x="3014" y="986"/>
                    <a:pt x="2953" y="944"/>
                  </a:cubicBezTo>
                  <a:cubicBezTo>
                    <a:pt x="2891" y="901"/>
                    <a:pt x="2828" y="860"/>
                    <a:pt x="2773" y="808"/>
                  </a:cubicBezTo>
                  <a:cubicBezTo>
                    <a:pt x="2764" y="800"/>
                    <a:pt x="2757" y="791"/>
                    <a:pt x="2751" y="782"/>
                  </a:cubicBezTo>
                  <a:cubicBezTo>
                    <a:pt x="2720" y="738"/>
                    <a:pt x="2682" y="702"/>
                    <a:pt x="2639" y="671"/>
                  </a:cubicBezTo>
                  <a:cubicBezTo>
                    <a:pt x="2583" y="630"/>
                    <a:pt x="2525" y="590"/>
                    <a:pt x="2465" y="554"/>
                  </a:cubicBezTo>
                  <a:cubicBezTo>
                    <a:pt x="2430" y="534"/>
                    <a:pt x="2401" y="509"/>
                    <a:pt x="2378" y="478"/>
                  </a:cubicBezTo>
                  <a:cubicBezTo>
                    <a:pt x="2336" y="420"/>
                    <a:pt x="2295" y="361"/>
                    <a:pt x="2256" y="302"/>
                  </a:cubicBezTo>
                  <a:cubicBezTo>
                    <a:pt x="2210" y="234"/>
                    <a:pt x="2166" y="166"/>
                    <a:pt x="2107" y="108"/>
                  </a:cubicBezTo>
                  <a:cubicBezTo>
                    <a:pt x="2059" y="62"/>
                    <a:pt x="2005" y="26"/>
                    <a:pt x="1941" y="6"/>
                  </a:cubicBezTo>
                  <a:cubicBezTo>
                    <a:pt x="1941" y="6"/>
                    <a:pt x="1940" y="6"/>
                    <a:pt x="1940" y="6"/>
                  </a:cubicBezTo>
                  <a:cubicBezTo>
                    <a:pt x="1916" y="0"/>
                    <a:pt x="1889" y="5"/>
                    <a:pt x="1889" y="5"/>
                  </a:cubicBezTo>
                  <a:cubicBezTo>
                    <a:pt x="1791" y="28"/>
                    <a:pt x="1708" y="79"/>
                    <a:pt x="1633" y="143"/>
                  </a:cubicBezTo>
                  <a:cubicBezTo>
                    <a:pt x="1564" y="203"/>
                    <a:pt x="1498" y="266"/>
                    <a:pt x="1432" y="328"/>
                  </a:cubicBezTo>
                  <a:cubicBezTo>
                    <a:pt x="1368" y="388"/>
                    <a:pt x="1304" y="448"/>
                    <a:pt x="1230" y="497"/>
                  </a:cubicBezTo>
                  <a:cubicBezTo>
                    <a:pt x="1162" y="542"/>
                    <a:pt x="1089" y="575"/>
                    <a:pt x="1007" y="586"/>
                  </a:cubicBezTo>
                  <a:cubicBezTo>
                    <a:pt x="1000" y="587"/>
                    <a:pt x="992" y="589"/>
                    <a:pt x="984" y="588"/>
                  </a:cubicBezTo>
                  <a:cubicBezTo>
                    <a:pt x="967" y="587"/>
                    <a:pt x="956" y="596"/>
                    <a:pt x="944" y="607"/>
                  </a:cubicBezTo>
                  <a:cubicBezTo>
                    <a:pt x="828" y="716"/>
                    <a:pt x="724" y="836"/>
                    <a:pt x="626" y="962"/>
                  </a:cubicBezTo>
                  <a:cubicBezTo>
                    <a:pt x="527" y="1090"/>
                    <a:pt x="430" y="1219"/>
                    <a:pt x="330" y="1347"/>
                  </a:cubicBezTo>
                  <a:cubicBezTo>
                    <a:pt x="231" y="1475"/>
                    <a:pt x="125" y="1596"/>
                    <a:pt x="7" y="1706"/>
                  </a:cubicBezTo>
                  <a:cubicBezTo>
                    <a:pt x="4" y="1708"/>
                    <a:pt x="2" y="1711"/>
                    <a:pt x="0" y="1714"/>
                  </a:cubicBezTo>
                  <a:cubicBezTo>
                    <a:pt x="195" y="1714"/>
                    <a:pt x="390" y="1714"/>
                    <a:pt x="585" y="1714"/>
                  </a:cubicBezTo>
                  <a:cubicBezTo>
                    <a:pt x="880" y="1714"/>
                    <a:pt x="1175" y="1714"/>
                    <a:pt x="1470" y="1714"/>
                  </a:cubicBezTo>
                  <a:cubicBezTo>
                    <a:pt x="1481" y="1714"/>
                    <a:pt x="1487" y="1711"/>
                    <a:pt x="1493" y="1702"/>
                  </a:cubicBezTo>
                  <a:cubicBezTo>
                    <a:pt x="1517" y="1661"/>
                    <a:pt x="1541" y="1620"/>
                    <a:pt x="1566" y="1580"/>
                  </a:cubicBezTo>
                  <a:cubicBezTo>
                    <a:pt x="1615" y="1504"/>
                    <a:pt x="1671" y="1433"/>
                    <a:pt x="1743" y="1378"/>
                  </a:cubicBezTo>
                  <a:cubicBezTo>
                    <a:pt x="1794" y="1339"/>
                    <a:pt x="1848" y="1304"/>
                    <a:pt x="1910" y="1286"/>
                  </a:cubicBezTo>
                  <a:cubicBezTo>
                    <a:pt x="1974" y="1268"/>
                    <a:pt x="2039" y="1261"/>
                    <a:pt x="2104" y="1262"/>
                  </a:cubicBezTo>
                  <a:cubicBezTo>
                    <a:pt x="2150" y="1263"/>
                    <a:pt x="2192" y="1273"/>
                    <a:pt x="2232" y="1295"/>
                  </a:cubicBezTo>
                  <a:cubicBezTo>
                    <a:pt x="2303" y="1334"/>
                    <a:pt x="2363" y="1386"/>
                    <a:pt x="2416" y="1446"/>
                  </a:cubicBezTo>
                  <a:cubicBezTo>
                    <a:pt x="2497" y="1535"/>
                    <a:pt x="2564" y="1632"/>
                    <a:pt x="2597" y="1750"/>
                  </a:cubicBezTo>
                  <a:cubicBezTo>
                    <a:pt x="2598" y="1754"/>
                    <a:pt x="2601" y="1759"/>
                    <a:pt x="2604" y="1759"/>
                  </a:cubicBezTo>
                  <a:cubicBezTo>
                    <a:pt x="2623" y="1759"/>
                    <a:pt x="2643" y="1760"/>
                    <a:pt x="2662" y="1757"/>
                  </a:cubicBezTo>
                  <a:cubicBezTo>
                    <a:pt x="2677" y="1755"/>
                    <a:pt x="2679" y="1750"/>
                    <a:pt x="2675" y="1735"/>
                  </a:cubicBezTo>
                  <a:cubicBezTo>
                    <a:pt x="2662" y="1671"/>
                    <a:pt x="2638" y="1611"/>
                    <a:pt x="2605" y="1554"/>
                  </a:cubicBezTo>
                  <a:cubicBezTo>
                    <a:pt x="2518" y="1402"/>
                    <a:pt x="2393" y="1290"/>
                    <a:pt x="2240" y="1207"/>
                  </a:cubicBezTo>
                  <a:cubicBezTo>
                    <a:pt x="2237" y="1205"/>
                    <a:pt x="2233" y="1203"/>
                    <a:pt x="2230" y="1203"/>
                  </a:cubicBezTo>
                  <a:cubicBezTo>
                    <a:pt x="2128" y="1183"/>
                    <a:pt x="2027" y="1180"/>
                    <a:pt x="1925" y="1202"/>
                  </a:cubicBezTo>
                  <a:cubicBezTo>
                    <a:pt x="1857" y="1216"/>
                    <a:pt x="1794" y="1243"/>
                    <a:pt x="1735" y="1279"/>
                  </a:cubicBezTo>
                  <a:cubicBezTo>
                    <a:pt x="1643" y="1334"/>
                    <a:pt x="1567" y="1406"/>
                    <a:pt x="1501" y="1488"/>
                  </a:cubicBezTo>
                  <a:cubicBezTo>
                    <a:pt x="1458" y="1540"/>
                    <a:pt x="1419" y="1594"/>
                    <a:pt x="1379" y="1647"/>
                  </a:cubicBezTo>
                  <a:cubicBezTo>
                    <a:pt x="1375" y="1653"/>
                    <a:pt x="1371" y="1658"/>
                    <a:pt x="1363" y="1657"/>
                  </a:cubicBezTo>
                  <a:cubicBezTo>
                    <a:pt x="1304" y="1650"/>
                    <a:pt x="1250" y="1631"/>
                    <a:pt x="1201" y="1597"/>
                  </a:cubicBezTo>
                  <a:cubicBezTo>
                    <a:pt x="1198" y="1594"/>
                    <a:pt x="1195" y="1592"/>
                    <a:pt x="1192" y="1589"/>
                  </a:cubicBezTo>
                  <a:cubicBezTo>
                    <a:pt x="1196" y="1585"/>
                    <a:pt x="1198" y="1582"/>
                    <a:pt x="1201" y="1579"/>
                  </a:cubicBezTo>
                  <a:cubicBezTo>
                    <a:pt x="1256" y="1527"/>
                    <a:pt x="1311" y="1474"/>
                    <a:pt x="1367" y="1423"/>
                  </a:cubicBezTo>
                  <a:cubicBezTo>
                    <a:pt x="1482" y="1320"/>
                    <a:pt x="1605" y="1228"/>
                    <a:pt x="1745" y="1161"/>
                  </a:cubicBezTo>
                  <a:cubicBezTo>
                    <a:pt x="1865" y="1103"/>
                    <a:pt x="1991" y="1071"/>
                    <a:pt x="2125" y="1072"/>
                  </a:cubicBezTo>
                  <a:cubicBezTo>
                    <a:pt x="2140" y="1072"/>
                    <a:pt x="2155" y="1075"/>
                    <a:pt x="2169" y="1074"/>
                  </a:cubicBezTo>
                  <a:cubicBezTo>
                    <a:pt x="2207" y="1072"/>
                    <a:pt x="2241" y="1083"/>
                    <a:pt x="2274" y="1098"/>
                  </a:cubicBezTo>
                  <a:cubicBezTo>
                    <a:pt x="2383" y="1149"/>
                    <a:pt x="2471" y="1225"/>
                    <a:pt x="2547" y="1316"/>
                  </a:cubicBezTo>
                  <a:cubicBezTo>
                    <a:pt x="2617" y="1399"/>
                    <a:pt x="2675" y="1490"/>
                    <a:pt x="2726" y="1586"/>
                  </a:cubicBezTo>
                  <a:cubicBezTo>
                    <a:pt x="2755" y="1639"/>
                    <a:pt x="2781" y="1694"/>
                    <a:pt x="2809" y="1748"/>
                  </a:cubicBezTo>
                  <a:cubicBezTo>
                    <a:pt x="2813" y="1756"/>
                    <a:pt x="2817" y="1760"/>
                    <a:pt x="2826" y="1759"/>
                  </a:cubicBezTo>
                  <a:cubicBezTo>
                    <a:pt x="2834" y="1759"/>
                    <a:pt x="2843" y="1760"/>
                    <a:pt x="2851" y="1760"/>
                  </a:cubicBezTo>
                  <a:cubicBezTo>
                    <a:pt x="2868" y="1759"/>
                    <a:pt x="2873" y="1752"/>
                    <a:pt x="2867" y="1735"/>
                  </a:cubicBezTo>
                  <a:cubicBezTo>
                    <a:pt x="2809" y="1555"/>
                    <a:pt x="2722" y="1391"/>
                    <a:pt x="2596" y="1248"/>
                  </a:cubicBezTo>
                  <a:cubicBezTo>
                    <a:pt x="2522" y="1163"/>
                    <a:pt x="2437" y="1091"/>
                    <a:pt x="2336" y="1041"/>
                  </a:cubicBezTo>
                  <a:cubicBezTo>
                    <a:pt x="2305" y="1025"/>
                    <a:pt x="2273" y="1009"/>
                    <a:pt x="2240" y="1002"/>
                  </a:cubicBezTo>
                  <a:cubicBezTo>
                    <a:pt x="2206" y="994"/>
                    <a:pt x="2170" y="994"/>
                    <a:pt x="2136" y="994"/>
                  </a:cubicBezTo>
                  <a:cubicBezTo>
                    <a:pt x="2033" y="994"/>
                    <a:pt x="1934" y="1012"/>
                    <a:pt x="1837" y="1045"/>
                  </a:cubicBezTo>
                  <a:cubicBezTo>
                    <a:pt x="1686" y="1096"/>
                    <a:pt x="1548" y="1176"/>
                    <a:pt x="1419" y="1268"/>
                  </a:cubicBezTo>
                  <a:cubicBezTo>
                    <a:pt x="1313" y="1343"/>
                    <a:pt x="1210" y="1422"/>
                    <a:pt x="1106" y="1499"/>
                  </a:cubicBezTo>
                  <a:cubicBezTo>
                    <a:pt x="1098" y="1504"/>
                    <a:pt x="1088" y="1508"/>
                    <a:pt x="1078" y="1508"/>
                  </a:cubicBezTo>
                  <a:cubicBezTo>
                    <a:pt x="1025" y="1510"/>
                    <a:pt x="984" y="1485"/>
                    <a:pt x="947" y="1451"/>
                  </a:cubicBezTo>
                  <a:cubicBezTo>
                    <a:pt x="937" y="1441"/>
                    <a:pt x="928" y="1430"/>
                    <a:pt x="918" y="1419"/>
                  </a:cubicBezTo>
                  <a:cubicBezTo>
                    <a:pt x="925" y="1414"/>
                    <a:pt x="930" y="1409"/>
                    <a:pt x="936" y="1405"/>
                  </a:cubicBezTo>
                  <a:cubicBezTo>
                    <a:pt x="997" y="1364"/>
                    <a:pt x="1056" y="1321"/>
                    <a:pt x="1118" y="1284"/>
                  </a:cubicBezTo>
                  <a:cubicBezTo>
                    <a:pt x="1207" y="1230"/>
                    <a:pt x="1298" y="1181"/>
                    <a:pt x="1388" y="1129"/>
                  </a:cubicBezTo>
                  <a:cubicBezTo>
                    <a:pt x="1419" y="1112"/>
                    <a:pt x="1447" y="1090"/>
                    <a:pt x="1479" y="1077"/>
                  </a:cubicBezTo>
                  <a:cubicBezTo>
                    <a:pt x="1591" y="1031"/>
                    <a:pt x="1702" y="986"/>
                    <a:pt x="1815" y="946"/>
                  </a:cubicBezTo>
                  <a:cubicBezTo>
                    <a:pt x="1936" y="903"/>
                    <a:pt x="2062" y="881"/>
                    <a:pt x="2192" y="889"/>
                  </a:cubicBezTo>
                  <a:cubicBezTo>
                    <a:pt x="2267" y="894"/>
                    <a:pt x="2340" y="910"/>
                    <a:pt x="2408" y="943"/>
                  </a:cubicBezTo>
                  <a:cubicBezTo>
                    <a:pt x="2525" y="997"/>
                    <a:pt x="2620" y="1077"/>
                    <a:pt x="2701" y="1175"/>
                  </a:cubicBezTo>
                  <a:cubicBezTo>
                    <a:pt x="2792" y="1284"/>
                    <a:pt x="2861" y="1406"/>
                    <a:pt x="2917" y="1535"/>
                  </a:cubicBezTo>
                  <a:cubicBezTo>
                    <a:pt x="2948" y="1604"/>
                    <a:pt x="2975" y="1676"/>
                    <a:pt x="3003" y="1746"/>
                  </a:cubicBezTo>
                  <a:cubicBezTo>
                    <a:pt x="3005" y="1751"/>
                    <a:pt x="3008" y="1758"/>
                    <a:pt x="3011" y="1758"/>
                  </a:cubicBezTo>
                  <a:cubicBezTo>
                    <a:pt x="3028" y="1759"/>
                    <a:pt x="3046" y="1759"/>
                    <a:pt x="3063" y="1757"/>
                  </a:cubicBezTo>
                  <a:cubicBezTo>
                    <a:pt x="3073" y="1756"/>
                    <a:pt x="3077" y="1748"/>
                    <a:pt x="3074" y="1738"/>
                  </a:cubicBezTo>
                  <a:cubicBezTo>
                    <a:pt x="3059" y="1682"/>
                    <a:pt x="3047" y="1626"/>
                    <a:pt x="3028" y="1572"/>
                  </a:cubicBezTo>
                  <a:cubicBezTo>
                    <a:pt x="2979" y="1424"/>
                    <a:pt x="2903" y="1291"/>
                    <a:pt x="2798" y="1175"/>
                  </a:cubicBezTo>
                  <a:cubicBezTo>
                    <a:pt x="2748" y="1119"/>
                    <a:pt x="2692" y="1067"/>
                    <a:pt x="2636" y="1015"/>
                  </a:cubicBezTo>
                  <a:cubicBezTo>
                    <a:pt x="2556" y="939"/>
                    <a:pt x="2462" y="889"/>
                    <a:pt x="2356" y="861"/>
                  </a:cubicBezTo>
                  <a:cubicBezTo>
                    <a:pt x="2244" y="831"/>
                    <a:pt x="2132" y="831"/>
                    <a:pt x="2018" y="843"/>
                  </a:cubicBezTo>
                  <a:cubicBezTo>
                    <a:pt x="1942" y="851"/>
                    <a:pt x="1867" y="867"/>
                    <a:pt x="1793" y="886"/>
                  </a:cubicBezTo>
                  <a:cubicBezTo>
                    <a:pt x="1611" y="933"/>
                    <a:pt x="1437" y="1005"/>
                    <a:pt x="1262" y="1071"/>
                  </a:cubicBezTo>
                  <a:cubicBezTo>
                    <a:pt x="1186" y="1099"/>
                    <a:pt x="1119" y="1145"/>
                    <a:pt x="1052" y="1188"/>
                  </a:cubicBezTo>
                  <a:cubicBezTo>
                    <a:pt x="1005" y="1217"/>
                    <a:pt x="958" y="1246"/>
                    <a:pt x="910" y="1271"/>
                  </a:cubicBezTo>
                  <a:cubicBezTo>
                    <a:pt x="875" y="1288"/>
                    <a:pt x="836" y="1295"/>
                    <a:pt x="796" y="1283"/>
                  </a:cubicBezTo>
                  <a:cubicBezTo>
                    <a:pt x="753" y="1270"/>
                    <a:pt x="722" y="1240"/>
                    <a:pt x="695" y="1206"/>
                  </a:cubicBezTo>
                  <a:cubicBezTo>
                    <a:pt x="693" y="1203"/>
                    <a:pt x="694" y="1195"/>
                    <a:pt x="697" y="1193"/>
                  </a:cubicBezTo>
                  <a:cubicBezTo>
                    <a:pt x="712" y="1178"/>
                    <a:pt x="726" y="1162"/>
                    <a:pt x="743" y="1149"/>
                  </a:cubicBezTo>
                  <a:cubicBezTo>
                    <a:pt x="785" y="1116"/>
                    <a:pt x="834" y="1094"/>
                    <a:pt x="883" y="1074"/>
                  </a:cubicBezTo>
                  <a:cubicBezTo>
                    <a:pt x="967" y="1039"/>
                    <a:pt x="1052" y="1006"/>
                    <a:pt x="1136" y="972"/>
                  </a:cubicBezTo>
                  <a:cubicBezTo>
                    <a:pt x="1155" y="965"/>
                    <a:pt x="1172" y="956"/>
                    <a:pt x="1191" y="950"/>
                  </a:cubicBezTo>
                  <a:cubicBezTo>
                    <a:pt x="1243" y="933"/>
                    <a:pt x="1296" y="918"/>
                    <a:pt x="1347" y="901"/>
                  </a:cubicBezTo>
                  <a:cubicBezTo>
                    <a:pt x="1453" y="865"/>
                    <a:pt x="1558" y="827"/>
                    <a:pt x="1664" y="792"/>
                  </a:cubicBezTo>
                  <a:cubicBezTo>
                    <a:pt x="1763" y="759"/>
                    <a:pt x="1864" y="734"/>
                    <a:pt x="1967" y="722"/>
                  </a:cubicBezTo>
                  <a:cubicBezTo>
                    <a:pt x="2041" y="713"/>
                    <a:pt x="2115" y="712"/>
                    <a:pt x="2190" y="720"/>
                  </a:cubicBezTo>
                  <a:cubicBezTo>
                    <a:pt x="2225" y="724"/>
                    <a:pt x="2261" y="727"/>
                    <a:pt x="2296" y="732"/>
                  </a:cubicBezTo>
                  <a:cubicBezTo>
                    <a:pt x="2394" y="747"/>
                    <a:pt x="2483" y="785"/>
                    <a:pt x="2566" y="837"/>
                  </a:cubicBezTo>
                  <a:cubicBezTo>
                    <a:pt x="2685" y="912"/>
                    <a:pt x="2785" y="1008"/>
                    <a:pt x="2875" y="1115"/>
                  </a:cubicBezTo>
                  <a:cubicBezTo>
                    <a:pt x="3031" y="1301"/>
                    <a:pt x="3152" y="1509"/>
                    <a:pt x="3253" y="1729"/>
                  </a:cubicBezTo>
                  <a:cubicBezTo>
                    <a:pt x="3263" y="1751"/>
                    <a:pt x="3275" y="1759"/>
                    <a:pt x="3298" y="1758"/>
                  </a:cubicBezTo>
                  <a:cubicBezTo>
                    <a:pt x="3364" y="1754"/>
                    <a:pt x="3430" y="1750"/>
                    <a:pt x="3496" y="1747"/>
                  </a:cubicBezTo>
                  <a:cubicBezTo>
                    <a:pt x="3496" y="1744"/>
                    <a:pt x="3496" y="1740"/>
                    <a:pt x="3496" y="1737"/>
                  </a:cubicBezTo>
                  <a:cubicBezTo>
                    <a:pt x="3494" y="1735"/>
                    <a:pt x="3491" y="1733"/>
                    <a:pt x="3490" y="1730"/>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3" name="Freeform 6">
              <a:extLst>
                <a:ext uri="{FF2B5EF4-FFF2-40B4-BE49-F238E27FC236}">
                  <a16:creationId xmlns:a16="http://schemas.microsoft.com/office/drawing/2014/main" id="{58196AB8-50A5-4929-B3FE-A2C19C68519F}"/>
                </a:ext>
              </a:extLst>
            </p:cNvPr>
            <p:cNvSpPr>
              <a:spLocks/>
            </p:cNvSpPr>
            <p:nvPr/>
          </p:nvSpPr>
          <p:spPr bwMode="auto">
            <a:xfrm>
              <a:off x="6065838" y="3919538"/>
              <a:ext cx="538163" cy="1330325"/>
            </a:xfrm>
            <a:custGeom>
              <a:avLst/>
              <a:gdLst>
                <a:gd name="T0" fmla="*/ 434 w 437"/>
                <a:gd name="T1" fmla="*/ 924 h 1083"/>
                <a:gd name="T2" fmla="*/ 429 w 437"/>
                <a:gd name="T3" fmla="*/ 761 h 1083"/>
                <a:gd name="T4" fmla="*/ 427 w 437"/>
                <a:gd name="T5" fmla="*/ 657 h 1083"/>
                <a:gd name="T6" fmla="*/ 424 w 437"/>
                <a:gd name="T7" fmla="*/ 530 h 1083"/>
                <a:gd name="T8" fmla="*/ 422 w 437"/>
                <a:gd name="T9" fmla="*/ 357 h 1083"/>
                <a:gd name="T10" fmla="*/ 421 w 437"/>
                <a:gd name="T11" fmla="*/ 331 h 1083"/>
                <a:gd name="T12" fmla="*/ 420 w 437"/>
                <a:gd name="T13" fmla="*/ 290 h 1083"/>
                <a:gd name="T14" fmla="*/ 414 w 437"/>
                <a:gd name="T15" fmla="*/ 31 h 1083"/>
                <a:gd name="T16" fmla="*/ 392 w 437"/>
                <a:gd name="T17" fmla="*/ 2 h 1083"/>
                <a:gd name="T18" fmla="*/ 363 w 437"/>
                <a:gd name="T19" fmla="*/ 25 h 1083"/>
                <a:gd name="T20" fmla="*/ 260 w 437"/>
                <a:gd name="T21" fmla="*/ 457 h 1083"/>
                <a:gd name="T22" fmla="*/ 203 w 437"/>
                <a:gd name="T23" fmla="*/ 696 h 1083"/>
                <a:gd name="T24" fmla="*/ 198 w 437"/>
                <a:gd name="T25" fmla="*/ 709 h 1083"/>
                <a:gd name="T26" fmla="*/ 195 w 437"/>
                <a:gd name="T27" fmla="*/ 697 h 1083"/>
                <a:gd name="T28" fmla="*/ 118 w 437"/>
                <a:gd name="T29" fmla="*/ 341 h 1083"/>
                <a:gd name="T30" fmla="*/ 56 w 437"/>
                <a:gd name="T31" fmla="*/ 54 h 1083"/>
                <a:gd name="T32" fmla="*/ 50 w 437"/>
                <a:gd name="T33" fmla="*/ 28 h 1083"/>
                <a:gd name="T34" fmla="*/ 21 w 437"/>
                <a:gd name="T35" fmla="*/ 10 h 1083"/>
                <a:gd name="T36" fmla="*/ 0 w 437"/>
                <a:gd name="T37" fmla="*/ 35 h 1083"/>
                <a:gd name="T38" fmla="*/ 0 w 437"/>
                <a:gd name="T39" fmla="*/ 50 h 1083"/>
                <a:gd name="T40" fmla="*/ 3 w 437"/>
                <a:gd name="T41" fmla="*/ 388 h 1083"/>
                <a:gd name="T42" fmla="*/ 3 w 437"/>
                <a:gd name="T43" fmla="*/ 395 h 1083"/>
                <a:gd name="T44" fmla="*/ 5 w 437"/>
                <a:gd name="T45" fmla="*/ 527 h 1083"/>
                <a:gd name="T46" fmla="*/ 8 w 437"/>
                <a:gd name="T47" fmla="*/ 816 h 1083"/>
                <a:gd name="T48" fmla="*/ 8 w 437"/>
                <a:gd name="T49" fmla="*/ 834 h 1083"/>
                <a:gd name="T50" fmla="*/ 28 w 437"/>
                <a:gd name="T51" fmla="*/ 855 h 1083"/>
                <a:gd name="T52" fmla="*/ 59 w 437"/>
                <a:gd name="T53" fmla="*/ 828 h 1083"/>
                <a:gd name="T54" fmla="*/ 58 w 437"/>
                <a:gd name="T55" fmla="*/ 703 h 1083"/>
                <a:gd name="T56" fmla="*/ 55 w 437"/>
                <a:gd name="T57" fmla="*/ 316 h 1083"/>
                <a:gd name="T58" fmla="*/ 55 w 437"/>
                <a:gd name="T59" fmla="*/ 306 h 1083"/>
                <a:gd name="T60" fmla="*/ 60 w 437"/>
                <a:gd name="T61" fmla="*/ 317 h 1083"/>
                <a:gd name="T62" fmla="*/ 170 w 437"/>
                <a:gd name="T63" fmla="*/ 830 h 1083"/>
                <a:gd name="T64" fmla="*/ 197 w 437"/>
                <a:gd name="T65" fmla="*/ 856 h 1083"/>
                <a:gd name="T66" fmla="*/ 223 w 437"/>
                <a:gd name="T67" fmla="*/ 831 h 1083"/>
                <a:gd name="T68" fmla="*/ 250 w 437"/>
                <a:gd name="T69" fmla="*/ 721 h 1083"/>
                <a:gd name="T70" fmla="*/ 360 w 437"/>
                <a:gd name="T71" fmla="*/ 256 h 1083"/>
                <a:gd name="T72" fmla="*/ 365 w 437"/>
                <a:gd name="T73" fmla="*/ 239 h 1083"/>
                <a:gd name="T74" fmla="*/ 367 w 437"/>
                <a:gd name="T75" fmla="*/ 240 h 1083"/>
                <a:gd name="T76" fmla="*/ 378 w 437"/>
                <a:gd name="T77" fmla="*/ 698 h 1083"/>
                <a:gd name="T78" fmla="*/ 378 w 437"/>
                <a:gd name="T79" fmla="*/ 713 h 1083"/>
                <a:gd name="T80" fmla="*/ 380 w 437"/>
                <a:gd name="T81" fmla="*/ 816 h 1083"/>
                <a:gd name="T82" fmla="*/ 381 w 437"/>
                <a:gd name="T83" fmla="*/ 824 h 1083"/>
                <a:gd name="T84" fmla="*/ 385 w 437"/>
                <a:gd name="T85" fmla="*/ 1029 h 1083"/>
                <a:gd name="T86" fmla="*/ 386 w 437"/>
                <a:gd name="T87" fmla="*/ 1055 h 1083"/>
                <a:gd name="T88" fmla="*/ 396 w 437"/>
                <a:gd name="T89" fmla="*/ 1083 h 1083"/>
                <a:gd name="T90" fmla="*/ 427 w 437"/>
                <a:gd name="T91" fmla="*/ 1083 h 1083"/>
                <a:gd name="T92" fmla="*/ 436 w 437"/>
                <a:gd name="T93" fmla="*/ 1051 h 1083"/>
                <a:gd name="T94" fmla="*/ 435 w 437"/>
                <a:gd name="T95" fmla="*/ 950 h 1083"/>
                <a:gd name="T96" fmla="*/ 434 w 437"/>
                <a:gd name="T97" fmla="*/ 924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7" h="1083">
                  <a:moveTo>
                    <a:pt x="434" y="924"/>
                  </a:moveTo>
                  <a:cubicBezTo>
                    <a:pt x="433" y="870"/>
                    <a:pt x="431" y="816"/>
                    <a:pt x="429" y="761"/>
                  </a:cubicBezTo>
                  <a:cubicBezTo>
                    <a:pt x="428" y="726"/>
                    <a:pt x="428" y="692"/>
                    <a:pt x="427" y="657"/>
                  </a:cubicBezTo>
                  <a:cubicBezTo>
                    <a:pt x="426" y="614"/>
                    <a:pt x="425" y="572"/>
                    <a:pt x="424" y="530"/>
                  </a:cubicBezTo>
                  <a:cubicBezTo>
                    <a:pt x="423" y="472"/>
                    <a:pt x="423" y="414"/>
                    <a:pt x="422" y="357"/>
                  </a:cubicBezTo>
                  <a:cubicBezTo>
                    <a:pt x="422" y="348"/>
                    <a:pt x="421" y="340"/>
                    <a:pt x="421" y="331"/>
                  </a:cubicBezTo>
                  <a:cubicBezTo>
                    <a:pt x="421" y="317"/>
                    <a:pt x="420" y="304"/>
                    <a:pt x="420" y="290"/>
                  </a:cubicBezTo>
                  <a:cubicBezTo>
                    <a:pt x="418" y="204"/>
                    <a:pt x="416" y="117"/>
                    <a:pt x="414" y="31"/>
                  </a:cubicBezTo>
                  <a:cubicBezTo>
                    <a:pt x="414" y="14"/>
                    <a:pt x="406" y="3"/>
                    <a:pt x="392" y="2"/>
                  </a:cubicBezTo>
                  <a:cubicBezTo>
                    <a:pt x="377" y="0"/>
                    <a:pt x="367" y="8"/>
                    <a:pt x="363" y="25"/>
                  </a:cubicBezTo>
                  <a:cubicBezTo>
                    <a:pt x="328" y="169"/>
                    <a:pt x="294" y="313"/>
                    <a:pt x="260" y="457"/>
                  </a:cubicBezTo>
                  <a:cubicBezTo>
                    <a:pt x="241" y="537"/>
                    <a:pt x="222" y="616"/>
                    <a:pt x="203" y="696"/>
                  </a:cubicBezTo>
                  <a:cubicBezTo>
                    <a:pt x="202" y="699"/>
                    <a:pt x="200" y="702"/>
                    <a:pt x="198" y="709"/>
                  </a:cubicBezTo>
                  <a:cubicBezTo>
                    <a:pt x="196" y="702"/>
                    <a:pt x="195" y="700"/>
                    <a:pt x="195" y="697"/>
                  </a:cubicBezTo>
                  <a:cubicBezTo>
                    <a:pt x="169" y="578"/>
                    <a:pt x="143" y="460"/>
                    <a:pt x="118" y="341"/>
                  </a:cubicBezTo>
                  <a:cubicBezTo>
                    <a:pt x="97" y="246"/>
                    <a:pt x="76" y="150"/>
                    <a:pt x="56" y="54"/>
                  </a:cubicBezTo>
                  <a:cubicBezTo>
                    <a:pt x="54" y="45"/>
                    <a:pt x="52" y="37"/>
                    <a:pt x="50" y="28"/>
                  </a:cubicBezTo>
                  <a:cubicBezTo>
                    <a:pt x="45" y="15"/>
                    <a:pt x="34" y="8"/>
                    <a:pt x="21" y="10"/>
                  </a:cubicBezTo>
                  <a:cubicBezTo>
                    <a:pt x="9" y="12"/>
                    <a:pt x="1" y="22"/>
                    <a:pt x="0" y="35"/>
                  </a:cubicBezTo>
                  <a:cubicBezTo>
                    <a:pt x="0" y="40"/>
                    <a:pt x="0" y="45"/>
                    <a:pt x="0" y="50"/>
                  </a:cubicBezTo>
                  <a:cubicBezTo>
                    <a:pt x="1" y="163"/>
                    <a:pt x="2" y="275"/>
                    <a:pt x="3" y="388"/>
                  </a:cubicBezTo>
                  <a:cubicBezTo>
                    <a:pt x="3" y="390"/>
                    <a:pt x="3" y="393"/>
                    <a:pt x="3" y="395"/>
                  </a:cubicBezTo>
                  <a:cubicBezTo>
                    <a:pt x="4" y="439"/>
                    <a:pt x="5" y="483"/>
                    <a:pt x="5" y="527"/>
                  </a:cubicBezTo>
                  <a:cubicBezTo>
                    <a:pt x="6" y="623"/>
                    <a:pt x="7" y="720"/>
                    <a:pt x="8" y="816"/>
                  </a:cubicBezTo>
                  <a:cubicBezTo>
                    <a:pt x="8" y="822"/>
                    <a:pt x="8" y="828"/>
                    <a:pt x="8" y="834"/>
                  </a:cubicBezTo>
                  <a:cubicBezTo>
                    <a:pt x="10" y="845"/>
                    <a:pt x="17" y="853"/>
                    <a:pt x="28" y="855"/>
                  </a:cubicBezTo>
                  <a:cubicBezTo>
                    <a:pt x="46" y="859"/>
                    <a:pt x="60" y="847"/>
                    <a:pt x="59" y="828"/>
                  </a:cubicBezTo>
                  <a:cubicBezTo>
                    <a:pt x="59" y="786"/>
                    <a:pt x="58" y="745"/>
                    <a:pt x="58" y="703"/>
                  </a:cubicBezTo>
                  <a:cubicBezTo>
                    <a:pt x="57" y="574"/>
                    <a:pt x="56" y="445"/>
                    <a:pt x="55" y="316"/>
                  </a:cubicBezTo>
                  <a:cubicBezTo>
                    <a:pt x="55" y="313"/>
                    <a:pt x="55" y="309"/>
                    <a:pt x="55" y="306"/>
                  </a:cubicBezTo>
                  <a:cubicBezTo>
                    <a:pt x="58" y="310"/>
                    <a:pt x="59" y="313"/>
                    <a:pt x="60" y="317"/>
                  </a:cubicBezTo>
                  <a:cubicBezTo>
                    <a:pt x="97" y="488"/>
                    <a:pt x="133" y="659"/>
                    <a:pt x="170" y="830"/>
                  </a:cubicBezTo>
                  <a:cubicBezTo>
                    <a:pt x="174" y="847"/>
                    <a:pt x="183" y="856"/>
                    <a:pt x="197" y="856"/>
                  </a:cubicBezTo>
                  <a:cubicBezTo>
                    <a:pt x="211" y="856"/>
                    <a:pt x="219" y="848"/>
                    <a:pt x="223" y="831"/>
                  </a:cubicBezTo>
                  <a:cubicBezTo>
                    <a:pt x="232" y="794"/>
                    <a:pt x="241" y="758"/>
                    <a:pt x="250" y="721"/>
                  </a:cubicBezTo>
                  <a:cubicBezTo>
                    <a:pt x="287" y="566"/>
                    <a:pt x="323" y="411"/>
                    <a:pt x="360" y="256"/>
                  </a:cubicBezTo>
                  <a:cubicBezTo>
                    <a:pt x="362" y="250"/>
                    <a:pt x="364" y="245"/>
                    <a:pt x="365" y="239"/>
                  </a:cubicBezTo>
                  <a:cubicBezTo>
                    <a:pt x="366" y="239"/>
                    <a:pt x="366" y="240"/>
                    <a:pt x="367" y="240"/>
                  </a:cubicBezTo>
                  <a:cubicBezTo>
                    <a:pt x="370" y="393"/>
                    <a:pt x="374" y="545"/>
                    <a:pt x="378" y="698"/>
                  </a:cubicBezTo>
                  <a:cubicBezTo>
                    <a:pt x="378" y="703"/>
                    <a:pt x="378" y="708"/>
                    <a:pt x="378" y="713"/>
                  </a:cubicBezTo>
                  <a:cubicBezTo>
                    <a:pt x="379" y="748"/>
                    <a:pt x="380" y="782"/>
                    <a:pt x="380" y="816"/>
                  </a:cubicBezTo>
                  <a:cubicBezTo>
                    <a:pt x="381" y="819"/>
                    <a:pt x="381" y="821"/>
                    <a:pt x="381" y="824"/>
                  </a:cubicBezTo>
                  <a:cubicBezTo>
                    <a:pt x="382" y="892"/>
                    <a:pt x="384" y="961"/>
                    <a:pt x="385" y="1029"/>
                  </a:cubicBezTo>
                  <a:cubicBezTo>
                    <a:pt x="386" y="1038"/>
                    <a:pt x="386" y="1046"/>
                    <a:pt x="386" y="1055"/>
                  </a:cubicBezTo>
                  <a:cubicBezTo>
                    <a:pt x="389" y="1064"/>
                    <a:pt x="393" y="1074"/>
                    <a:pt x="396" y="1083"/>
                  </a:cubicBezTo>
                  <a:cubicBezTo>
                    <a:pt x="406" y="1083"/>
                    <a:pt x="416" y="1083"/>
                    <a:pt x="427" y="1083"/>
                  </a:cubicBezTo>
                  <a:cubicBezTo>
                    <a:pt x="430" y="1072"/>
                    <a:pt x="436" y="1061"/>
                    <a:pt x="436" y="1051"/>
                  </a:cubicBezTo>
                  <a:cubicBezTo>
                    <a:pt x="437" y="1017"/>
                    <a:pt x="435" y="983"/>
                    <a:pt x="435" y="950"/>
                  </a:cubicBezTo>
                  <a:cubicBezTo>
                    <a:pt x="434" y="941"/>
                    <a:pt x="434" y="933"/>
                    <a:pt x="434" y="924"/>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4" name="Freeform 7">
              <a:extLst>
                <a:ext uri="{FF2B5EF4-FFF2-40B4-BE49-F238E27FC236}">
                  <a16:creationId xmlns:a16="http://schemas.microsoft.com/office/drawing/2014/main" id="{CDA99E08-CCA6-404A-AB78-0AC13F177647}"/>
                </a:ext>
              </a:extLst>
            </p:cNvPr>
            <p:cNvSpPr>
              <a:spLocks noEditPoints="1"/>
            </p:cNvSpPr>
            <p:nvPr/>
          </p:nvSpPr>
          <p:spPr bwMode="auto">
            <a:xfrm>
              <a:off x="4657725" y="3698875"/>
              <a:ext cx="382588" cy="1282700"/>
            </a:xfrm>
            <a:custGeom>
              <a:avLst/>
              <a:gdLst>
                <a:gd name="T0" fmla="*/ 306 w 311"/>
                <a:gd name="T1" fmla="*/ 185 h 1044"/>
                <a:gd name="T2" fmla="*/ 305 w 311"/>
                <a:gd name="T3" fmla="*/ 32 h 1044"/>
                <a:gd name="T4" fmla="*/ 279 w 311"/>
                <a:gd name="T5" fmla="*/ 0 h 1044"/>
                <a:gd name="T6" fmla="*/ 254 w 311"/>
                <a:gd name="T7" fmla="*/ 32 h 1044"/>
                <a:gd name="T8" fmla="*/ 256 w 311"/>
                <a:gd name="T9" fmla="*/ 281 h 1044"/>
                <a:gd name="T10" fmla="*/ 258 w 311"/>
                <a:gd name="T11" fmla="*/ 834 h 1044"/>
                <a:gd name="T12" fmla="*/ 254 w 311"/>
                <a:gd name="T13" fmla="*/ 834 h 1044"/>
                <a:gd name="T14" fmla="*/ 71 w 311"/>
                <a:gd name="T15" fmla="*/ 252 h 1044"/>
                <a:gd name="T16" fmla="*/ 54 w 311"/>
                <a:gd name="T17" fmla="*/ 200 h 1044"/>
                <a:gd name="T18" fmla="*/ 26 w 311"/>
                <a:gd name="T19" fmla="*/ 183 h 1044"/>
                <a:gd name="T20" fmla="*/ 4 w 311"/>
                <a:gd name="T21" fmla="*/ 206 h 1044"/>
                <a:gd name="T22" fmla="*/ 4 w 311"/>
                <a:gd name="T23" fmla="*/ 222 h 1044"/>
                <a:gd name="T24" fmla="*/ 3 w 311"/>
                <a:gd name="T25" fmla="*/ 399 h 1044"/>
                <a:gd name="T26" fmla="*/ 0 w 311"/>
                <a:gd name="T27" fmla="*/ 1013 h 1044"/>
                <a:gd name="T28" fmla="*/ 26 w 311"/>
                <a:gd name="T29" fmla="*/ 1042 h 1044"/>
                <a:gd name="T30" fmla="*/ 51 w 311"/>
                <a:gd name="T31" fmla="*/ 1014 h 1044"/>
                <a:gd name="T32" fmla="*/ 53 w 311"/>
                <a:gd name="T33" fmla="*/ 734 h 1044"/>
                <a:gd name="T34" fmla="*/ 54 w 311"/>
                <a:gd name="T35" fmla="*/ 405 h 1044"/>
                <a:gd name="T36" fmla="*/ 55 w 311"/>
                <a:gd name="T37" fmla="*/ 388 h 1044"/>
                <a:gd name="T38" fmla="*/ 59 w 311"/>
                <a:gd name="T39" fmla="*/ 388 h 1044"/>
                <a:gd name="T40" fmla="*/ 61 w 311"/>
                <a:gd name="T41" fmla="*/ 394 h 1044"/>
                <a:gd name="T42" fmla="*/ 202 w 311"/>
                <a:gd name="T43" fmla="*/ 841 h 1044"/>
                <a:gd name="T44" fmla="*/ 260 w 311"/>
                <a:gd name="T45" fmla="*/ 1022 h 1044"/>
                <a:gd name="T46" fmla="*/ 283 w 311"/>
                <a:gd name="T47" fmla="*/ 1043 h 1044"/>
                <a:gd name="T48" fmla="*/ 311 w 311"/>
                <a:gd name="T49" fmla="*/ 1013 h 1044"/>
                <a:gd name="T50" fmla="*/ 308 w 311"/>
                <a:gd name="T51" fmla="*/ 653 h 1044"/>
                <a:gd name="T52" fmla="*/ 306 w 311"/>
                <a:gd name="T53" fmla="*/ 185 h 1044"/>
                <a:gd name="T54" fmla="*/ 257 w 311"/>
                <a:gd name="T55" fmla="*/ 838 h 1044"/>
                <a:gd name="T56" fmla="*/ 258 w 311"/>
                <a:gd name="T57" fmla="*/ 834 h 1044"/>
                <a:gd name="T58" fmla="*/ 258 w 311"/>
                <a:gd name="T59" fmla="*/ 834 h 1044"/>
                <a:gd name="T60" fmla="*/ 257 w 311"/>
                <a:gd name="T61" fmla="*/ 838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1" h="1044">
                  <a:moveTo>
                    <a:pt x="306" y="185"/>
                  </a:moveTo>
                  <a:cubicBezTo>
                    <a:pt x="306" y="134"/>
                    <a:pt x="306" y="83"/>
                    <a:pt x="305" y="32"/>
                  </a:cubicBezTo>
                  <a:cubicBezTo>
                    <a:pt x="305" y="13"/>
                    <a:pt x="295" y="0"/>
                    <a:pt x="279" y="0"/>
                  </a:cubicBezTo>
                  <a:cubicBezTo>
                    <a:pt x="264" y="0"/>
                    <a:pt x="254" y="12"/>
                    <a:pt x="254" y="32"/>
                  </a:cubicBezTo>
                  <a:cubicBezTo>
                    <a:pt x="254" y="115"/>
                    <a:pt x="255" y="198"/>
                    <a:pt x="256" y="281"/>
                  </a:cubicBezTo>
                  <a:cubicBezTo>
                    <a:pt x="257" y="465"/>
                    <a:pt x="258" y="650"/>
                    <a:pt x="258" y="834"/>
                  </a:cubicBezTo>
                  <a:cubicBezTo>
                    <a:pt x="257" y="834"/>
                    <a:pt x="256" y="834"/>
                    <a:pt x="254" y="834"/>
                  </a:cubicBezTo>
                  <a:cubicBezTo>
                    <a:pt x="193" y="640"/>
                    <a:pt x="132" y="446"/>
                    <a:pt x="71" y="252"/>
                  </a:cubicBezTo>
                  <a:cubicBezTo>
                    <a:pt x="65" y="235"/>
                    <a:pt x="60" y="217"/>
                    <a:pt x="54" y="200"/>
                  </a:cubicBezTo>
                  <a:cubicBezTo>
                    <a:pt x="50" y="187"/>
                    <a:pt x="38" y="181"/>
                    <a:pt x="26" y="183"/>
                  </a:cubicBezTo>
                  <a:cubicBezTo>
                    <a:pt x="14" y="184"/>
                    <a:pt x="6" y="193"/>
                    <a:pt x="4" y="206"/>
                  </a:cubicBezTo>
                  <a:cubicBezTo>
                    <a:pt x="4" y="211"/>
                    <a:pt x="4" y="217"/>
                    <a:pt x="4" y="222"/>
                  </a:cubicBezTo>
                  <a:cubicBezTo>
                    <a:pt x="4" y="281"/>
                    <a:pt x="3" y="340"/>
                    <a:pt x="3" y="399"/>
                  </a:cubicBezTo>
                  <a:cubicBezTo>
                    <a:pt x="2" y="604"/>
                    <a:pt x="1" y="808"/>
                    <a:pt x="0" y="1013"/>
                  </a:cubicBezTo>
                  <a:cubicBezTo>
                    <a:pt x="0" y="1030"/>
                    <a:pt x="11" y="1042"/>
                    <a:pt x="26" y="1042"/>
                  </a:cubicBezTo>
                  <a:cubicBezTo>
                    <a:pt x="41" y="1042"/>
                    <a:pt x="51" y="1030"/>
                    <a:pt x="51" y="1014"/>
                  </a:cubicBezTo>
                  <a:cubicBezTo>
                    <a:pt x="52" y="921"/>
                    <a:pt x="53" y="828"/>
                    <a:pt x="53" y="734"/>
                  </a:cubicBezTo>
                  <a:cubicBezTo>
                    <a:pt x="54" y="625"/>
                    <a:pt x="54" y="515"/>
                    <a:pt x="54" y="405"/>
                  </a:cubicBezTo>
                  <a:cubicBezTo>
                    <a:pt x="54" y="399"/>
                    <a:pt x="55" y="394"/>
                    <a:pt x="55" y="388"/>
                  </a:cubicBezTo>
                  <a:cubicBezTo>
                    <a:pt x="57" y="388"/>
                    <a:pt x="58" y="388"/>
                    <a:pt x="59" y="388"/>
                  </a:cubicBezTo>
                  <a:cubicBezTo>
                    <a:pt x="60" y="390"/>
                    <a:pt x="61" y="392"/>
                    <a:pt x="61" y="394"/>
                  </a:cubicBezTo>
                  <a:cubicBezTo>
                    <a:pt x="108" y="543"/>
                    <a:pt x="155" y="692"/>
                    <a:pt x="202" y="841"/>
                  </a:cubicBezTo>
                  <a:cubicBezTo>
                    <a:pt x="222" y="902"/>
                    <a:pt x="241" y="962"/>
                    <a:pt x="260" y="1022"/>
                  </a:cubicBezTo>
                  <a:cubicBezTo>
                    <a:pt x="263" y="1034"/>
                    <a:pt x="270" y="1042"/>
                    <a:pt x="283" y="1043"/>
                  </a:cubicBezTo>
                  <a:cubicBezTo>
                    <a:pt x="300" y="1044"/>
                    <a:pt x="311" y="1033"/>
                    <a:pt x="311" y="1013"/>
                  </a:cubicBezTo>
                  <a:cubicBezTo>
                    <a:pt x="310" y="893"/>
                    <a:pt x="309" y="773"/>
                    <a:pt x="308" y="653"/>
                  </a:cubicBezTo>
                  <a:cubicBezTo>
                    <a:pt x="308" y="497"/>
                    <a:pt x="307" y="341"/>
                    <a:pt x="306" y="185"/>
                  </a:cubicBezTo>
                  <a:close/>
                  <a:moveTo>
                    <a:pt x="257" y="838"/>
                  </a:moveTo>
                  <a:cubicBezTo>
                    <a:pt x="258" y="837"/>
                    <a:pt x="258" y="835"/>
                    <a:pt x="258" y="834"/>
                  </a:cubicBezTo>
                  <a:cubicBezTo>
                    <a:pt x="258" y="834"/>
                    <a:pt x="258" y="834"/>
                    <a:pt x="258" y="834"/>
                  </a:cubicBezTo>
                  <a:cubicBezTo>
                    <a:pt x="258" y="835"/>
                    <a:pt x="258" y="837"/>
                    <a:pt x="257" y="838"/>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5" name="Freeform 8">
              <a:extLst>
                <a:ext uri="{FF2B5EF4-FFF2-40B4-BE49-F238E27FC236}">
                  <a16:creationId xmlns:a16="http://schemas.microsoft.com/office/drawing/2014/main" id="{878A024B-7C22-441E-A599-BEFBDBF44918}"/>
                </a:ext>
              </a:extLst>
            </p:cNvPr>
            <p:cNvSpPr>
              <a:spLocks/>
            </p:cNvSpPr>
            <p:nvPr/>
          </p:nvSpPr>
          <p:spPr bwMode="auto">
            <a:xfrm>
              <a:off x="6832600" y="3771900"/>
              <a:ext cx="390525" cy="1236663"/>
            </a:xfrm>
            <a:custGeom>
              <a:avLst/>
              <a:gdLst>
                <a:gd name="T0" fmla="*/ 294 w 317"/>
                <a:gd name="T1" fmla="*/ 2 h 1006"/>
                <a:gd name="T2" fmla="*/ 267 w 317"/>
                <a:gd name="T3" fmla="*/ 20 h 1006"/>
                <a:gd name="T4" fmla="*/ 265 w 317"/>
                <a:gd name="T5" fmla="*/ 41 h 1006"/>
                <a:gd name="T6" fmla="*/ 265 w 317"/>
                <a:gd name="T7" fmla="*/ 785 h 1006"/>
                <a:gd name="T8" fmla="*/ 262 w 317"/>
                <a:gd name="T9" fmla="*/ 785 h 1006"/>
                <a:gd name="T10" fmla="*/ 87 w 317"/>
                <a:gd name="T11" fmla="*/ 239 h 1006"/>
                <a:gd name="T12" fmla="*/ 54 w 317"/>
                <a:gd name="T13" fmla="*/ 139 h 1006"/>
                <a:gd name="T14" fmla="*/ 18 w 317"/>
                <a:gd name="T15" fmla="*/ 121 h 1006"/>
                <a:gd name="T16" fmla="*/ 3 w 317"/>
                <a:gd name="T17" fmla="*/ 150 h 1006"/>
                <a:gd name="T18" fmla="*/ 1 w 317"/>
                <a:gd name="T19" fmla="*/ 528 h 1006"/>
                <a:gd name="T20" fmla="*/ 0 w 317"/>
                <a:gd name="T21" fmla="*/ 849 h 1006"/>
                <a:gd name="T22" fmla="*/ 1 w 317"/>
                <a:gd name="T23" fmla="*/ 978 h 1006"/>
                <a:gd name="T24" fmla="*/ 26 w 317"/>
                <a:gd name="T25" fmla="*/ 1005 h 1006"/>
                <a:gd name="T26" fmla="*/ 52 w 317"/>
                <a:gd name="T27" fmla="*/ 980 h 1006"/>
                <a:gd name="T28" fmla="*/ 52 w 317"/>
                <a:gd name="T29" fmla="*/ 970 h 1006"/>
                <a:gd name="T30" fmla="*/ 52 w 317"/>
                <a:gd name="T31" fmla="*/ 829 h 1006"/>
                <a:gd name="T32" fmla="*/ 54 w 317"/>
                <a:gd name="T33" fmla="*/ 354 h 1006"/>
                <a:gd name="T34" fmla="*/ 54 w 317"/>
                <a:gd name="T35" fmla="*/ 320 h 1006"/>
                <a:gd name="T36" fmla="*/ 57 w 317"/>
                <a:gd name="T37" fmla="*/ 319 h 1006"/>
                <a:gd name="T38" fmla="*/ 62 w 317"/>
                <a:gd name="T39" fmla="*/ 330 h 1006"/>
                <a:gd name="T40" fmla="*/ 86 w 317"/>
                <a:gd name="T41" fmla="*/ 405 h 1006"/>
                <a:gd name="T42" fmla="*/ 264 w 317"/>
                <a:gd name="T43" fmla="*/ 957 h 1006"/>
                <a:gd name="T44" fmla="*/ 295 w 317"/>
                <a:gd name="T45" fmla="*/ 983 h 1006"/>
                <a:gd name="T46" fmla="*/ 316 w 317"/>
                <a:gd name="T47" fmla="*/ 948 h 1006"/>
                <a:gd name="T48" fmla="*/ 316 w 317"/>
                <a:gd name="T49" fmla="*/ 37 h 1006"/>
                <a:gd name="T50" fmla="*/ 316 w 317"/>
                <a:gd name="T51" fmla="*/ 25 h 1006"/>
                <a:gd name="T52" fmla="*/ 294 w 317"/>
                <a:gd name="T53" fmla="*/ 2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7" h="1006">
                  <a:moveTo>
                    <a:pt x="294" y="2"/>
                  </a:moveTo>
                  <a:cubicBezTo>
                    <a:pt x="280" y="0"/>
                    <a:pt x="270" y="7"/>
                    <a:pt x="267" y="20"/>
                  </a:cubicBezTo>
                  <a:cubicBezTo>
                    <a:pt x="265" y="27"/>
                    <a:pt x="265" y="34"/>
                    <a:pt x="265" y="41"/>
                  </a:cubicBezTo>
                  <a:cubicBezTo>
                    <a:pt x="265" y="289"/>
                    <a:pt x="265" y="537"/>
                    <a:pt x="265" y="785"/>
                  </a:cubicBezTo>
                  <a:cubicBezTo>
                    <a:pt x="264" y="785"/>
                    <a:pt x="263" y="785"/>
                    <a:pt x="262" y="785"/>
                  </a:cubicBezTo>
                  <a:cubicBezTo>
                    <a:pt x="204" y="603"/>
                    <a:pt x="145" y="421"/>
                    <a:pt x="87" y="239"/>
                  </a:cubicBezTo>
                  <a:cubicBezTo>
                    <a:pt x="76" y="206"/>
                    <a:pt x="65" y="172"/>
                    <a:pt x="54" y="139"/>
                  </a:cubicBezTo>
                  <a:cubicBezTo>
                    <a:pt x="48" y="121"/>
                    <a:pt x="33" y="114"/>
                    <a:pt x="18" y="121"/>
                  </a:cubicBezTo>
                  <a:cubicBezTo>
                    <a:pt x="6" y="127"/>
                    <a:pt x="3" y="137"/>
                    <a:pt x="3" y="150"/>
                  </a:cubicBezTo>
                  <a:cubicBezTo>
                    <a:pt x="2" y="276"/>
                    <a:pt x="2" y="402"/>
                    <a:pt x="1" y="528"/>
                  </a:cubicBezTo>
                  <a:cubicBezTo>
                    <a:pt x="1" y="635"/>
                    <a:pt x="1" y="742"/>
                    <a:pt x="0" y="849"/>
                  </a:cubicBezTo>
                  <a:cubicBezTo>
                    <a:pt x="0" y="892"/>
                    <a:pt x="0" y="935"/>
                    <a:pt x="1" y="978"/>
                  </a:cubicBezTo>
                  <a:cubicBezTo>
                    <a:pt x="1" y="994"/>
                    <a:pt x="12" y="1005"/>
                    <a:pt x="26" y="1005"/>
                  </a:cubicBezTo>
                  <a:cubicBezTo>
                    <a:pt x="39" y="1006"/>
                    <a:pt x="50" y="995"/>
                    <a:pt x="52" y="980"/>
                  </a:cubicBezTo>
                  <a:cubicBezTo>
                    <a:pt x="52" y="977"/>
                    <a:pt x="52" y="973"/>
                    <a:pt x="52" y="970"/>
                  </a:cubicBezTo>
                  <a:cubicBezTo>
                    <a:pt x="52" y="923"/>
                    <a:pt x="52" y="876"/>
                    <a:pt x="52" y="829"/>
                  </a:cubicBezTo>
                  <a:cubicBezTo>
                    <a:pt x="53" y="670"/>
                    <a:pt x="53" y="512"/>
                    <a:pt x="54" y="354"/>
                  </a:cubicBezTo>
                  <a:cubicBezTo>
                    <a:pt x="54" y="343"/>
                    <a:pt x="54" y="331"/>
                    <a:pt x="54" y="320"/>
                  </a:cubicBezTo>
                  <a:cubicBezTo>
                    <a:pt x="55" y="320"/>
                    <a:pt x="56" y="320"/>
                    <a:pt x="57" y="319"/>
                  </a:cubicBezTo>
                  <a:cubicBezTo>
                    <a:pt x="59" y="323"/>
                    <a:pt x="60" y="327"/>
                    <a:pt x="62" y="330"/>
                  </a:cubicBezTo>
                  <a:cubicBezTo>
                    <a:pt x="70" y="355"/>
                    <a:pt x="78" y="380"/>
                    <a:pt x="86" y="405"/>
                  </a:cubicBezTo>
                  <a:cubicBezTo>
                    <a:pt x="145" y="589"/>
                    <a:pt x="204" y="773"/>
                    <a:pt x="264" y="957"/>
                  </a:cubicBezTo>
                  <a:cubicBezTo>
                    <a:pt x="270" y="978"/>
                    <a:pt x="279" y="985"/>
                    <a:pt x="295" y="983"/>
                  </a:cubicBezTo>
                  <a:cubicBezTo>
                    <a:pt x="310" y="981"/>
                    <a:pt x="316" y="971"/>
                    <a:pt x="316" y="948"/>
                  </a:cubicBezTo>
                  <a:cubicBezTo>
                    <a:pt x="316" y="644"/>
                    <a:pt x="316" y="340"/>
                    <a:pt x="316" y="37"/>
                  </a:cubicBezTo>
                  <a:cubicBezTo>
                    <a:pt x="316" y="33"/>
                    <a:pt x="317" y="29"/>
                    <a:pt x="316" y="25"/>
                  </a:cubicBezTo>
                  <a:cubicBezTo>
                    <a:pt x="315" y="12"/>
                    <a:pt x="306" y="3"/>
                    <a:pt x="294" y="2"/>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7" name="Freeform 9">
              <a:extLst>
                <a:ext uri="{FF2B5EF4-FFF2-40B4-BE49-F238E27FC236}">
                  <a16:creationId xmlns:a16="http://schemas.microsoft.com/office/drawing/2014/main" id="{F3105A92-58D6-4DC1-99A3-6A9980222EDC}"/>
                </a:ext>
              </a:extLst>
            </p:cNvPr>
            <p:cNvSpPr>
              <a:spLocks noEditPoints="1"/>
            </p:cNvSpPr>
            <p:nvPr/>
          </p:nvSpPr>
          <p:spPr bwMode="auto">
            <a:xfrm>
              <a:off x="5483225" y="3930650"/>
              <a:ext cx="555625" cy="1052513"/>
            </a:xfrm>
            <a:custGeom>
              <a:avLst/>
              <a:gdLst>
                <a:gd name="T0" fmla="*/ 408 w 452"/>
                <a:gd name="T1" fmla="*/ 658 h 857"/>
                <a:gd name="T2" fmla="*/ 377 w 452"/>
                <a:gd name="T3" fmla="*/ 659 h 857"/>
                <a:gd name="T4" fmla="*/ 358 w 452"/>
                <a:gd name="T5" fmla="*/ 643 h 857"/>
                <a:gd name="T6" fmla="*/ 256 w 452"/>
                <a:gd name="T7" fmla="*/ 52 h 857"/>
                <a:gd name="T8" fmla="*/ 248 w 452"/>
                <a:gd name="T9" fmla="*/ 17 h 857"/>
                <a:gd name="T10" fmla="*/ 224 w 452"/>
                <a:gd name="T11" fmla="*/ 0 h 857"/>
                <a:gd name="T12" fmla="*/ 201 w 452"/>
                <a:gd name="T13" fmla="*/ 17 h 857"/>
                <a:gd name="T14" fmla="*/ 197 w 452"/>
                <a:gd name="T15" fmla="*/ 30 h 857"/>
                <a:gd name="T16" fmla="*/ 64 w 452"/>
                <a:gd name="T17" fmla="*/ 571 h 857"/>
                <a:gd name="T18" fmla="*/ 5 w 452"/>
                <a:gd name="T19" fmla="*/ 815 h 857"/>
                <a:gd name="T20" fmla="*/ 21 w 452"/>
                <a:gd name="T21" fmla="*/ 853 h 857"/>
                <a:gd name="T22" fmla="*/ 55 w 452"/>
                <a:gd name="T23" fmla="*/ 828 h 857"/>
                <a:gd name="T24" fmla="*/ 71 w 452"/>
                <a:gd name="T25" fmla="*/ 758 h 857"/>
                <a:gd name="T26" fmla="*/ 91 w 452"/>
                <a:gd name="T27" fmla="*/ 743 h 857"/>
                <a:gd name="T28" fmla="*/ 311 w 452"/>
                <a:gd name="T29" fmla="*/ 745 h 857"/>
                <a:gd name="T30" fmla="*/ 326 w 452"/>
                <a:gd name="T31" fmla="*/ 758 h 857"/>
                <a:gd name="T32" fmla="*/ 340 w 452"/>
                <a:gd name="T33" fmla="*/ 834 h 857"/>
                <a:gd name="T34" fmla="*/ 363 w 452"/>
                <a:gd name="T35" fmla="*/ 856 h 857"/>
                <a:gd name="T36" fmla="*/ 388 w 452"/>
                <a:gd name="T37" fmla="*/ 840 h 857"/>
                <a:gd name="T38" fmla="*/ 389 w 452"/>
                <a:gd name="T39" fmla="*/ 817 h 857"/>
                <a:gd name="T40" fmla="*/ 378 w 452"/>
                <a:gd name="T41" fmla="*/ 759 h 857"/>
                <a:gd name="T42" fmla="*/ 390 w 452"/>
                <a:gd name="T43" fmla="*/ 746 h 857"/>
                <a:gd name="T44" fmla="*/ 409 w 452"/>
                <a:gd name="T45" fmla="*/ 746 h 857"/>
                <a:gd name="T46" fmla="*/ 451 w 452"/>
                <a:gd name="T47" fmla="*/ 702 h 857"/>
                <a:gd name="T48" fmla="*/ 408 w 452"/>
                <a:gd name="T49" fmla="*/ 658 h 857"/>
                <a:gd name="T50" fmla="*/ 97 w 452"/>
                <a:gd name="T51" fmla="*/ 655 h 857"/>
                <a:gd name="T52" fmla="*/ 218 w 452"/>
                <a:gd name="T53" fmla="*/ 161 h 857"/>
                <a:gd name="T54" fmla="*/ 222 w 452"/>
                <a:gd name="T55" fmla="*/ 161 h 857"/>
                <a:gd name="T56" fmla="*/ 308 w 452"/>
                <a:gd name="T57" fmla="*/ 655 h 857"/>
                <a:gd name="T58" fmla="*/ 97 w 452"/>
                <a:gd name="T59" fmla="*/ 65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2" h="857">
                  <a:moveTo>
                    <a:pt x="408" y="658"/>
                  </a:moveTo>
                  <a:cubicBezTo>
                    <a:pt x="397" y="658"/>
                    <a:pt x="387" y="657"/>
                    <a:pt x="377" y="659"/>
                  </a:cubicBezTo>
                  <a:cubicBezTo>
                    <a:pt x="364" y="660"/>
                    <a:pt x="360" y="655"/>
                    <a:pt x="358" y="643"/>
                  </a:cubicBezTo>
                  <a:cubicBezTo>
                    <a:pt x="324" y="446"/>
                    <a:pt x="290" y="249"/>
                    <a:pt x="256" y="52"/>
                  </a:cubicBezTo>
                  <a:cubicBezTo>
                    <a:pt x="254" y="40"/>
                    <a:pt x="252" y="28"/>
                    <a:pt x="248" y="17"/>
                  </a:cubicBezTo>
                  <a:cubicBezTo>
                    <a:pt x="245" y="5"/>
                    <a:pt x="236" y="0"/>
                    <a:pt x="224" y="0"/>
                  </a:cubicBezTo>
                  <a:cubicBezTo>
                    <a:pt x="212" y="1"/>
                    <a:pt x="204" y="7"/>
                    <a:pt x="201" y="17"/>
                  </a:cubicBezTo>
                  <a:cubicBezTo>
                    <a:pt x="199" y="21"/>
                    <a:pt x="198" y="26"/>
                    <a:pt x="197" y="30"/>
                  </a:cubicBezTo>
                  <a:cubicBezTo>
                    <a:pt x="153" y="210"/>
                    <a:pt x="109" y="391"/>
                    <a:pt x="64" y="571"/>
                  </a:cubicBezTo>
                  <a:cubicBezTo>
                    <a:pt x="44" y="653"/>
                    <a:pt x="24" y="734"/>
                    <a:pt x="5" y="815"/>
                  </a:cubicBezTo>
                  <a:cubicBezTo>
                    <a:pt x="0" y="835"/>
                    <a:pt x="6" y="849"/>
                    <a:pt x="21" y="853"/>
                  </a:cubicBezTo>
                  <a:cubicBezTo>
                    <a:pt x="37" y="857"/>
                    <a:pt x="50" y="847"/>
                    <a:pt x="55" y="828"/>
                  </a:cubicBezTo>
                  <a:cubicBezTo>
                    <a:pt x="60" y="805"/>
                    <a:pt x="67" y="781"/>
                    <a:pt x="71" y="758"/>
                  </a:cubicBezTo>
                  <a:cubicBezTo>
                    <a:pt x="74" y="746"/>
                    <a:pt x="79" y="743"/>
                    <a:pt x="91" y="743"/>
                  </a:cubicBezTo>
                  <a:cubicBezTo>
                    <a:pt x="164" y="744"/>
                    <a:pt x="238" y="745"/>
                    <a:pt x="311" y="745"/>
                  </a:cubicBezTo>
                  <a:cubicBezTo>
                    <a:pt x="321" y="745"/>
                    <a:pt x="325" y="748"/>
                    <a:pt x="326" y="758"/>
                  </a:cubicBezTo>
                  <a:cubicBezTo>
                    <a:pt x="330" y="783"/>
                    <a:pt x="335" y="809"/>
                    <a:pt x="340" y="834"/>
                  </a:cubicBezTo>
                  <a:cubicBezTo>
                    <a:pt x="342" y="847"/>
                    <a:pt x="351" y="855"/>
                    <a:pt x="363" y="856"/>
                  </a:cubicBezTo>
                  <a:cubicBezTo>
                    <a:pt x="375" y="856"/>
                    <a:pt x="384" y="851"/>
                    <a:pt x="388" y="840"/>
                  </a:cubicBezTo>
                  <a:cubicBezTo>
                    <a:pt x="391" y="833"/>
                    <a:pt x="390" y="825"/>
                    <a:pt x="389" y="817"/>
                  </a:cubicBezTo>
                  <a:cubicBezTo>
                    <a:pt x="386" y="798"/>
                    <a:pt x="382" y="778"/>
                    <a:pt x="378" y="759"/>
                  </a:cubicBezTo>
                  <a:cubicBezTo>
                    <a:pt x="376" y="748"/>
                    <a:pt x="380" y="745"/>
                    <a:pt x="390" y="746"/>
                  </a:cubicBezTo>
                  <a:cubicBezTo>
                    <a:pt x="396" y="746"/>
                    <a:pt x="403" y="746"/>
                    <a:pt x="409" y="746"/>
                  </a:cubicBezTo>
                  <a:cubicBezTo>
                    <a:pt x="433" y="744"/>
                    <a:pt x="451" y="725"/>
                    <a:pt x="451" y="702"/>
                  </a:cubicBezTo>
                  <a:cubicBezTo>
                    <a:pt x="452" y="678"/>
                    <a:pt x="432" y="658"/>
                    <a:pt x="408" y="658"/>
                  </a:cubicBezTo>
                  <a:close/>
                  <a:moveTo>
                    <a:pt x="97" y="655"/>
                  </a:moveTo>
                  <a:cubicBezTo>
                    <a:pt x="138" y="489"/>
                    <a:pt x="178" y="325"/>
                    <a:pt x="218" y="161"/>
                  </a:cubicBezTo>
                  <a:cubicBezTo>
                    <a:pt x="219" y="161"/>
                    <a:pt x="221" y="161"/>
                    <a:pt x="222" y="161"/>
                  </a:cubicBezTo>
                  <a:cubicBezTo>
                    <a:pt x="251" y="325"/>
                    <a:pt x="279" y="489"/>
                    <a:pt x="308" y="655"/>
                  </a:cubicBezTo>
                  <a:cubicBezTo>
                    <a:pt x="237" y="655"/>
                    <a:pt x="169" y="655"/>
                    <a:pt x="97" y="655"/>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8" name="Freeform 10">
              <a:extLst>
                <a:ext uri="{FF2B5EF4-FFF2-40B4-BE49-F238E27FC236}">
                  <a16:creationId xmlns:a16="http://schemas.microsoft.com/office/drawing/2014/main" id="{642C46C5-9D05-4ACC-A579-2AA50CC4AE6C}"/>
                </a:ext>
              </a:extLst>
            </p:cNvPr>
            <p:cNvSpPr>
              <a:spLocks noEditPoints="1"/>
            </p:cNvSpPr>
            <p:nvPr/>
          </p:nvSpPr>
          <p:spPr bwMode="auto">
            <a:xfrm>
              <a:off x="4065588" y="3922713"/>
              <a:ext cx="554038" cy="1060450"/>
            </a:xfrm>
            <a:custGeom>
              <a:avLst/>
              <a:gdLst>
                <a:gd name="T0" fmla="*/ 406 w 451"/>
                <a:gd name="T1" fmla="*/ 663 h 864"/>
                <a:gd name="T2" fmla="*/ 373 w 451"/>
                <a:gd name="T3" fmla="*/ 663 h 864"/>
                <a:gd name="T4" fmla="*/ 358 w 451"/>
                <a:gd name="T5" fmla="*/ 650 h 864"/>
                <a:gd name="T6" fmla="*/ 299 w 451"/>
                <a:gd name="T7" fmla="*/ 308 h 864"/>
                <a:gd name="T8" fmla="*/ 274 w 451"/>
                <a:gd name="T9" fmla="*/ 165 h 864"/>
                <a:gd name="T10" fmla="*/ 249 w 451"/>
                <a:gd name="T11" fmla="*/ 27 h 864"/>
                <a:gd name="T12" fmla="*/ 214 w 451"/>
                <a:gd name="T13" fmla="*/ 6 h 864"/>
                <a:gd name="T14" fmla="*/ 197 w 451"/>
                <a:gd name="T15" fmla="*/ 31 h 864"/>
                <a:gd name="T16" fmla="*/ 49 w 451"/>
                <a:gd name="T17" fmla="*/ 635 h 864"/>
                <a:gd name="T18" fmla="*/ 3 w 451"/>
                <a:gd name="T19" fmla="*/ 821 h 864"/>
                <a:gd name="T20" fmla="*/ 11 w 451"/>
                <a:gd name="T21" fmla="*/ 852 h 864"/>
                <a:gd name="T22" fmla="*/ 53 w 451"/>
                <a:gd name="T23" fmla="*/ 836 h 864"/>
                <a:gd name="T24" fmla="*/ 70 w 451"/>
                <a:gd name="T25" fmla="*/ 762 h 864"/>
                <a:gd name="T26" fmla="*/ 89 w 451"/>
                <a:gd name="T27" fmla="*/ 748 h 864"/>
                <a:gd name="T28" fmla="*/ 306 w 451"/>
                <a:gd name="T29" fmla="*/ 749 h 864"/>
                <a:gd name="T30" fmla="*/ 326 w 451"/>
                <a:gd name="T31" fmla="*/ 767 h 864"/>
                <a:gd name="T32" fmla="*/ 338 w 451"/>
                <a:gd name="T33" fmla="*/ 837 h 864"/>
                <a:gd name="T34" fmla="*/ 366 w 451"/>
                <a:gd name="T35" fmla="*/ 860 h 864"/>
                <a:gd name="T36" fmla="*/ 389 w 451"/>
                <a:gd name="T37" fmla="*/ 837 h 864"/>
                <a:gd name="T38" fmla="*/ 388 w 451"/>
                <a:gd name="T39" fmla="*/ 824 h 864"/>
                <a:gd name="T40" fmla="*/ 376 w 451"/>
                <a:gd name="T41" fmla="*/ 750 h 864"/>
                <a:gd name="T42" fmla="*/ 408 w 451"/>
                <a:gd name="T43" fmla="*/ 750 h 864"/>
                <a:gd name="T44" fmla="*/ 450 w 451"/>
                <a:gd name="T45" fmla="*/ 704 h 864"/>
                <a:gd name="T46" fmla="*/ 406 w 451"/>
                <a:gd name="T47" fmla="*/ 663 h 864"/>
                <a:gd name="T48" fmla="*/ 96 w 451"/>
                <a:gd name="T49" fmla="*/ 659 h 864"/>
                <a:gd name="T50" fmla="*/ 217 w 451"/>
                <a:gd name="T51" fmla="*/ 164 h 864"/>
                <a:gd name="T52" fmla="*/ 221 w 451"/>
                <a:gd name="T53" fmla="*/ 164 h 864"/>
                <a:gd name="T54" fmla="*/ 307 w 451"/>
                <a:gd name="T55" fmla="*/ 659 h 864"/>
                <a:gd name="T56" fmla="*/ 96 w 451"/>
                <a:gd name="T57" fmla="*/ 659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1" h="864">
                  <a:moveTo>
                    <a:pt x="406" y="663"/>
                  </a:moveTo>
                  <a:cubicBezTo>
                    <a:pt x="395" y="663"/>
                    <a:pt x="384" y="662"/>
                    <a:pt x="373" y="663"/>
                  </a:cubicBezTo>
                  <a:cubicBezTo>
                    <a:pt x="364" y="663"/>
                    <a:pt x="360" y="660"/>
                    <a:pt x="358" y="650"/>
                  </a:cubicBezTo>
                  <a:cubicBezTo>
                    <a:pt x="339" y="536"/>
                    <a:pt x="319" y="422"/>
                    <a:pt x="299" y="308"/>
                  </a:cubicBezTo>
                  <a:cubicBezTo>
                    <a:pt x="290" y="261"/>
                    <a:pt x="282" y="213"/>
                    <a:pt x="274" y="165"/>
                  </a:cubicBezTo>
                  <a:cubicBezTo>
                    <a:pt x="266" y="119"/>
                    <a:pt x="258" y="73"/>
                    <a:pt x="249" y="27"/>
                  </a:cubicBezTo>
                  <a:cubicBezTo>
                    <a:pt x="246" y="9"/>
                    <a:pt x="230" y="0"/>
                    <a:pt x="214" y="6"/>
                  </a:cubicBezTo>
                  <a:cubicBezTo>
                    <a:pt x="203" y="11"/>
                    <a:pt x="199" y="21"/>
                    <a:pt x="197" y="31"/>
                  </a:cubicBezTo>
                  <a:cubicBezTo>
                    <a:pt x="148" y="233"/>
                    <a:pt x="98" y="434"/>
                    <a:pt x="49" y="635"/>
                  </a:cubicBezTo>
                  <a:cubicBezTo>
                    <a:pt x="34" y="697"/>
                    <a:pt x="19" y="759"/>
                    <a:pt x="3" y="821"/>
                  </a:cubicBezTo>
                  <a:cubicBezTo>
                    <a:pt x="0" y="833"/>
                    <a:pt x="1" y="844"/>
                    <a:pt x="11" y="852"/>
                  </a:cubicBezTo>
                  <a:cubicBezTo>
                    <a:pt x="26" y="864"/>
                    <a:pt x="47" y="856"/>
                    <a:pt x="53" y="836"/>
                  </a:cubicBezTo>
                  <a:cubicBezTo>
                    <a:pt x="59" y="811"/>
                    <a:pt x="65" y="787"/>
                    <a:pt x="70" y="762"/>
                  </a:cubicBezTo>
                  <a:cubicBezTo>
                    <a:pt x="73" y="750"/>
                    <a:pt x="78" y="747"/>
                    <a:pt x="89" y="748"/>
                  </a:cubicBezTo>
                  <a:cubicBezTo>
                    <a:pt x="162" y="749"/>
                    <a:pt x="234" y="749"/>
                    <a:pt x="306" y="749"/>
                  </a:cubicBezTo>
                  <a:cubicBezTo>
                    <a:pt x="320" y="749"/>
                    <a:pt x="325" y="753"/>
                    <a:pt x="326" y="767"/>
                  </a:cubicBezTo>
                  <a:cubicBezTo>
                    <a:pt x="329" y="790"/>
                    <a:pt x="334" y="814"/>
                    <a:pt x="338" y="837"/>
                  </a:cubicBezTo>
                  <a:cubicBezTo>
                    <a:pt x="341" y="852"/>
                    <a:pt x="353" y="861"/>
                    <a:pt x="366" y="860"/>
                  </a:cubicBezTo>
                  <a:cubicBezTo>
                    <a:pt x="378" y="859"/>
                    <a:pt x="388" y="849"/>
                    <a:pt x="389" y="837"/>
                  </a:cubicBezTo>
                  <a:cubicBezTo>
                    <a:pt x="390" y="833"/>
                    <a:pt x="389" y="828"/>
                    <a:pt x="388" y="824"/>
                  </a:cubicBezTo>
                  <a:cubicBezTo>
                    <a:pt x="384" y="800"/>
                    <a:pt x="380" y="776"/>
                    <a:pt x="376" y="750"/>
                  </a:cubicBezTo>
                  <a:cubicBezTo>
                    <a:pt x="388" y="750"/>
                    <a:pt x="398" y="750"/>
                    <a:pt x="408" y="750"/>
                  </a:cubicBezTo>
                  <a:cubicBezTo>
                    <a:pt x="433" y="749"/>
                    <a:pt x="451" y="729"/>
                    <a:pt x="450" y="704"/>
                  </a:cubicBezTo>
                  <a:cubicBezTo>
                    <a:pt x="449" y="680"/>
                    <a:pt x="430" y="662"/>
                    <a:pt x="406" y="663"/>
                  </a:cubicBezTo>
                  <a:close/>
                  <a:moveTo>
                    <a:pt x="96" y="659"/>
                  </a:moveTo>
                  <a:cubicBezTo>
                    <a:pt x="137" y="492"/>
                    <a:pt x="177" y="328"/>
                    <a:pt x="217" y="164"/>
                  </a:cubicBezTo>
                  <a:cubicBezTo>
                    <a:pt x="219" y="164"/>
                    <a:pt x="220" y="164"/>
                    <a:pt x="221" y="164"/>
                  </a:cubicBezTo>
                  <a:cubicBezTo>
                    <a:pt x="250" y="328"/>
                    <a:pt x="278" y="493"/>
                    <a:pt x="307" y="659"/>
                  </a:cubicBezTo>
                  <a:cubicBezTo>
                    <a:pt x="237" y="659"/>
                    <a:pt x="168" y="659"/>
                    <a:pt x="96" y="659"/>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9" name="Freeform 11">
              <a:extLst>
                <a:ext uri="{FF2B5EF4-FFF2-40B4-BE49-F238E27FC236}">
                  <a16:creationId xmlns:a16="http://schemas.microsoft.com/office/drawing/2014/main" id="{BF5EBAFF-392D-4FD4-AF35-C44CCC925E73}"/>
                </a:ext>
              </a:extLst>
            </p:cNvPr>
            <p:cNvSpPr>
              <a:spLocks noEditPoints="1"/>
            </p:cNvSpPr>
            <p:nvPr/>
          </p:nvSpPr>
          <p:spPr bwMode="auto">
            <a:xfrm>
              <a:off x="7319963" y="3983038"/>
              <a:ext cx="555625" cy="1054100"/>
            </a:xfrm>
            <a:custGeom>
              <a:avLst/>
              <a:gdLst>
                <a:gd name="T0" fmla="*/ 406 w 452"/>
                <a:gd name="T1" fmla="*/ 657 h 858"/>
                <a:gd name="T2" fmla="*/ 372 w 452"/>
                <a:gd name="T3" fmla="*/ 658 h 858"/>
                <a:gd name="T4" fmla="*/ 358 w 452"/>
                <a:gd name="T5" fmla="*/ 645 h 858"/>
                <a:gd name="T6" fmla="*/ 273 w 452"/>
                <a:gd name="T7" fmla="*/ 150 h 858"/>
                <a:gd name="T8" fmla="*/ 251 w 452"/>
                <a:gd name="T9" fmla="*/ 24 h 858"/>
                <a:gd name="T10" fmla="*/ 227 w 452"/>
                <a:gd name="T11" fmla="*/ 1 h 858"/>
                <a:gd name="T12" fmla="*/ 200 w 452"/>
                <a:gd name="T13" fmla="*/ 21 h 858"/>
                <a:gd name="T14" fmla="*/ 198 w 452"/>
                <a:gd name="T15" fmla="*/ 30 h 858"/>
                <a:gd name="T16" fmla="*/ 5 w 452"/>
                <a:gd name="T17" fmla="*/ 817 h 858"/>
                <a:gd name="T18" fmla="*/ 23 w 452"/>
                <a:gd name="T19" fmla="*/ 854 h 858"/>
                <a:gd name="T20" fmla="*/ 55 w 452"/>
                <a:gd name="T21" fmla="*/ 830 h 858"/>
                <a:gd name="T22" fmla="*/ 73 w 452"/>
                <a:gd name="T23" fmla="*/ 757 h 858"/>
                <a:gd name="T24" fmla="*/ 80 w 452"/>
                <a:gd name="T25" fmla="*/ 745 h 858"/>
                <a:gd name="T26" fmla="*/ 106 w 452"/>
                <a:gd name="T27" fmla="*/ 745 h 858"/>
                <a:gd name="T28" fmla="*/ 303 w 452"/>
                <a:gd name="T29" fmla="*/ 746 h 858"/>
                <a:gd name="T30" fmla="*/ 326 w 452"/>
                <a:gd name="T31" fmla="*/ 766 h 858"/>
                <a:gd name="T32" fmla="*/ 337 w 452"/>
                <a:gd name="T33" fmla="*/ 826 h 858"/>
                <a:gd name="T34" fmla="*/ 365 w 452"/>
                <a:gd name="T35" fmla="*/ 846 h 858"/>
                <a:gd name="T36" fmla="*/ 386 w 452"/>
                <a:gd name="T37" fmla="*/ 820 h 858"/>
                <a:gd name="T38" fmla="*/ 384 w 452"/>
                <a:gd name="T39" fmla="*/ 805 h 858"/>
                <a:gd name="T40" fmla="*/ 376 w 452"/>
                <a:gd name="T41" fmla="*/ 747 h 858"/>
                <a:gd name="T42" fmla="*/ 405 w 452"/>
                <a:gd name="T43" fmla="*/ 747 h 858"/>
                <a:gd name="T44" fmla="*/ 451 w 452"/>
                <a:gd name="T45" fmla="*/ 703 h 858"/>
                <a:gd name="T46" fmla="*/ 406 w 452"/>
                <a:gd name="T47" fmla="*/ 657 h 858"/>
                <a:gd name="T48" fmla="*/ 98 w 452"/>
                <a:gd name="T49" fmla="*/ 655 h 858"/>
                <a:gd name="T50" fmla="*/ 219 w 452"/>
                <a:gd name="T51" fmla="*/ 161 h 858"/>
                <a:gd name="T52" fmla="*/ 222 w 452"/>
                <a:gd name="T53" fmla="*/ 161 h 858"/>
                <a:gd name="T54" fmla="*/ 307 w 452"/>
                <a:gd name="T55" fmla="*/ 655 h 858"/>
                <a:gd name="T56" fmla="*/ 98 w 452"/>
                <a:gd name="T57" fmla="*/ 655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2" h="858">
                  <a:moveTo>
                    <a:pt x="406" y="657"/>
                  </a:moveTo>
                  <a:cubicBezTo>
                    <a:pt x="395" y="657"/>
                    <a:pt x="383" y="657"/>
                    <a:pt x="372" y="658"/>
                  </a:cubicBezTo>
                  <a:cubicBezTo>
                    <a:pt x="362" y="658"/>
                    <a:pt x="359" y="654"/>
                    <a:pt x="358" y="645"/>
                  </a:cubicBezTo>
                  <a:cubicBezTo>
                    <a:pt x="329" y="480"/>
                    <a:pt x="301" y="315"/>
                    <a:pt x="273" y="150"/>
                  </a:cubicBezTo>
                  <a:cubicBezTo>
                    <a:pt x="265" y="108"/>
                    <a:pt x="258" y="66"/>
                    <a:pt x="251" y="24"/>
                  </a:cubicBezTo>
                  <a:cubicBezTo>
                    <a:pt x="248" y="9"/>
                    <a:pt x="240" y="1"/>
                    <a:pt x="227" y="1"/>
                  </a:cubicBezTo>
                  <a:cubicBezTo>
                    <a:pt x="214" y="0"/>
                    <a:pt x="205" y="7"/>
                    <a:pt x="200" y="21"/>
                  </a:cubicBezTo>
                  <a:cubicBezTo>
                    <a:pt x="199" y="24"/>
                    <a:pt x="199" y="27"/>
                    <a:pt x="198" y="30"/>
                  </a:cubicBezTo>
                  <a:cubicBezTo>
                    <a:pt x="134" y="292"/>
                    <a:pt x="69" y="555"/>
                    <a:pt x="5" y="817"/>
                  </a:cubicBezTo>
                  <a:cubicBezTo>
                    <a:pt x="0" y="836"/>
                    <a:pt x="7" y="849"/>
                    <a:pt x="23" y="854"/>
                  </a:cubicBezTo>
                  <a:cubicBezTo>
                    <a:pt x="37" y="858"/>
                    <a:pt x="50" y="848"/>
                    <a:pt x="55" y="830"/>
                  </a:cubicBezTo>
                  <a:cubicBezTo>
                    <a:pt x="61" y="806"/>
                    <a:pt x="66" y="781"/>
                    <a:pt x="73" y="757"/>
                  </a:cubicBezTo>
                  <a:cubicBezTo>
                    <a:pt x="74" y="752"/>
                    <a:pt x="78" y="749"/>
                    <a:pt x="80" y="745"/>
                  </a:cubicBezTo>
                  <a:cubicBezTo>
                    <a:pt x="89" y="745"/>
                    <a:pt x="97" y="745"/>
                    <a:pt x="106" y="745"/>
                  </a:cubicBezTo>
                  <a:cubicBezTo>
                    <a:pt x="172" y="745"/>
                    <a:pt x="238" y="745"/>
                    <a:pt x="303" y="746"/>
                  </a:cubicBezTo>
                  <a:cubicBezTo>
                    <a:pt x="323" y="746"/>
                    <a:pt x="323" y="746"/>
                    <a:pt x="326" y="766"/>
                  </a:cubicBezTo>
                  <a:cubicBezTo>
                    <a:pt x="330" y="786"/>
                    <a:pt x="333" y="806"/>
                    <a:pt x="337" y="826"/>
                  </a:cubicBezTo>
                  <a:cubicBezTo>
                    <a:pt x="340" y="840"/>
                    <a:pt x="351" y="847"/>
                    <a:pt x="365" y="846"/>
                  </a:cubicBezTo>
                  <a:cubicBezTo>
                    <a:pt x="378" y="844"/>
                    <a:pt x="386" y="836"/>
                    <a:pt x="386" y="820"/>
                  </a:cubicBezTo>
                  <a:cubicBezTo>
                    <a:pt x="386" y="815"/>
                    <a:pt x="385" y="810"/>
                    <a:pt x="384" y="805"/>
                  </a:cubicBezTo>
                  <a:cubicBezTo>
                    <a:pt x="381" y="786"/>
                    <a:pt x="379" y="768"/>
                    <a:pt x="376" y="747"/>
                  </a:cubicBezTo>
                  <a:cubicBezTo>
                    <a:pt x="387" y="747"/>
                    <a:pt x="396" y="747"/>
                    <a:pt x="405" y="747"/>
                  </a:cubicBezTo>
                  <a:cubicBezTo>
                    <a:pt x="432" y="746"/>
                    <a:pt x="451" y="729"/>
                    <a:pt x="451" y="703"/>
                  </a:cubicBezTo>
                  <a:cubicBezTo>
                    <a:pt x="452" y="678"/>
                    <a:pt x="433" y="658"/>
                    <a:pt x="406" y="657"/>
                  </a:cubicBezTo>
                  <a:close/>
                  <a:moveTo>
                    <a:pt x="98" y="655"/>
                  </a:moveTo>
                  <a:cubicBezTo>
                    <a:pt x="138" y="489"/>
                    <a:pt x="179" y="325"/>
                    <a:pt x="219" y="161"/>
                  </a:cubicBezTo>
                  <a:cubicBezTo>
                    <a:pt x="220" y="161"/>
                    <a:pt x="221" y="161"/>
                    <a:pt x="222" y="161"/>
                  </a:cubicBezTo>
                  <a:cubicBezTo>
                    <a:pt x="251" y="326"/>
                    <a:pt x="279" y="490"/>
                    <a:pt x="307" y="655"/>
                  </a:cubicBezTo>
                  <a:cubicBezTo>
                    <a:pt x="237" y="655"/>
                    <a:pt x="169" y="655"/>
                    <a:pt x="98" y="655"/>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0" name="Freeform 12">
              <a:extLst>
                <a:ext uri="{FF2B5EF4-FFF2-40B4-BE49-F238E27FC236}">
                  <a16:creationId xmlns:a16="http://schemas.microsoft.com/office/drawing/2014/main" id="{83B4A953-E14F-4CCF-81F0-1C7C31543053}"/>
                </a:ext>
              </a:extLst>
            </p:cNvPr>
            <p:cNvSpPr>
              <a:spLocks/>
            </p:cNvSpPr>
            <p:nvPr/>
          </p:nvSpPr>
          <p:spPr bwMode="auto">
            <a:xfrm>
              <a:off x="5886450" y="3135313"/>
              <a:ext cx="979488" cy="495300"/>
            </a:xfrm>
            <a:custGeom>
              <a:avLst/>
              <a:gdLst>
                <a:gd name="T0" fmla="*/ 763 w 795"/>
                <a:gd name="T1" fmla="*/ 319 h 402"/>
                <a:gd name="T2" fmla="*/ 655 w 795"/>
                <a:gd name="T3" fmla="*/ 146 h 402"/>
                <a:gd name="T4" fmla="*/ 430 w 795"/>
                <a:gd name="T5" fmla="*/ 11 h 402"/>
                <a:gd name="T6" fmla="*/ 312 w 795"/>
                <a:gd name="T7" fmla="*/ 7 h 402"/>
                <a:gd name="T8" fmla="*/ 175 w 795"/>
                <a:gd name="T9" fmla="*/ 83 h 402"/>
                <a:gd name="T10" fmla="*/ 85 w 795"/>
                <a:gd name="T11" fmla="*/ 202 h 402"/>
                <a:gd name="T12" fmla="*/ 0 w 795"/>
                <a:gd name="T13" fmla="*/ 388 h 402"/>
                <a:gd name="T14" fmla="*/ 57 w 795"/>
                <a:gd name="T15" fmla="*/ 399 h 402"/>
                <a:gd name="T16" fmla="*/ 96 w 795"/>
                <a:gd name="T17" fmla="*/ 380 h 402"/>
                <a:gd name="T18" fmla="*/ 114 w 795"/>
                <a:gd name="T19" fmla="*/ 347 h 402"/>
                <a:gd name="T20" fmla="*/ 163 w 795"/>
                <a:gd name="T21" fmla="*/ 239 h 402"/>
                <a:gd name="T22" fmla="*/ 546 w 795"/>
                <a:gd name="T23" fmla="*/ 161 h 402"/>
                <a:gd name="T24" fmla="*/ 631 w 795"/>
                <a:gd name="T25" fmla="*/ 270 h 402"/>
                <a:gd name="T26" fmla="*/ 690 w 795"/>
                <a:gd name="T27" fmla="*/ 391 h 402"/>
                <a:gd name="T28" fmla="*/ 700 w 795"/>
                <a:gd name="T29" fmla="*/ 401 h 402"/>
                <a:gd name="T30" fmla="*/ 765 w 795"/>
                <a:gd name="T31" fmla="*/ 401 h 402"/>
                <a:gd name="T32" fmla="*/ 795 w 795"/>
                <a:gd name="T33" fmla="*/ 393 h 402"/>
                <a:gd name="T34" fmla="*/ 763 w 795"/>
                <a:gd name="T35" fmla="*/ 3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402">
                  <a:moveTo>
                    <a:pt x="763" y="319"/>
                  </a:moveTo>
                  <a:cubicBezTo>
                    <a:pt x="740" y="253"/>
                    <a:pt x="702" y="196"/>
                    <a:pt x="655" y="146"/>
                  </a:cubicBezTo>
                  <a:cubicBezTo>
                    <a:pt x="593" y="79"/>
                    <a:pt x="520" y="31"/>
                    <a:pt x="430" y="11"/>
                  </a:cubicBezTo>
                  <a:cubicBezTo>
                    <a:pt x="391" y="2"/>
                    <a:pt x="351" y="0"/>
                    <a:pt x="312" y="7"/>
                  </a:cubicBezTo>
                  <a:cubicBezTo>
                    <a:pt x="258" y="16"/>
                    <a:pt x="214" y="45"/>
                    <a:pt x="175" y="83"/>
                  </a:cubicBezTo>
                  <a:cubicBezTo>
                    <a:pt x="138" y="118"/>
                    <a:pt x="110" y="159"/>
                    <a:pt x="85" y="202"/>
                  </a:cubicBezTo>
                  <a:cubicBezTo>
                    <a:pt x="51" y="260"/>
                    <a:pt x="26" y="322"/>
                    <a:pt x="0" y="388"/>
                  </a:cubicBezTo>
                  <a:cubicBezTo>
                    <a:pt x="20" y="392"/>
                    <a:pt x="39" y="396"/>
                    <a:pt x="57" y="399"/>
                  </a:cubicBezTo>
                  <a:cubicBezTo>
                    <a:pt x="74" y="401"/>
                    <a:pt x="87" y="394"/>
                    <a:pt x="96" y="380"/>
                  </a:cubicBezTo>
                  <a:cubicBezTo>
                    <a:pt x="103" y="369"/>
                    <a:pt x="109" y="358"/>
                    <a:pt x="114" y="347"/>
                  </a:cubicBezTo>
                  <a:cubicBezTo>
                    <a:pt x="131" y="311"/>
                    <a:pt x="145" y="274"/>
                    <a:pt x="163" y="239"/>
                  </a:cubicBezTo>
                  <a:cubicBezTo>
                    <a:pt x="240" y="91"/>
                    <a:pt x="424" y="69"/>
                    <a:pt x="546" y="161"/>
                  </a:cubicBezTo>
                  <a:cubicBezTo>
                    <a:pt x="584" y="190"/>
                    <a:pt x="610" y="229"/>
                    <a:pt x="631" y="270"/>
                  </a:cubicBezTo>
                  <a:cubicBezTo>
                    <a:pt x="652" y="310"/>
                    <a:pt x="670" y="351"/>
                    <a:pt x="690" y="391"/>
                  </a:cubicBezTo>
                  <a:cubicBezTo>
                    <a:pt x="692" y="395"/>
                    <a:pt x="697" y="401"/>
                    <a:pt x="700" y="401"/>
                  </a:cubicBezTo>
                  <a:cubicBezTo>
                    <a:pt x="722" y="402"/>
                    <a:pt x="744" y="402"/>
                    <a:pt x="765" y="401"/>
                  </a:cubicBezTo>
                  <a:cubicBezTo>
                    <a:pt x="776" y="400"/>
                    <a:pt x="785" y="396"/>
                    <a:pt x="795" y="393"/>
                  </a:cubicBezTo>
                  <a:cubicBezTo>
                    <a:pt x="783" y="366"/>
                    <a:pt x="771" y="343"/>
                    <a:pt x="763" y="319"/>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1" name="Freeform 13">
              <a:extLst>
                <a:ext uri="{FF2B5EF4-FFF2-40B4-BE49-F238E27FC236}">
                  <a16:creationId xmlns:a16="http://schemas.microsoft.com/office/drawing/2014/main" id="{C45715C3-6A72-4028-A75F-A41246993E48}"/>
                </a:ext>
              </a:extLst>
            </p:cNvPr>
            <p:cNvSpPr>
              <a:spLocks/>
            </p:cNvSpPr>
            <p:nvPr/>
          </p:nvSpPr>
          <p:spPr bwMode="auto">
            <a:xfrm>
              <a:off x="5076825" y="3938588"/>
              <a:ext cx="536575" cy="1266825"/>
            </a:xfrm>
            <a:custGeom>
              <a:avLst/>
              <a:gdLst>
                <a:gd name="T0" fmla="*/ 417 w 436"/>
                <a:gd name="T1" fmla="*/ 75 h 1032"/>
                <a:gd name="T2" fmla="*/ 429 w 436"/>
                <a:gd name="T3" fmla="*/ 28 h 1032"/>
                <a:gd name="T4" fmla="*/ 387 w 436"/>
                <a:gd name="T5" fmla="*/ 1 h 1032"/>
                <a:gd name="T6" fmla="*/ 262 w 436"/>
                <a:gd name="T7" fmla="*/ 0 h 1032"/>
                <a:gd name="T8" fmla="*/ 45 w 436"/>
                <a:gd name="T9" fmla="*/ 1 h 1032"/>
                <a:gd name="T10" fmla="*/ 0 w 436"/>
                <a:gd name="T11" fmla="*/ 43 h 1032"/>
                <a:gd name="T12" fmla="*/ 45 w 436"/>
                <a:gd name="T13" fmla="*/ 85 h 1032"/>
                <a:gd name="T14" fmla="*/ 181 w 436"/>
                <a:gd name="T15" fmla="*/ 85 h 1032"/>
                <a:gd name="T16" fmla="*/ 189 w 436"/>
                <a:gd name="T17" fmla="*/ 86 h 1032"/>
                <a:gd name="T18" fmla="*/ 190 w 436"/>
                <a:gd name="T19" fmla="*/ 98 h 1032"/>
                <a:gd name="T20" fmla="*/ 187 w 436"/>
                <a:gd name="T21" fmla="*/ 345 h 1032"/>
                <a:gd name="T22" fmla="*/ 184 w 436"/>
                <a:gd name="T23" fmla="*/ 621 h 1032"/>
                <a:gd name="T24" fmla="*/ 180 w 436"/>
                <a:gd name="T25" fmla="*/ 956 h 1032"/>
                <a:gd name="T26" fmla="*/ 180 w 436"/>
                <a:gd name="T27" fmla="*/ 1006 h 1032"/>
                <a:gd name="T28" fmla="*/ 202 w 436"/>
                <a:gd name="T29" fmla="*/ 1032 h 1032"/>
                <a:gd name="T30" fmla="*/ 226 w 436"/>
                <a:gd name="T31" fmla="*/ 1007 h 1032"/>
                <a:gd name="T32" fmla="*/ 227 w 436"/>
                <a:gd name="T33" fmla="*/ 988 h 1032"/>
                <a:gd name="T34" fmla="*/ 229 w 436"/>
                <a:gd name="T35" fmla="*/ 788 h 1032"/>
                <a:gd name="T36" fmla="*/ 232 w 436"/>
                <a:gd name="T37" fmla="*/ 442 h 1032"/>
                <a:gd name="T38" fmla="*/ 233 w 436"/>
                <a:gd name="T39" fmla="*/ 390 h 1032"/>
                <a:gd name="T40" fmla="*/ 233 w 436"/>
                <a:gd name="T41" fmla="*/ 379 h 1032"/>
                <a:gd name="T42" fmla="*/ 236 w 436"/>
                <a:gd name="T43" fmla="*/ 102 h 1032"/>
                <a:gd name="T44" fmla="*/ 252 w 436"/>
                <a:gd name="T45" fmla="*/ 85 h 1032"/>
                <a:gd name="T46" fmla="*/ 388 w 436"/>
                <a:gd name="T47" fmla="*/ 85 h 1032"/>
                <a:gd name="T48" fmla="*/ 417 w 436"/>
                <a:gd name="T49" fmla="*/ 75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6" h="1032">
                  <a:moveTo>
                    <a:pt x="417" y="75"/>
                  </a:moveTo>
                  <a:cubicBezTo>
                    <a:pt x="432" y="65"/>
                    <a:pt x="436" y="45"/>
                    <a:pt x="429" y="28"/>
                  </a:cubicBezTo>
                  <a:cubicBezTo>
                    <a:pt x="424" y="12"/>
                    <a:pt x="408" y="1"/>
                    <a:pt x="387" y="1"/>
                  </a:cubicBezTo>
                  <a:cubicBezTo>
                    <a:pt x="345" y="0"/>
                    <a:pt x="303" y="0"/>
                    <a:pt x="262" y="0"/>
                  </a:cubicBezTo>
                  <a:cubicBezTo>
                    <a:pt x="189" y="0"/>
                    <a:pt x="117" y="0"/>
                    <a:pt x="45" y="1"/>
                  </a:cubicBezTo>
                  <a:cubicBezTo>
                    <a:pt x="18" y="1"/>
                    <a:pt x="0" y="19"/>
                    <a:pt x="0" y="43"/>
                  </a:cubicBezTo>
                  <a:cubicBezTo>
                    <a:pt x="0" y="68"/>
                    <a:pt x="18" y="85"/>
                    <a:pt x="45" y="85"/>
                  </a:cubicBezTo>
                  <a:cubicBezTo>
                    <a:pt x="90" y="85"/>
                    <a:pt x="136" y="85"/>
                    <a:pt x="181" y="85"/>
                  </a:cubicBezTo>
                  <a:cubicBezTo>
                    <a:pt x="184" y="85"/>
                    <a:pt x="186" y="86"/>
                    <a:pt x="189" y="86"/>
                  </a:cubicBezTo>
                  <a:cubicBezTo>
                    <a:pt x="189" y="90"/>
                    <a:pt x="190" y="94"/>
                    <a:pt x="190" y="98"/>
                  </a:cubicBezTo>
                  <a:cubicBezTo>
                    <a:pt x="189" y="180"/>
                    <a:pt x="188" y="263"/>
                    <a:pt x="187" y="345"/>
                  </a:cubicBezTo>
                  <a:cubicBezTo>
                    <a:pt x="186" y="437"/>
                    <a:pt x="185" y="529"/>
                    <a:pt x="184" y="621"/>
                  </a:cubicBezTo>
                  <a:cubicBezTo>
                    <a:pt x="183" y="732"/>
                    <a:pt x="181" y="844"/>
                    <a:pt x="180" y="956"/>
                  </a:cubicBezTo>
                  <a:cubicBezTo>
                    <a:pt x="180" y="972"/>
                    <a:pt x="180" y="989"/>
                    <a:pt x="180" y="1006"/>
                  </a:cubicBezTo>
                  <a:cubicBezTo>
                    <a:pt x="180" y="1021"/>
                    <a:pt x="189" y="1031"/>
                    <a:pt x="202" y="1032"/>
                  </a:cubicBezTo>
                  <a:cubicBezTo>
                    <a:pt x="215" y="1032"/>
                    <a:pt x="225" y="1023"/>
                    <a:pt x="226" y="1007"/>
                  </a:cubicBezTo>
                  <a:cubicBezTo>
                    <a:pt x="227" y="1001"/>
                    <a:pt x="227" y="994"/>
                    <a:pt x="227" y="988"/>
                  </a:cubicBezTo>
                  <a:cubicBezTo>
                    <a:pt x="228" y="921"/>
                    <a:pt x="229" y="855"/>
                    <a:pt x="229" y="788"/>
                  </a:cubicBezTo>
                  <a:cubicBezTo>
                    <a:pt x="230" y="673"/>
                    <a:pt x="231" y="557"/>
                    <a:pt x="232" y="442"/>
                  </a:cubicBezTo>
                  <a:cubicBezTo>
                    <a:pt x="232" y="425"/>
                    <a:pt x="232" y="408"/>
                    <a:pt x="233" y="390"/>
                  </a:cubicBezTo>
                  <a:cubicBezTo>
                    <a:pt x="233" y="387"/>
                    <a:pt x="233" y="383"/>
                    <a:pt x="233" y="379"/>
                  </a:cubicBezTo>
                  <a:cubicBezTo>
                    <a:pt x="234" y="287"/>
                    <a:pt x="235" y="194"/>
                    <a:pt x="236" y="102"/>
                  </a:cubicBezTo>
                  <a:cubicBezTo>
                    <a:pt x="236" y="89"/>
                    <a:pt x="239" y="85"/>
                    <a:pt x="252" y="85"/>
                  </a:cubicBezTo>
                  <a:cubicBezTo>
                    <a:pt x="297" y="86"/>
                    <a:pt x="343" y="86"/>
                    <a:pt x="388" y="85"/>
                  </a:cubicBezTo>
                  <a:cubicBezTo>
                    <a:pt x="398" y="84"/>
                    <a:pt x="409" y="80"/>
                    <a:pt x="417" y="75"/>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2" name="Freeform 14">
              <a:extLst>
                <a:ext uri="{FF2B5EF4-FFF2-40B4-BE49-F238E27FC236}">
                  <a16:creationId xmlns:a16="http://schemas.microsoft.com/office/drawing/2014/main" id="{BFC3478D-33BA-4A17-9838-A0C243AC49DE}"/>
                </a:ext>
              </a:extLst>
            </p:cNvPr>
            <p:cNvSpPr>
              <a:spLocks/>
            </p:cNvSpPr>
            <p:nvPr/>
          </p:nvSpPr>
          <p:spPr bwMode="auto">
            <a:xfrm>
              <a:off x="6678613" y="3930650"/>
              <a:ext cx="57150" cy="1098550"/>
            </a:xfrm>
            <a:custGeom>
              <a:avLst/>
              <a:gdLst>
                <a:gd name="T0" fmla="*/ 46 w 47"/>
                <a:gd name="T1" fmla="*/ 22 h 894"/>
                <a:gd name="T2" fmla="*/ 24 w 47"/>
                <a:gd name="T3" fmla="*/ 0 h 894"/>
                <a:gd name="T4" fmla="*/ 1 w 47"/>
                <a:gd name="T5" fmla="*/ 21 h 894"/>
                <a:gd name="T6" fmla="*/ 0 w 47"/>
                <a:gd name="T7" fmla="*/ 33 h 894"/>
                <a:gd name="T8" fmla="*/ 0 w 47"/>
                <a:gd name="T9" fmla="*/ 859 h 894"/>
                <a:gd name="T10" fmla="*/ 1 w 47"/>
                <a:gd name="T11" fmla="*/ 875 h 894"/>
                <a:gd name="T12" fmla="*/ 23 w 47"/>
                <a:gd name="T13" fmla="*/ 894 h 894"/>
                <a:gd name="T14" fmla="*/ 46 w 47"/>
                <a:gd name="T15" fmla="*/ 875 h 894"/>
                <a:gd name="T16" fmla="*/ 46 w 47"/>
                <a:gd name="T17" fmla="*/ 859 h 894"/>
                <a:gd name="T18" fmla="*/ 46 w 47"/>
                <a:gd name="T19" fmla="*/ 448 h 894"/>
                <a:gd name="T20" fmla="*/ 46 w 47"/>
                <a:gd name="T21" fmla="*/ 35 h 894"/>
                <a:gd name="T22" fmla="*/ 46 w 47"/>
                <a:gd name="T23" fmla="*/ 22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894">
                  <a:moveTo>
                    <a:pt x="46" y="22"/>
                  </a:moveTo>
                  <a:cubicBezTo>
                    <a:pt x="45" y="9"/>
                    <a:pt x="36" y="0"/>
                    <a:pt x="24" y="0"/>
                  </a:cubicBezTo>
                  <a:cubicBezTo>
                    <a:pt x="11" y="0"/>
                    <a:pt x="2" y="8"/>
                    <a:pt x="1" y="21"/>
                  </a:cubicBezTo>
                  <a:cubicBezTo>
                    <a:pt x="0" y="25"/>
                    <a:pt x="0" y="29"/>
                    <a:pt x="0" y="33"/>
                  </a:cubicBezTo>
                  <a:cubicBezTo>
                    <a:pt x="0" y="309"/>
                    <a:pt x="0" y="584"/>
                    <a:pt x="0" y="859"/>
                  </a:cubicBezTo>
                  <a:cubicBezTo>
                    <a:pt x="0" y="865"/>
                    <a:pt x="0" y="870"/>
                    <a:pt x="1" y="875"/>
                  </a:cubicBezTo>
                  <a:cubicBezTo>
                    <a:pt x="3" y="886"/>
                    <a:pt x="12" y="894"/>
                    <a:pt x="23" y="894"/>
                  </a:cubicBezTo>
                  <a:cubicBezTo>
                    <a:pt x="34" y="894"/>
                    <a:pt x="44" y="886"/>
                    <a:pt x="46" y="875"/>
                  </a:cubicBezTo>
                  <a:cubicBezTo>
                    <a:pt x="47" y="870"/>
                    <a:pt x="46" y="864"/>
                    <a:pt x="46" y="859"/>
                  </a:cubicBezTo>
                  <a:cubicBezTo>
                    <a:pt x="46" y="722"/>
                    <a:pt x="46" y="585"/>
                    <a:pt x="46" y="448"/>
                  </a:cubicBezTo>
                  <a:cubicBezTo>
                    <a:pt x="46" y="310"/>
                    <a:pt x="46" y="172"/>
                    <a:pt x="46" y="35"/>
                  </a:cubicBezTo>
                  <a:cubicBezTo>
                    <a:pt x="46" y="30"/>
                    <a:pt x="47" y="26"/>
                    <a:pt x="46" y="22"/>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3" name="Freeform 15">
              <a:extLst>
                <a:ext uri="{FF2B5EF4-FFF2-40B4-BE49-F238E27FC236}">
                  <a16:creationId xmlns:a16="http://schemas.microsoft.com/office/drawing/2014/main" id="{96C0ADF6-7A10-4299-8FD2-37EF12ECD5FD}"/>
                </a:ext>
              </a:extLst>
            </p:cNvPr>
            <p:cNvSpPr>
              <a:spLocks/>
            </p:cNvSpPr>
            <p:nvPr/>
          </p:nvSpPr>
          <p:spPr bwMode="auto">
            <a:xfrm>
              <a:off x="6175375" y="3351213"/>
              <a:ext cx="377825" cy="265113"/>
            </a:xfrm>
            <a:custGeom>
              <a:avLst/>
              <a:gdLst>
                <a:gd name="T0" fmla="*/ 21 w 307"/>
                <a:gd name="T1" fmla="*/ 213 h 216"/>
                <a:gd name="T2" fmla="*/ 83 w 307"/>
                <a:gd name="T3" fmla="*/ 178 h 216"/>
                <a:gd name="T4" fmla="*/ 125 w 307"/>
                <a:gd name="T5" fmla="*/ 141 h 216"/>
                <a:gd name="T6" fmla="*/ 189 w 307"/>
                <a:gd name="T7" fmla="*/ 144 h 216"/>
                <a:gd name="T8" fmla="*/ 234 w 307"/>
                <a:gd name="T9" fmla="*/ 198 h 216"/>
                <a:gd name="T10" fmla="*/ 267 w 307"/>
                <a:gd name="T11" fmla="*/ 214 h 216"/>
                <a:gd name="T12" fmla="*/ 307 w 307"/>
                <a:gd name="T13" fmla="*/ 204 h 216"/>
                <a:gd name="T14" fmla="*/ 280 w 307"/>
                <a:gd name="T15" fmla="*/ 153 h 216"/>
                <a:gd name="T16" fmla="*/ 245 w 307"/>
                <a:gd name="T17" fmla="*/ 75 h 216"/>
                <a:gd name="T18" fmla="*/ 107 w 307"/>
                <a:gd name="T19" fmla="*/ 45 h 216"/>
                <a:gd name="T20" fmla="*/ 8 w 307"/>
                <a:gd name="T21" fmla="*/ 161 h 216"/>
                <a:gd name="T22" fmla="*/ 0 w 307"/>
                <a:gd name="T23" fmla="*/ 197 h 216"/>
                <a:gd name="T24" fmla="*/ 21 w 307"/>
                <a:gd name="T25" fmla="*/ 21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7" h="216">
                  <a:moveTo>
                    <a:pt x="21" y="213"/>
                  </a:moveTo>
                  <a:cubicBezTo>
                    <a:pt x="46" y="209"/>
                    <a:pt x="65" y="194"/>
                    <a:pt x="83" y="178"/>
                  </a:cubicBezTo>
                  <a:cubicBezTo>
                    <a:pt x="96" y="165"/>
                    <a:pt x="110" y="152"/>
                    <a:pt x="125" y="141"/>
                  </a:cubicBezTo>
                  <a:cubicBezTo>
                    <a:pt x="145" y="128"/>
                    <a:pt x="174" y="129"/>
                    <a:pt x="189" y="144"/>
                  </a:cubicBezTo>
                  <a:cubicBezTo>
                    <a:pt x="205" y="161"/>
                    <a:pt x="222" y="178"/>
                    <a:pt x="234" y="198"/>
                  </a:cubicBezTo>
                  <a:cubicBezTo>
                    <a:pt x="243" y="211"/>
                    <a:pt x="252" y="215"/>
                    <a:pt x="267" y="214"/>
                  </a:cubicBezTo>
                  <a:cubicBezTo>
                    <a:pt x="281" y="212"/>
                    <a:pt x="295" y="212"/>
                    <a:pt x="307" y="204"/>
                  </a:cubicBezTo>
                  <a:cubicBezTo>
                    <a:pt x="298" y="186"/>
                    <a:pt x="288" y="170"/>
                    <a:pt x="280" y="153"/>
                  </a:cubicBezTo>
                  <a:cubicBezTo>
                    <a:pt x="268" y="127"/>
                    <a:pt x="258" y="100"/>
                    <a:pt x="245" y="75"/>
                  </a:cubicBezTo>
                  <a:cubicBezTo>
                    <a:pt x="218" y="26"/>
                    <a:pt x="163" y="0"/>
                    <a:pt x="107" y="45"/>
                  </a:cubicBezTo>
                  <a:cubicBezTo>
                    <a:pt x="66" y="77"/>
                    <a:pt x="34" y="117"/>
                    <a:pt x="8" y="161"/>
                  </a:cubicBezTo>
                  <a:cubicBezTo>
                    <a:pt x="2" y="171"/>
                    <a:pt x="0" y="185"/>
                    <a:pt x="0" y="197"/>
                  </a:cubicBezTo>
                  <a:cubicBezTo>
                    <a:pt x="0" y="213"/>
                    <a:pt x="6" y="216"/>
                    <a:pt x="21" y="213"/>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grpSp>
      <p:grpSp>
        <p:nvGrpSpPr>
          <p:cNvPr id="52" name="Group 51">
            <a:extLst>
              <a:ext uri="{FF2B5EF4-FFF2-40B4-BE49-F238E27FC236}">
                <a16:creationId xmlns:a16="http://schemas.microsoft.com/office/drawing/2014/main" id="{ADF346E7-D6E2-4029-8938-D93DBF326A24}"/>
              </a:ext>
            </a:extLst>
          </p:cNvPr>
          <p:cNvGrpSpPr/>
          <p:nvPr/>
        </p:nvGrpSpPr>
        <p:grpSpPr>
          <a:xfrm>
            <a:off x="4930576" y="3168222"/>
            <a:ext cx="7259804" cy="3689778"/>
            <a:chOff x="4832350" y="3105151"/>
            <a:chExt cx="7115175" cy="3616324"/>
          </a:xfrm>
          <a:solidFill>
            <a:schemeClr val="bg2">
              <a:alpha val="17000"/>
            </a:schemeClr>
          </a:solidFill>
        </p:grpSpPr>
        <p:sp>
          <p:nvSpPr>
            <p:cNvPr id="53" name="Freeform 13">
              <a:extLst>
                <a:ext uri="{FF2B5EF4-FFF2-40B4-BE49-F238E27FC236}">
                  <a16:creationId xmlns:a16="http://schemas.microsoft.com/office/drawing/2014/main" id="{DAA05E5C-6371-42FA-AC41-86A8F89831C6}"/>
                </a:ext>
              </a:extLst>
            </p:cNvPr>
            <p:cNvSpPr>
              <a:spLocks/>
            </p:cNvSpPr>
            <p:nvPr userDrawn="1"/>
          </p:nvSpPr>
          <p:spPr bwMode="auto">
            <a:xfrm>
              <a:off x="4832350" y="3105151"/>
              <a:ext cx="7115175" cy="3616324"/>
            </a:xfrm>
            <a:custGeom>
              <a:avLst/>
              <a:gdLst>
                <a:gd name="T0" fmla="*/ 3293 w 3293"/>
                <a:gd name="T1" fmla="*/ 289 h 1675"/>
                <a:gd name="T2" fmla="*/ 3038 w 3293"/>
                <a:gd name="T3" fmla="*/ 206 h 1675"/>
                <a:gd name="T4" fmla="*/ 2344 w 3293"/>
                <a:gd name="T5" fmla="*/ 26 h 1675"/>
                <a:gd name="T6" fmla="*/ 1994 w 3293"/>
                <a:gd name="T7" fmla="*/ 1 h 1675"/>
                <a:gd name="T8" fmla="*/ 802 w 3293"/>
                <a:gd name="T9" fmla="*/ 507 h 1675"/>
                <a:gd name="T10" fmla="*/ 195 w 3293"/>
                <a:gd name="T11" fmla="*/ 1291 h 1675"/>
                <a:gd name="T12" fmla="*/ 0 w 3293"/>
                <a:gd name="T13" fmla="*/ 1675 h 1675"/>
                <a:gd name="T14" fmla="*/ 227 w 3293"/>
                <a:gd name="T15" fmla="*/ 1675 h 1675"/>
                <a:gd name="T16" fmla="*/ 257 w 3293"/>
                <a:gd name="T17" fmla="*/ 1618 h 1675"/>
                <a:gd name="T18" fmla="*/ 984 w 3293"/>
                <a:gd name="T19" fmla="*/ 591 h 1675"/>
                <a:gd name="T20" fmla="*/ 2306 w 3293"/>
                <a:gd name="T21" fmla="*/ 200 h 1675"/>
                <a:gd name="T22" fmla="*/ 3293 w 3293"/>
                <a:gd name="T23" fmla="*/ 538 h 1675"/>
                <a:gd name="T24" fmla="*/ 3293 w 3293"/>
                <a:gd name="T25" fmla="*/ 289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3" h="1675">
                  <a:moveTo>
                    <a:pt x="3293" y="289"/>
                  </a:moveTo>
                  <a:cubicBezTo>
                    <a:pt x="3208" y="261"/>
                    <a:pt x="3124" y="230"/>
                    <a:pt x="3038" y="206"/>
                  </a:cubicBezTo>
                  <a:cubicBezTo>
                    <a:pt x="2807" y="143"/>
                    <a:pt x="2577" y="77"/>
                    <a:pt x="2344" y="26"/>
                  </a:cubicBezTo>
                  <a:cubicBezTo>
                    <a:pt x="2231" y="1"/>
                    <a:pt x="2111" y="0"/>
                    <a:pt x="1994" y="1"/>
                  </a:cubicBezTo>
                  <a:cubicBezTo>
                    <a:pt x="1528" y="4"/>
                    <a:pt x="1135" y="184"/>
                    <a:pt x="802" y="507"/>
                  </a:cubicBezTo>
                  <a:cubicBezTo>
                    <a:pt x="562" y="740"/>
                    <a:pt x="358" y="999"/>
                    <a:pt x="195" y="1291"/>
                  </a:cubicBezTo>
                  <a:cubicBezTo>
                    <a:pt x="125" y="1416"/>
                    <a:pt x="64" y="1547"/>
                    <a:pt x="0" y="1675"/>
                  </a:cubicBezTo>
                  <a:cubicBezTo>
                    <a:pt x="75" y="1675"/>
                    <a:pt x="151" y="1675"/>
                    <a:pt x="227" y="1675"/>
                  </a:cubicBezTo>
                  <a:cubicBezTo>
                    <a:pt x="237" y="1656"/>
                    <a:pt x="247" y="1637"/>
                    <a:pt x="257" y="1618"/>
                  </a:cubicBezTo>
                  <a:cubicBezTo>
                    <a:pt x="450" y="1241"/>
                    <a:pt x="678" y="888"/>
                    <a:pt x="984" y="591"/>
                  </a:cubicBezTo>
                  <a:cubicBezTo>
                    <a:pt x="1356" y="229"/>
                    <a:pt x="1799" y="108"/>
                    <a:pt x="2306" y="200"/>
                  </a:cubicBezTo>
                  <a:cubicBezTo>
                    <a:pt x="2652" y="262"/>
                    <a:pt x="2974" y="397"/>
                    <a:pt x="3293" y="538"/>
                  </a:cubicBezTo>
                  <a:cubicBezTo>
                    <a:pt x="3293" y="455"/>
                    <a:pt x="3293" y="372"/>
                    <a:pt x="3293"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54" name="Freeform 14">
              <a:extLst>
                <a:ext uri="{FF2B5EF4-FFF2-40B4-BE49-F238E27FC236}">
                  <a16:creationId xmlns:a16="http://schemas.microsoft.com/office/drawing/2014/main" id="{3127ED2A-2548-45A0-B8BD-5CAC43173340}"/>
                </a:ext>
              </a:extLst>
            </p:cNvPr>
            <p:cNvSpPr>
              <a:spLocks/>
            </p:cNvSpPr>
            <p:nvPr userDrawn="1"/>
          </p:nvSpPr>
          <p:spPr bwMode="auto">
            <a:xfrm>
              <a:off x="5743575" y="3806825"/>
              <a:ext cx="6203950" cy="2914650"/>
            </a:xfrm>
            <a:custGeom>
              <a:avLst/>
              <a:gdLst>
                <a:gd name="T0" fmla="*/ 2871 w 2871"/>
                <a:gd name="T1" fmla="*/ 690 h 1350"/>
                <a:gd name="T2" fmla="*/ 2871 w 2871"/>
                <a:gd name="T3" fmla="*/ 430 h 1350"/>
                <a:gd name="T4" fmla="*/ 2063 w 2871"/>
                <a:gd name="T5" fmla="*/ 88 h 1350"/>
                <a:gd name="T6" fmla="*/ 1159 w 2871"/>
                <a:gd name="T7" fmla="*/ 99 h 1350"/>
                <a:gd name="T8" fmla="*/ 338 w 2871"/>
                <a:gd name="T9" fmla="*/ 756 h 1350"/>
                <a:gd name="T10" fmla="*/ 0 w 2871"/>
                <a:gd name="T11" fmla="*/ 1350 h 1350"/>
                <a:gd name="T12" fmla="*/ 238 w 2871"/>
                <a:gd name="T13" fmla="*/ 1350 h 1350"/>
                <a:gd name="T14" fmla="*/ 403 w 2871"/>
                <a:gd name="T15" fmla="*/ 1054 h 1350"/>
                <a:gd name="T16" fmla="*/ 899 w 2871"/>
                <a:gd name="T17" fmla="*/ 459 h 1350"/>
                <a:gd name="T18" fmla="*/ 1904 w 2871"/>
                <a:gd name="T19" fmla="*/ 233 h 1350"/>
                <a:gd name="T20" fmla="*/ 2871 w 2871"/>
                <a:gd name="T21" fmla="*/ 69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1" h="1350">
                  <a:moveTo>
                    <a:pt x="2871" y="690"/>
                  </a:moveTo>
                  <a:cubicBezTo>
                    <a:pt x="2871" y="603"/>
                    <a:pt x="2871" y="516"/>
                    <a:pt x="2871" y="430"/>
                  </a:cubicBezTo>
                  <a:cubicBezTo>
                    <a:pt x="2610" y="296"/>
                    <a:pt x="2347" y="168"/>
                    <a:pt x="2063" y="88"/>
                  </a:cubicBezTo>
                  <a:cubicBezTo>
                    <a:pt x="1760" y="3"/>
                    <a:pt x="1459" y="0"/>
                    <a:pt x="1159" y="99"/>
                  </a:cubicBezTo>
                  <a:cubicBezTo>
                    <a:pt x="804" y="216"/>
                    <a:pt x="540" y="452"/>
                    <a:pt x="338" y="756"/>
                  </a:cubicBezTo>
                  <a:cubicBezTo>
                    <a:pt x="213" y="945"/>
                    <a:pt x="112" y="1152"/>
                    <a:pt x="0" y="1350"/>
                  </a:cubicBezTo>
                  <a:cubicBezTo>
                    <a:pt x="79" y="1350"/>
                    <a:pt x="159" y="1350"/>
                    <a:pt x="238" y="1350"/>
                  </a:cubicBezTo>
                  <a:cubicBezTo>
                    <a:pt x="293" y="1252"/>
                    <a:pt x="345" y="1151"/>
                    <a:pt x="403" y="1054"/>
                  </a:cubicBezTo>
                  <a:cubicBezTo>
                    <a:pt x="539" y="831"/>
                    <a:pt x="694" y="624"/>
                    <a:pt x="899" y="459"/>
                  </a:cubicBezTo>
                  <a:cubicBezTo>
                    <a:pt x="1197" y="220"/>
                    <a:pt x="1536" y="146"/>
                    <a:pt x="1904" y="233"/>
                  </a:cubicBezTo>
                  <a:cubicBezTo>
                    <a:pt x="2257" y="317"/>
                    <a:pt x="2568" y="497"/>
                    <a:pt x="2871" y="6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55" name="Freeform 15">
              <a:extLst>
                <a:ext uri="{FF2B5EF4-FFF2-40B4-BE49-F238E27FC236}">
                  <a16:creationId xmlns:a16="http://schemas.microsoft.com/office/drawing/2014/main" id="{61BD6682-27DE-479B-88E8-E90BE14B6204}"/>
                </a:ext>
              </a:extLst>
            </p:cNvPr>
            <p:cNvSpPr>
              <a:spLocks/>
            </p:cNvSpPr>
            <p:nvPr userDrawn="1"/>
          </p:nvSpPr>
          <p:spPr bwMode="auto">
            <a:xfrm>
              <a:off x="6657975" y="4592638"/>
              <a:ext cx="5289550" cy="2128837"/>
            </a:xfrm>
            <a:custGeom>
              <a:avLst/>
              <a:gdLst>
                <a:gd name="T0" fmla="*/ 0 w 2448"/>
                <a:gd name="T1" fmla="*/ 986 h 986"/>
                <a:gd name="T2" fmla="*/ 205 w 2448"/>
                <a:gd name="T3" fmla="*/ 986 h 986"/>
                <a:gd name="T4" fmla="*/ 376 w 2448"/>
                <a:gd name="T5" fmla="*/ 680 h 986"/>
                <a:gd name="T6" fmla="*/ 1590 w 2448"/>
                <a:gd name="T7" fmla="*/ 256 h 986"/>
                <a:gd name="T8" fmla="*/ 2199 w 2448"/>
                <a:gd name="T9" fmla="*/ 682 h 986"/>
                <a:gd name="T10" fmla="*/ 2448 w 2448"/>
                <a:gd name="T11" fmla="*/ 965 h 986"/>
                <a:gd name="T12" fmla="*/ 2448 w 2448"/>
                <a:gd name="T13" fmla="*/ 542 h 986"/>
                <a:gd name="T14" fmla="*/ 2416 w 2448"/>
                <a:gd name="T15" fmla="*/ 525 h 986"/>
                <a:gd name="T16" fmla="*/ 1919 w 2448"/>
                <a:gd name="T17" fmla="*/ 202 h 986"/>
                <a:gd name="T18" fmla="*/ 1185 w 2448"/>
                <a:gd name="T19" fmla="*/ 13 h 986"/>
                <a:gd name="T20" fmla="*/ 369 w 2448"/>
                <a:gd name="T21" fmla="*/ 411 h 986"/>
                <a:gd name="T22" fmla="*/ 0 w 2448"/>
                <a:gd name="T23"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8" h="986">
                  <a:moveTo>
                    <a:pt x="0" y="986"/>
                  </a:moveTo>
                  <a:cubicBezTo>
                    <a:pt x="68" y="986"/>
                    <a:pt x="137" y="986"/>
                    <a:pt x="205" y="986"/>
                  </a:cubicBezTo>
                  <a:cubicBezTo>
                    <a:pt x="262" y="884"/>
                    <a:pt x="314" y="779"/>
                    <a:pt x="376" y="680"/>
                  </a:cubicBezTo>
                  <a:cubicBezTo>
                    <a:pt x="604" y="317"/>
                    <a:pt x="1070" y="57"/>
                    <a:pt x="1590" y="256"/>
                  </a:cubicBezTo>
                  <a:cubicBezTo>
                    <a:pt x="1829" y="348"/>
                    <a:pt x="2028" y="495"/>
                    <a:pt x="2199" y="682"/>
                  </a:cubicBezTo>
                  <a:cubicBezTo>
                    <a:pt x="2284" y="775"/>
                    <a:pt x="2365" y="871"/>
                    <a:pt x="2448" y="965"/>
                  </a:cubicBezTo>
                  <a:cubicBezTo>
                    <a:pt x="2448" y="824"/>
                    <a:pt x="2448" y="683"/>
                    <a:pt x="2448" y="542"/>
                  </a:cubicBezTo>
                  <a:cubicBezTo>
                    <a:pt x="2437" y="536"/>
                    <a:pt x="2425" y="532"/>
                    <a:pt x="2416" y="525"/>
                  </a:cubicBezTo>
                  <a:cubicBezTo>
                    <a:pt x="2265" y="395"/>
                    <a:pt x="2095" y="293"/>
                    <a:pt x="1919" y="202"/>
                  </a:cubicBezTo>
                  <a:cubicBezTo>
                    <a:pt x="1689" y="82"/>
                    <a:pt x="1448" y="0"/>
                    <a:pt x="1185" y="13"/>
                  </a:cubicBezTo>
                  <a:cubicBezTo>
                    <a:pt x="857" y="29"/>
                    <a:pt x="586" y="165"/>
                    <a:pt x="369" y="411"/>
                  </a:cubicBezTo>
                  <a:cubicBezTo>
                    <a:pt x="216" y="584"/>
                    <a:pt x="104" y="783"/>
                    <a:pt x="0" y="9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56" name="Freeform 16">
              <a:extLst>
                <a:ext uri="{FF2B5EF4-FFF2-40B4-BE49-F238E27FC236}">
                  <a16:creationId xmlns:a16="http://schemas.microsoft.com/office/drawing/2014/main" id="{5C22F777-D919-4118-8695-A2C989116EFE}"/>
                </a:ext>
              </a:extLst>
            </p:cNvPr>
            <p:cNvSpPr>
              <a:spLocks/>
            </p:cNvSpPr>
            <p:nvPr userDrawn="1"/>
          </p:nvSpPr>
          <p:spPr bwMode="auto">
            <a:xfrm>
              <a:off x="7500938" y="5211763"/>
              <a:ext cx="3813175" cy="1509712"/>
            </a:xfrm>
            <a:custGeom>
              <a:avLst/>
              <a:gdLst>
                <a:gd name="T0" fmla="*/ 1765 w 1765"/>
                <a:gd name="T1" fmla="*/ 699 h 699"/>
                <a:gd name="T2" fmla="*/ 1108 w 1765"/>
                <a:gd name="T3" fmla="*/ 118 h 699"/>
                <a:gd name="T4" fmla="*/ 109 w 1765"/>
                <a:gd name="T5" fmla="*/ 484 h 699"/>
                <a:gd name="T6" fmla="*/ 0 w 1765"/>
                <a:gd name="T7" fmla="*/ 699 h 699"/>
                <a:gd name="T8" fmla="*/ 227 w 1765"/>
                <a:gd name="T9" fmla="*/ 699 h 699"/>
                <a:gd name="T10" fmla="*/ 428 w 1765"/>
                <a:gd name="T11" fmla="*/ 439 h 699"/>
                <a:gd name="T12" fmla="*/ 824 w 1765"/>
                <a:gd name="T13" fmla="*/ 253 h 699"/>
                <a:gd name="T14" fmla="*/ 1462 w 1765"/>
                <a:gd name="T15" fmla="*/ 699 h 699"/>
                <a:gd name="T16" fmla="*/ 1765 w 1765"/>
                <a:gd name="T17" fmla="*/ 699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5" h="699">
                  <a:moveTo>
                    <a:pt x="1765" y="699"/>
                  </a:moveTo>
                  <a:cubicBezTo>
                    <a:pt x="1618" y="425"/>
                    <a:pt x="1414" y="204"/>
                    <a:pt x="1108" y="118"/>
                  </a:cubicBezTo>
                  <a:cubicBezTo>
                    <a:pt x="694" y="0"/>
                    <a:pt x="348" y="119"/>
                    <a:pt x="109" y="484"/>
                  </a:cubicBezTo>
                  <a:cubicBezTo>
                    <a:pt x="66" y="551"/>
                    <a:pt x="36" y="628"/>
                    <a:pt x="0" y="699"/>
                  </a:cubicBezTo>
                  <a:cubicBezTo>
                    <a:pt x="75" y="699"/>
                    <a:pt x="151" y="699"/>
                    <a:pt x="227" y="699"/>
                  </a:cubicBezTo>
                  <a:cubicBezTo>
                    <a:pt x="294" y="612"/>
                    <a:pt x="353" y="519"/>
                    <a:pt x="428" y="439"/>
                  </a:cubicBezTo>
                  <a:cubicBezTo>
                    <a:pt x="533" y="327"/>
                    <a:pt x="666" y="262"/>
                    <a:pt x="824" y="253"/>
                  </a:cubicBezTo>
                  <a:cubicBezTo>
                    <a:pt x="1110" y="238"/>
                    <a:pt x="1342" y="446"/>
                    <a:pt x="1462" y="699"/>
                  </a:cubicBezTo>
                  <a:cubicBezTo>
                    <a:pt x="1563" y="699"/>
                    <a:pt x="1664" y="699"/>
                    <a:pt x="1765" y="6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58" name="Freeform 17">
              <a:extLst>
                <a:ext uri="{FF2B5EF4-FFF2-40B4-BE49-F238E27FC236}">
                  <a16:creationId xmlns:a16="http://schemas.microsoft.com/office/drawing/2014/main" id="{8AF99BFA-7667-4148-BA1B-188EDE80AE0D}"/>
                </a:ext>
              </a:extLst>
            </p:cNvPr>
            <p:cNvSpPr>
              <a:spLocks/>
            </p:cNvSpPr>
            <p:nvPr userDrawn="1"/>
          </p:nvSpPr>
          <p:spPr bwMode="auto">
            <a:xfrm>
              <a:off x="8435975" y="6038850"/>
              <a:ext cx="1754188" cy="682625"/>
            </a:xfrm>
            <a:custGeom>
              <a:avLst/>
              <a:gdLst>
                <a:gd name="T0" fmla="*/ 812 w 812"/>
                <a:gd name="T1" fmla="*/ 316 h 316"/>
                <a:gd name="T2" fmla="*/ 532 w 812"/>
                <a:gd name="T3" fmla="*/ 64 h 316"/>
                <a:gd name="T4" fmla="*/ 0 w 812"/>
                <a:gd name="T5" fmla="*/ 316 h 316"/>
                <a:gd name="T6" fmla="*/ 227 w 812"/>
                <a:gd name="T7" fmla="*/ 316 h 316"/>
                <a:gd name="T8" fmla="*/ 552 w 812"/>
                <a:gd name="T9" fmla="*/ 316 h 316"/>
                <a:gd name="T10" fmla="*/ 812 w 812"/>
                <a:gd name="T11" fmla="*/ 316 h 316"/>
              </a:gdLst>
              <a:ahLst/>
              <a:cxnLst>
                <a:cxn ang="0">
                  <a:pos x="T0" y="T1"/>
                </a:cxn>
                <a:cxn ang="0">
                  <a:pos x="T2" y="T3"/>
                </a:cxn>
                <a:cxn ang="0">
                  <a:pos x="T4" y="T5"/>
                </a:cxn>
                <a:cxn ang="0">
                  <a:pos x="T6" y="T7"/>
                </a:cxn>
                <a:cxn ang="0">
                  <a:pos x="T8" y="T9"/>
                </a:cxn>
                <a:cxn ang="0">
                  <a:pos x="T10" y="T11"/>
                </a:cxn>
              </a:cxnLst>
              <a:rect l="0" t="0" r="r" b="b"/>
              <a:pathLst>
                <a:path w="812" h="316">
                  <a:moveTo>
                    <a:pt x="812" y="316"/>
                  </a:moveTo>
                  <a:cubicBezTo>
                    <a:pt x="746" y="202"/>
                    <a:pt x="666" y="104"/>
                    <a:pt x="532" y="64"/>
                  </a:cubicBezTo>
                  <a:cubicBezTo>
                    <a:pt x="319" y="0"/>
                    <a:pt x="94" y="108"/>
                    <a:pt x="0" y="316"/>
                  </a:cubicBezTo>
                  <a:cubicBezTo>
                    <a:pt x="76" y="316"/>
                    <a:pt x="152" y="316"/>
                    <a:pt x="227" y="316"/>
                  </a:cubicBezTo>
                  <a:cubicBezTo>
                    <a:pt x="338" y="187"/>
                    <a:pt x="467" y="187"/>
                    <a:pt x="552" y="316"/>
                  </a:cubicBezTo>
                  <a:cubicBezTo>
                    <a:pt x="639" y="316"/>
                    <a:pt x="726" y="316"/>
                    <a:pt x="812" y="3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388803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8F46AFA-E89E-4FD5-BC40-6E9A538D092A}"/>
              </a:ext>
            </a:extLst>
          </p:cNvPr>
          <p:cNvGraphicFramePr>
            <a:graphicFrameLocks noChangeAspect="1"/>
          </p:cNvGraphicFramePr>
          <p:nvPr>
            <p:custDataLst>
              <p:tags r:id="rId2"/>
            </p:custDataLst>
            <p:extLst>
              <p:ext uri="{D42A27DB-BD31-4B8C-83A1-F6EECF244321}">
                <p14:modId xmlns:p14="http://schemas.microsoft.com/office/powerpoint/2010/main" val="525507128"/>
              </p:ex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3265" name="think-cell Slide" r:id="rId5" imgW="383" imgH="384" progId="TCLayout.ActiveDocument.1">
                  <p:embed/>
                </p:oleObj>
              </mc:Choice>
              <mc:Fallback>
                <p:oleObj name="think-cell Slide" r:id="rId5" imgW="383" imgH="384" progId="TCLayout.ActiveDocument.1">
                  <p:embed/>
                  <p:pic>
                    <p:nvPicPr>
                      <p:cNvPr id="4" name="Object 3" hidden="1">
                        <a:extLst>
                          <a:ext uri="{FF2B5EF4-FFF2-40B4-BE49-F238E27FC236}">
                            <a16:creationId xmlns:a16="http://schemas.microsoft.com/office/drawing/2014/main" id="{F8F46AFA-E89E-4FD5-BC40-6E9A538D092A}"/>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A088494F-A53B-4479-AD32-052BF58AA5DF}"/>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s-CO" sz="2041"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2. Slide Title"/>
          <p:cNvSpPr>
            <a:spLocks noGrp="1"/>
          </p:cNvSpPr>
          <p:nvPr>
            <p:ph type="title"/>
          </p:nvPr>
        </p:nvSpPr>
        <p:spPr bwMode="gray"/>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s-CO" dirty="0" err="1"/>
              <a:t>Click</a:t>
            </a:r>
            <a:r>
              <a:rPr lang="es-CO" dirty="0"/>
              <a:t> </a:t>
            </a:r>
            <a:r>
              <a:rPr lang="es-CO" dirty="0" err="1"/>
              <a:t>to</a:t>
            </a:r>
            <a:r>
              <a:rPr lang="es-CO" dirty="0"/>
              <a:t> </a:t>
            </a:r>
            <a:r>
              <a:rPr lang="es-CO" dirty="0" err="1"/>
              <a:t>edit</a:t>
            </a:r>
            <a:r>
              <a:rPr lang="es-CO" dirty="0"/>
              <a:t> Master </a:t>
            </a:r>
            <a:r>
              <a:rPr lang="es-CO" dirty="0" err="1"/>
              <a:t>title</a:t>
            </a:r>
            <a:r>
              <a:rPr lang="es-CO" dirty="0"/>
              <a:t> </a:t>
            </a:r>
            <a:r>
              <a:rPr lang="es-CO" dirty="0" err="1"/>
              <a:t>style</a:t>
            </a:r>
            <a:endParaRPr lang="es-CO" dirty="0"/>
          </a:p>
        </p:txBody>
      </p:sp>
      <p:sp>
        <p:nvSpPr>
          <p:cNvPr id="5" name="doc id" hidden="1"/>
          <p:cNvSpPr>
            <a:spLocks noChangeArrowheads="1"/>
          </p:cNvSpPr>
          <p:nvPr/>
        </p:nvSpPr>
        <p:spPr bwMode="gray">
          <a:xfrm>
            <a:off x="10670215" y="51833"/>
            <a:ext cx="1190119"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13526" eaLnBrk="1"/>
            <a:endParaRPr lang="es-CO" sz="612" baseline="0" dirty="0">
              <a:solidFill>
                <a:srgbClr val="808080"/>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8" name="Slide Number"/>
          <p:cNvSpPr txBox="1">
            <a:spLocks/>
          </p:cNvSpPr>
          <p:nvPr/>
        </p:nvSpPr>
        <p:spPr bwMode="gray">
          <a:xfrm>
            <a:off x="11879032" y="6594791"/>
            <a:ext cx="130848"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lgn="ctr"/>
            <a:fld id="{42C328C1-A84F-4A39-A664-DBA00541A8C6}" type="slidenum">
              <a:rPr lang="es-CO" sz="816" smtClean="0">
                <a:solidFill>
                  <a:schemeClr val="accent3"/>
                </a:solidFill>
                <a:latin typeface="Arial" panose="020B0604020202020204" pitchFamily="34" charset="0"/>
                <a:cs typeface="Arial" panose="020B0604020202020204" pitchFamily="34" charset="0"/>
                <a:sym typeface="Arial" panose="020B0604020202020204" pitchFamily="34" charset="0"/>
              </a:rPr>
              <a:pPr lvl="0" algn="ctr"/>
              <a:t>‹#›</a:t>
            </a:fld>
            <a:endParaRPr lang="es-CO" sz="816" dirty="0">
              <a:solidFill>
                <a:schemeClr val="accent3"/>
              </a:solidFill>
              <a:latin typeface="Arial" panose="020B0604020202020204" pitchFamily="34" charset="0"/>
              <a:cs typeface="Arial" panose="020B0604020202020204" pitchFamily="34" charset="0"/>
              <a:sym typeface="Arial" panose="020B0604020202020204" pitchFamily="34" charset="0"/>
            </a:endParaRPr>
          </a:p>
        </p:txBody>
      </p:sp>
      <p:grpSp>
        <p:nvGrpSpPr>
          <p:cNvPr id="25" name="Group 24">
            <a:extLst>
              <a:ext uri="{FF2B5EF4-FFF2-40B4-BE49-F238E27FC236}">
                <a16:creationId xmlns:a16="http://schemas.microsoft.com/office/drawing/2014/main" id="{5D9C2BA1-BA9E-4D12-93DD-4078CF3E8AE3}"/>
              </a:ext>
            </a:extLst>
          </p:cNvPr>
          <p:cNvGrpSpPr/>
          <p:nvPr/>
        </p:nvGrpSpPr>
        <p:grpSpPr>
          <a:xfrm>
            <a:off x="11312748" y="6520240"/>
            <a:ext cx="315256" cy="277198"/>
            <a:chOff x="3824288" y="1468438"/>
            <a:chExt cx="4300538" cy="3781425"/>
          </a:xfrm>
          <a:solidFill>
            <a:srgbClr val="008598"/>
          </a:solidFill>
        </p:grpSpPr>
        <p:sp>
          <p:nvSpPr>
            <p:cNvPr id="26" name="Freeform 5">
              <a:extLst>
                <a:ext uri="{FF2B5EF4-FFF2-40B4-BE49-F238E27FC236}">
                  <a16:creationId xmlns:a16="http://schemas.microsoft.com/office/drawing/2014/main" id="{F829A2FC-C6BC-49BE-9591-8C05C5F3D22F}"/>
                </a:ext>
              </a:extLst>
            </p:cNvPr>
            <p:cNvSpPr>
              <a:spLocks/>
            </p:cNvSpPr>
            <p:nvPr/>
          </p:nvSpPr>
          <p:spPr bwMode="auto">
            <a:xfrm>
              <a:off x="3824288" y="1468438"/>
              <a:ext cx="4300538" cy="2162175"/>
            </a:xfrm>
            <a:custGeom>
              <a:avLst/>
              <a:gdLst>
                <a:gd name="T0" fmla="*/ 3354 w 3496"/>
                <a:gd name="T1" fmla="*/ 1490 h 1760"/>
                <a:gd name="T2" fmla="*/ 3233 w 3496"/>
                <a:gd name="T3" fmla="*/ 1296 h 1760"/>
                <a:gd name="T4" fmla="*/ 2953 w 3496"/>
                <a:gd name="T5" fmla="*/ 944 h 1760"/>
                <a:gd name="T6" fmla="*/ 2751 w 3496"/>
                <a:gd name="T7" fmla="*/ 782 h 1760"/>
                <a:gd name="T8" fmla="*/ 2465 w 3496"/>
                <a:gd name="T9" fmla="*/ 554 h 1760"/>
                <a:gd name="T10" fmla="*/ 2256 w 3496"/>
                <a:gd name="T11" fmla="*/ 302 h 1760"/>
                <a:gd name="T12" fmla="*/ 1941 w 3496"/>
                <a:gd name="T13" fmla="*/ 6 h 1760"/>
                <a:gd name="T14" fmla="*/ 1889 w 3496"/>
                <a:gd name="T15" fmla="*/ 5 h 1760"/>
                <a:gd name="T16" fmla="*/ 1432 w 3496"/>
                <a:gd name="T17" fmla="*/ 328 h 1760"/>
                <a:gd name="T18" fmla="*/ 1007 w 3496"/>
                <a:gd name="T19" fmla="*/ 586 h 1760"/>
                <a:gd name="T20" fmla="*/ 944 w 3496"/>
                <a:gd name="T21" fmla="*/ 607 h 1760"/>
                <a:gd name="T22" fmla="*/ 330 w 3496"/>
                <a:gd name="T23" fmla="*/ 1347 h 1760"/>
                <a:gd name="T24" fmla="*/ 0 w 3496"/>
                <a:gd name="T25" fmla="*/ 1714 h 1760"/>
                <a:gd name="T26" fmla="*/ 1470 w 3496"/>
                <a:gd name="T27" fmla="*/ 1714 h 1760"/>
                <a:gd name="T28" fmla="*/ 1566 w 3496"/>
                <a:gd name="T29" fmla="*/ 1580 h 1760"/>
                <a:gd name="T30" fmla="*/ 1910 w 3496"/>
                <a:gd name="T31" fmla="*/ 1286 h 1760"/>
                <a:gd name="T32" fmla="*/ 2232 w 3496"/>
                <a:gd name="T33" fmla="*/ 1295 h 1760"/>
                <a:gd name="T34" fmla="*/ 2597 w 3496"/>
                <a:gd name="T35" fmla="*/ 1750 h 1760"/>
                <a:gd name="T36" fmla="*/ 2662 w 3496"/>
                <a:gd name="T37" fmla="*/ 1757 h 1760"/>
                <a:gd name="T38" fmla="*/ 2605 w 3496"/>
                <a:gd name="T39" fmla="*/ 1554 h 1760"/>
                <a:gd name="T40" fmla="*/ 2230 w 3496"/>
                <a:gd name="T41" fmla="*/ 1203 h 1760"/>
                <a:gd name="T42" fmla="*/ 1735 w 3496"/>
                <a:gd name="T43" fmla="*/ 1279 h 1760"/>
                <a:gd name="T44" fmla="*/ 1379 w 3496"/>
                <a:gd name="T45" fmla="*/ 1647 h 1760"/>
                <a:gd name="T46" fmla="*/ 1201 w 3496"/>
                <a:gd name="T47" fmla="*/ 1597 h 1760"/>
                <a:gd name="T48" fmla="*/ 1201 w 3496"/>
                <a:gd name="T49" fmla="*/ 1579 h 1760"/>
                <a:gd name="T50" fmla="*/ 1745 w 3496"/>
                <a:gd name="T51" fmla="*/ 1161 h 1760"/>
                <a:gd name="T52" fmla="*/ 2169 w 3496"/>
                <a:gd name="T53" fmla="*/ 1074 h 1760"/>
                <a:gd name="T54" fmla="*/ 2547 w 3496"/>
                <a:gd name="T55" fmla="*/ 1316 h 1760"/>
                <a:gd name="T56" fmla="*/ 2809 w 3496"/>
                <a:gd name="T57" fmla="*/ 1748 h 1760"/>
                <a:gd name="T58" fmla="*/ 2851 w 3496"/>
                <a:gd name="T59" fmla="*/ 1760 h 1760"/>
                <a:gd name="T60" fmla="*/ 2596 w 3496"/>
                <a:gd name="T61" fmla="*/ 1248 h 1760"/>
                <a:gd name="T62" fmla="*/ 2240 w 3496"/>
                <a:gd name="T63" fmla="*/ 1002 h 1760"/>
                <a:gd name="T64" fmla="*/ 1837 w 3496"/>
                <a:gd name="T65" fmla="*/ 1045 h 1760"/>
                <a:gd name="T66" fmla="*/ 1106 w 3496"/>
                <a:gd name="T67" fmla="*/ 1499 h 1760"/>
                <a:gd name="T68" fmla="*/ 947 w 3496"/>
                <a:gd name="T69" fmla="*/ 1451 h 1760"/>
                <a:gd name="T70" fmla="*/ 936 w 3496"/>
                <a:gd name="T71" fmla="*/ 1405 h 1760"/>
                <a:gd name="T72" fmla="*/ 1388 w 3496"/>
                <a:gd name="T73" fmla="*/ 1129 h 1760"/>
                <a:gd name="T74" fmla="*/ 1815 w 3496"/>
                <a:gd name="T75" fmla="*/ 946 h 1760"/>
                <a:gd name="T76" fmla="*/ 2408 w 3496"/>
                <a:gd name="T77" fmla="*/ 943 h 1760"/>
                <a:gd name="T78" fmla="*/ 2917 w 3496"/>
                <a:gd name="T79" fmla="*/ 1535 h 1760"/>
                <a:gd name="T80" fmla="*/ 3011 w 3496"/>
                <a:gd name="T81" fmla="*/ 1758 h 1760"/>
                <a:gd name="T82" fmla="*/ 3074 w 3496"/>
                <a:gd name="T83" fmla="*/ 1738 h 1760"/>
                <a:gd name="T84" fmla="*/ 2798 w 3496"/>
                <a:gd name="T85" fmla="*/ 1175 h 1760"/>
                <a:gd name="T86" fmla="*/ 2356 w 3496"/>
                <a:gd name="T87" fmla="*/ 861 h 1760"/>
                <a:gd name="T88" fmla="*/ 1793 w 3496"/>
                <a:gd name="T89" fmla="*/ 886 h 1760"/>
                <a:gd name="T90" fmla="*/ 1052 w 3496"/>
                <a:gd name="T91" fmla="*/ 1188 h 1760"/>
                <a:gd name="T92" fmla="*/ 796 w 3496"/>
                <a:gd name="T93" fmla="*/ 1283 h 1760"/>
                <a:gd name="T94" fmla="*/ 697 w 3496"/>
                <a:gd name="T95" fmla="*/ 1193 h 1760"/>
                <a:gd name="T96" fmla="*/ 883 w 3496"/>
                <a:gd name="T97" fmla="*/ 1074 h 1760"/>
                <a:gd name="T98" fmla="*/ 1191 w 3496"/>
                <a:gd name="T99" fmla="*/ 950 h 1760"/>
                <a:gd name="T100" fmla="*/ 1664 w 3496"/>
                <a:gd name="T101" fmla="*/ 792 h 1760"/>
                <a:gd name="T102" fmla="*/ 2190 w 3496"/>
                <a:gd name="T103" fmla="*/ 720 h 1760"/>
                <a:gd name="T104" fmla="*/ 2566 w 3496"/>
                <a:gd name="T105" fmla="*/ 837 h 1760"/>
                <a:gd name="T106" fmla="*/ 3253 w 3496"/>
                <a:gd name="T107" fmla="*/ 1729 h 1760"/>
                <a:gd name="T108" fmla="*/ 3496 w 3496"/>
                <a:gd name="T109" fmla="*/ 1747 h 1760"/>
                <a:gd name="T110" fmla="*/ 3490 w 3496"/>
                <a:gd name="T111" fmla="*/ 173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96" h="1760">
                  <a:moveTo>
                    <a:pt x="3490" y="1730"/>
                  </a:moveTo>
                  <a:cubicBezTo>
                    <a:pt x="3458" y="1642"/>
                    <a:pt x="3407" y="1566"/>
                    <a:pt x="3354" y="1490"/>
                  </a:cubicBezTo>
                  <a:cubicBezTo>
                    <a:pt x="3319" y="1440"/>
                    <a:pt x="3284" y="1390"/>
                    <a:pt x="3250" y="1340"/>
                  </a:cubicBezTo>
                  <a:cubicBezTo>
                    <a:pt x="3240" y="1327"/>
                    <a:pt x="3234" y="1313"/>
                    <a:pt x="3233" y="1296"/>
                  </a:cubicBezTo>
                  <a:cubicBezTo>
                    <a:pt x="3225" y="1211"/>
                    <a:pt x="3185" y="1143"/>
                    <a:pt x="3127" y="1083"/>
                  </a:cubicBezTo>
                  <a:cubicBezTo>
                    <a:pt x="3075" y="1029"/>
                    <a:pt x="3014" y="986"/>
                    <a:pt x="2953" y="944"/>
                  </a:cubicBezTo>
                  <a:cubicBezTo>
                    <a:pt x="2891" y="901"/>
                    <a:pt x="2828" y="860"/>
                    <a:pt x="2773" y="808"/>
                  </a:cubicBezTo>
                  <a:cubicBezTo>
                    <a:pt x="2764" y="800"/>
                    <a:pt x="2757" y="791"/>
                    <a:pt x="2751" y="782"/>
                  </a:cubicBezTo>
                  <a:cubicBezTo>
                    <a:pt x="2720" y="738"/>
                    <a:pt x="2682" y="702"/>
                    <a:pt x="2639" y="671"/>
                  </a:cubicBezTo>
                  <a:cubicBezTo>
                    <a:pt x="2583" y="630"/>
                    <a:pt x="2525" y="590"/>
                    <a:pt x="2465" y="554"/>
                  </a:cubicBezTo>
                  <a:cubicBezTo>
                    <a:pt x="2430" y="534"/>
                    <a:pt x="2401" y="509"/>
                    <a:pt x="2378" y="478"/>
                  </a:cubicBezTo>
                  <a:cubicBezTo>
                    <a:pt x="2336" y="420"/>
                    <a:pt x="2295" y="361"/>
                    <a:pt x="2256" y="302"/>
                  </a:cubicBezTo>
                  <a:cubicBezTo>
                    <a:pt x="2210" y="234"/>
                    <a:pt x="2166" y="166"/>
                    <a:pt x="2107" y="108"/>
                  </a:cubicBezTo>
                  <a:cubicBezTo>
                    <a:pt x="2059" y="62"/>
                    <a:pt x="2005" y="26"/>
                    <a:pt x="1941" y="6"/>
                  </a:cubicBezTo>
                  <a:cubicBezTo>
                    <a:pt x="1941" y="6"/>
                    <a:pt x="1940" y="6"/>
                    <a:pt x="1940" y="6"/>
                  </a:cubicBezTo>
                  <a:cubicBezTo>
                    <a:pt x="1916" y="0"/>
                    <a:pt x="1889" y="5"/>
                    <a:pt x="1889" y="5"/>
                  </a:cubicBezTo>
                  <a:cubicBezTo>
                    <a:pt x="1791" y="28"/>
                    <a:pt x="1708" y="79"/>
                    <a:pt x="1633" y="143"/>
                  </a:cubicBezTo>
                  <a:cubicBezTo>
                    <a:pt x="1564" y="203"/>
                    <a:pt x="1498" y="266"/>
                    <a:pt x="1432" y="328"/>
                  </a:cubicBezTo>
                  <a:cubicBezTo>
                    <a:pt x="1368" y="388"/>
                    <a:pt x="1304" y="448"/>
                    <a:pt x="1230" y="497"/>
                  </a:cubicBezTo>
                  <a:cubicBezTo>
                    <a:pt x="1162" y="542"/>
                    <a:pt x="1089" y="575"/>
                    <a:pt x="1007" y="586"/>
                  </a:cubicBezTo>
                  <a:cubicBezTo>
                    <a:pt x="1000" y="587"/>
                    <a:pt x="992" y="589"/>
                    <a:pt x="984" y="588"/>
                  </a:cubicBezTo>
                  <a:cubicBezTo>
                    <a:pt x="967" y="587"/>
                    <a:pt x="956" y="596"/>
                    <a:pt x="944" y="607"/>
                  </a:cubicBezTo>
                  <a:cubicBezTo>
                    <a:pt x="828" y="716"/>
                    <a:pt x="724" y="836"/>
                    <a:pt x="626" y="962"/>
                  </a:cubicBezTo>
                  <a:cubicBezTo>
                    <a:pt x="527" y="1090"/>
                    <a:pt x="430" y="1219"/>
                    <a:pt x="330" y="1347"/>
                  </a:cubicBezTo>
                  <a:cubicBezTo>
                    <a:pt x="231" y="1475"/>
                    <a:pt x="125" y="1596"/>
                    <a:pt x="7" y="1706"/>
                  </a:cubicBezTo>
                  <a:cubicBezTo>
                    <a:pt x="4" y="1708"/>
                    <a:pt x="2" y="1711"/>
                    <a:pt x="0" y="1714"/>
                  </a:cubicBezTo>
                  <a:cubicBezTo>
                    <a:pt x="195" y="1714"/>
                    <a:pt x="390" y="1714"/>
                    <a:pt x="585" y="1714"/>
                  </a:cubicBezTo>
                  <a:cubicBezTo>
                    <a:pt x="880" y="1714"/>
                    <a:pt x="1175" y="1714"/>
                    <a:pt x="1470" y="1714"/>
                  </a:cubicBezTo>
                  <a:cubicBezTo>
                    <a:pt x="1481" y="1714"/>
                    <a:pt x="1487" y="1711"/>
                    <a:pt x="1493" y="1702"/>
                  </a:cubicBezTo>
                  <a:cubicBezTo>
                    <a:pt x="1517" y="1661"/>
                    <a:pt x="1541" y="1620"/>
                    <a:pt x="1566" y="1580"/>
                  </a:cubicBezTo>
                  <a:cubicBezTo>
                    <a:pt x="1615" y="1504"/>
                    <a:pt x="1671" y="1433"/>
                    <a:pt x="1743" y="1378"/>
                  </a:cubicBezTo>
                  <a:cubicBezTo>
                    <a:pt x="1794" y="1339"/>
                    <a:pt x="1848" y="1304"/>
                    <a:pt x="1910" y="1286"/>
                  </a:cubicBezTo>
                  <a:cubicBezTo>
                    <a:pt x="1974" y="1268"/>
                    <a:pt x="2039" y="1261"/>
                    <a:pt x="2104" y="1262"/>
                  </a:cubicBezTo>
                  <a:cubicBezTo>
                    <a:pt x="2150" y="1263"/>
                    <a:pt x="2192" y="1273"/>
                    <a:pt x="2232" y="1295"/>
                  </a:cubicBezTo>
                  <a:cubicBezTo>
                    <a:pt x="2303" y="1334"/>
                    <a:pt x="2363" y="1386"/>
                    <a:pt x="2416" y="1446"/>
                  </a:cubicBezTo>
                  <a:cubicBezTo>
                    <a:pt x="2497" y="1535"/>
                    <a:pt x="2564" y="1632"/>
                    <a:pt x="2597" y="1750"/>
                  </a:cubicBezTo>
                  <a:cubicBezTo>
                    <a:pt x="2598" y="1754"/>
                    <a:pt x="2601" y="1759"/>
                    <a:pt x="2604" y="1759"/>
                  </a:cubicBezTo>
                  <a:cubicBezTo>
                    <a:pt x="2623" y="1759"/>
                    <a:pt x="2643" y="1760"/>
                    <a:pt x="2662" y="1757"/>
                  </a:cubicBezTo>
                  <a:cubicBezTo>
                    <a:pt x="2677" y="1755"/>
                    <a:pt x="2679" y="1750"/>
                    <a:pt x="2675" y="1735"/>
                  </a:cubicBezTo>
                  <a:cubicBezTo>
                    <a:pt x="2662" y="1671"/>
                    <a:pt x="2638" y="1611"/>
                    <a:pt x="2605" y="1554"/>
                  </a:cubicBezTo>
                  <a:cubicBezTo>
                    <a:pt x="2518" y="1402"/>
                    <a:pt x="2393" y="1290"/>
                    <a:pt x="2240" y="1207"/>
                  </a:cubicBezTo>
                  <a:cubicBezTo>
                    <a:pt x="2237" y="1205"/>
                    <a:pt x="2233" y="1203"/>
                    <a:pt x="2230" y="1203"/>
                  </a:cubicBezTo>
                  <a:cubicBezTo>
                    <a:pt x="2128" y="1183"/>
                    <a:pt x="2027" y="1180"/>
                    <a:pt x="1925" y="1202"/>
                  </a:cubicBezTo>
                  <a:cubicBezTo>
                    <a:pt x="1857" y="1216"/>
                    <a:pt x="1794" y="1243"/>
                    <a:pt x="1735" y="1279"/>
                  </a:cubicBezTo>
                  <a:cubicBezTo>
                    <a:pt x="1643" y="1334"/>
                    <a:pt x="1567" y="1406"/>
                    <a:pt x="1501" y="1488"/>
                  </a:cubicBezTo>
                  <a:cubicBezTo>
                    <a:pt x="1458" y="1540"/>
                    <a:pt x="1419" y="1594"/>
                    <a:pt x="1379" y="1647"/>
                  </a:cubicBezTo>
                  <a:cubicBezTo>
                    <a:pt x="1375" y="1653"/>
                    <a:pt x="1371" y="1658"/>
                    <a:pt x="1363" y="1657"/>
                  </a:cubicBezTo>
                  <a:cubicBezTo>
                    <a:pt x="1304" y="1650"/>
                    <a:pt x="1250" y="1631"/>
                    <a:pt x="1201" y="1597"/>
                  </a:cubicBezTo>
                  <a:cubicBezTo>
                    <a:pt x="1198" y="1594"/>
                    <a:pt x="1195" y="1592"/>
                    <a:pt x="1192" y="1589"/>
                  </a:cubicBezTo>
                  <a:cubicBezTo>
                    <a:pt x="1196" y="1585"/>
                    <a:pt x="1198" y="1582"/>
                    <a:pt x="1201" y="1579"/>
                  </a:cubicBezTo>
                  <a:cubicBezTo>
                    <a:pt x="1256" y="1527"/>
                    <a:pt x="1311" y="1474"/>
                    <a:pt x="1367" y="1423"/>
                  </a:cubicBezTo>
                  <a:cubicBezTo>
                    <a:pt x="1482" y="1320"/>
                    <a:pt x="1605" y="1228"/>
                    <a:pt x="1745" y="1161"/>
                  </a:cubicBezTo>
                  <a:cubicBezTo>
                    <a:pt x="1865" y="1103"/>
                    <a:pt x="1991" y="1071"/>
                    <a:pt x="2125" y="1072"/>
                  </a:cubicBezTo>
                  <a:cubicBezTo>
                    <a:pt x="2140" y="1072"/>
                    <a:pt x="2155" y="1075"/>
                    <a:pt x="2169" y="1074"/>
                  </a:cubicBezTo>
                  <a:cubicBezTo>
                    <a:pt x="2207" y="1072"/>
                    <a:pt x="2241" y="1083"/>
                    <a:pt x="2274" y="1098"/>
                  </a:cubicBezTo>
                  <a:cubicBezTo>
                    <a:pt x="2383" y="1149"/>
                    <a:pt x="2471" y="1225"/>
                    <a:pt x="2547" y="1316"/>
                  </a:cubicBezTo>
                  <a:cubicBezTo>
                    <a:pt x="2617" y="1399"/>
                    <a:pt x="2675" y="1490"/>
                    <a:pt x="2726" y="1586"/>
                  </a:cubicBezTo>
                  <a:cubicBezTo>
                    <a:pt x="2755" y="1639"/>
                    <a:pt x="2781" y="1694"/>
                    <a:pt x="2809" y="1748"/>
                  </a:cubicBezTo>
                  <a:cubicBezTo>
                    <a:pt x="2813" y="1756"/>
                    <a:pt x="2817" y="1760"/>
                    <a:pt x="2826" y="1759"/>
                  </a:cubicBezTo>
                  <a:cubicBezTo>
                    <a:pt x="2834" y="1759"/>
                    <a:pt x="2843" y="1760"/>
                    <a:pt x="2851" y="1760"/>
                  </a:cubicBezTo>
                  <a:cubicBezTo>
                    <a:pt x="2868" y="1759"/>
                    <a:pt x="2873" y="1752"/>
                    <a:pt x="2867" y="1735"/>
                  </a:cubicBezTo>
                  <a:cubicBezTo>
                    <a:pt x="2809" y="1555"/>
                    <a:pt x="2722" y="1391"/>
                    <a:pt x="2596" y="1248"/>
                  </a:cubicBezTo>
                  <a:cubicBezTo>
                    <a:pt x="2522" y="1163"/>
                    <a:pt x="2437" y="1091"/>
                    <a:pt x="2336" y="1041"/>
                  </a:cubicBezTo>
                  <a:cubicBezTo>
                    <a:pt x="2305" y="1025"/>
                    <a:pt x="2273" y="1009"/>
                    <a:pt x="2240" y="1002"/>
                  </a:cubicBezTo>
                  <a:cubicBezTo>
                    <a:pt x="2206" y="994"/>
                    <a:pt x="2170" y="994"/>
                    <a:pt x="2136" y="994"/>
                  </a:cubicBezTo>
                  <a:cubicBezTo>
                    <a:pt x="2033" y="994"/>
                    <a:pt x="1934" y="1012"/>
                    <a:pt x="1837" y="1045"/>
                  </a:cubicBezTo>
                  <a:cubicBezTo>
                    <a:pt x="1686" y="1096"/>
                    <a:pt x="1548" y="1176"/>
                    <a:pt x="1419" y="1268"/>
                  </a:cubicBezTo>
                  <a:cubicBezTo>
                    <a:pt x="1313" y="1343"/>
                    <a:pt x="1210" y="1422"/>
                    <a:pt x="1106" y="1499"/>
                  </a:cubicBezTo>
                  <a:cubicBezTo>
                    <a:pt x="1098" y="1504"/>
                    <a:pt x="1088" y="1508"/>
                    <a:pt x="1078" y="1508"/>
                  </a:cubicBezTo>
                  <a:cubicBezTo>
                    <a:pt x="1025" y="1510"/>
                    <a:pt x="984" y="1485"/>
                    <a:pt x="947" y="1451"/>
                  </a:cubicBezTo>
                  <a:cubicBezTo>
                    <a:pt x="937" y="1441"/>
                    <a:pt x="928" y="1430"/>
                    <a:pt x="918" y="1419"/>
                  </a:cubicBezTo>
                  <a:cubicBezTo>
                    <a:pt x="925" y="1414"/>
                    <a:pt x="930" y="1409"/>
                    <a:pt x="936" y="1405"/>
                  </a:cubicBezTo>
                  <a:cubicBezTo>
                    <a:pt x="997" y="1364"/>
                    <a:pt x="1056" y="1321"/>
                    <a:pt x="1118" y="1284"/>
                  </a:cubicBezTo>
                  <a:cubicBezTo>
                    <a:pt x="1207" y="1230"/>
                    <a:pt x="1298" y="1181"/>
                    <a:pt x="1388" y="1129"/>
                  </a:cubicBezTo>
                  <a:cubicBezTo>
                    <a:pt x="1419" y="1112"/>
                    <a:pt x="1447" y="1090"/>
                    <a:pt x="1479" y="1077"/>
                  </a:cubicBezTo>
                  <a:cubicBezTo>
                    <a:pt x="1591" y="1031"/>
                    <a:pt x="1702" y="986"/>
                    <a:pt x="1815" y="946"/>
                  </a:cubicBezTo>
                  <a:cubicBezTo>
                    <a:pt x="1936" y="903"/>
                    <a:pt x="2062" y="881"/>
                    <a:pt x="2192" y="889"/>
                  </a:cubicBezTo>
                  <a:cubicBezTo>
                    <a:pt x="2267" y="894"/>
                    <a:pt x="2340" y="910"/>
                    <a:pt x="2408" y="943"/>
                  </a:cubicBezTo>
                  <a:cubicBezTo>
                    <a:pt x="2525" y="997"/>
                    <a:pt x="2620" y="1077"/>
                    <a:pt x="2701" y="1175"/>
                  </a:cubicBezTo>
                  <a:cubicBezTo>
                    <a:pt x="2792" y="1284"/>
                    <a:pt x="2861" y="1406"/>
                    <a:pt x="2917" y="1535"/>
                  </a:cubicBezTo>
                  <a:cubicBezTo>
                    <a:pt x="2948" y="1604"/>
                    <a:pt x="2975" y="1676"/>
                    <a:pt x="3003" y="1746"/>
                  </a:cubicBezTo>
                  <a:cubicBezTo>
                    <a:pt x="3005" y="1751"/>
                    <a:pt x="3008" y="1758"/>
                    <a:pt x="3011" y="1758"/>
                  </a:cubicBezTo>
                  <a:cubicBezTo>
                    <a:pt x="3028" y="1759"/>
                    <a:pt x="3046" y="1759"/>
                    <a:pt x="3063" y="1757"/>
                  </a:cubicBezTo>
                  <a:cubicBezTo>
                    <a:pt x="3073" y="1756"/>
                    <a:pt x="3077" y="1748"/>
                    <a:pt x="3074" y="1738"/>
                  </a:cubicBezTo>
                  <a:cubicBezTo>
                    <a:pt x="3059" y="1682"/>
                    <a:pt x="3047" y="1626"/>
                    <a:pt x="3028" y="1572"/>
                  </a:cubicBezTo>
                  <a:cubicBezTo>
                    <a:pt x="2979" y="1424"/>
                    <a:pt x="2903" y="1291"/>
                    <a:pt x="2798" y="1175"/>
                  </a:cubicBezTo>
                  <a:cubicBezTo>
                    <a:pt x="2748" y="1119"/>
                    <a:pt x="2692" y="1067"/>
                    <a:pt x="2636" y="1015"/>
                  </a:cubicBezTo>
                  <a:cubicBezTo>
                    <a:pt x="2556" y="939"/>
                    <a:pt x="2462" y="889"/>
                    <a:pt x="2356" y="861"/>
                  </a:cubicBezTo>
                  <a:cubicBezTo>
                    <a:pt x="2244" y="831"/>
                    <a:pt x="2132" y="831"/>
                    <a:pt x="2018" y="843"/>
                  </a:cubicBezTo>
                  <a:cubicBezTo>
                    <a:pt x="1942" y="851"/>
                    <a:pt x="1867" y="867"/>
                    <a:pt x="1793" y="886"/>
                  </a:cubicBezTo>
                  <a:cubicBezTo>
                    <a:pt x="1611" y="933"/>
                    <a:pt x="1437" y="1005"/>
                    <a:pt x="1262" y="1071"/>
                  </a:cubicBezTo>
                  <a:cubicBezTo>
                    <a:pt x="1186" y="1099"/>
                    <a:pt x="1119" y="1145"/>
                    <a:pt x="1052" y="1188"/>
                  </a:cubicBezTo>
                  <a:cubicBezTo>
                    <a:pt x="1005" y="1217"/>
                    <a:pt x="958" y="1246"/>
                    <a:pt x="910" y="1271"/>
                  </a:cubicBezTo>
                  <a:cubicBezTo>
                    <a:pt x="875" y="1288"/>
                    <a:pt x="836" y="1295"/>
                    <a:pt x="796" y="1283"/>
                  </a:cubicBezTo>
                  <a:cubicBezTo>
                    <a:pt x="753" y="1270"/>
                    <a:pt x="722" y="1240"/>
                    <a:pt x="695" y="1206"/>
                  </a:cubicBezTo>
                  <a:cubicBezTo>
                    <a:pt x="693" y="1203"/>
                    <a:pt x="694" y="1195"/>
                    <a:pt x="697" y="1193"/>
                  </a:cubicBezTo>
                  <a:cubicBezTo>
                    <a:pt x="712" y="1178"/>
                    <a:pt x="726" y="1162"/>
                    <a:pt x="743" y="1149"/>
                  </a:cubicBezTo>
                  <a:cubicBezTo>
                    <a:pt x="785" y="1116"/>
                    <a:pt x="834" y="1094"/>
                    <a:pt x="883" y="1074"/>
                  </a:cubicBezTo>
                  <a:cubicBezTo>
                    <a:pt x="967" y="1039"/>
                    <a:pt x="1052" y="1006"/>
                    <a:pt x="1136" y="972"/>
                  </a:cubicBezTo>
                  <a:cubicBezTo>
                    <a:pt x="1155" y="965"/>
                    <a:pt x="1172" y="956"/>
                    <a:pt x="1191" y="950"/>
                  </a:cubicBezTo>
                  <a:cubicBezTo>
                    <a:pt x="1243" y="933"/>
                    <a:pt x="1296" y="918"/>
                    <a:pt x="1347" y="901"/>
                  </a:cubicBezTo>
                  <a:cubicBezTo>
                    <a:pt x="1453" y="865"/>
                    <a:pt x="1558" y="827"/>
                    <a:pt x="1664" y="792"/>
                  </a:cubicBezTo>
                  <a:cubicBezTo>
                    <a:pt x="1763" y="759"/>
                    <a:pt x="1864" y="734"/>
                    <a:pt x="1967" y="722"/>
                  </a:cubicBezTo>
                  <a:cubicBezTo>
                    <a:pt x="2041" y="713"/>
                    <a:pt x="2115" y="712"/>
                    <a:pt x="2190" y="720"/>
                  </a:cubicBezTo>
                  <a:cubicBezTo>
                    <a:pt x="2225" y="724"/>
                    <a:pt x="2261" y="727"/>
                    <a:pt x="2296" y="732"/>
                  </a:cubicBezTo>
                  <a:cubicBezTo>
                    <a:pt x="2394" y="747"/>
                    <a:pt x="2483" y="785"/>
                    <a:pt x="2566" y="837"/>
                  </a:cubicBezTo>
                  <a:cubicBezTo>
                    <a:pt x="2685" y="912"/>
                    <a:pt x="2785" y="1008"/>
                    <a:pt x="2875" y="1115"/>
                  </a:cubicBezTo>
                  <a:cubicBezTo>
                    <a:pt x="3031" y="1301"/>
                    <a:pt x="3152" y="1509"/>
                    <a:pt x="3253" y="1729"/>
                  </a:cubicBezTo>
                  <a:cubicBezTo>
                    <a:pt x="3263" y="1751"/>
                    <a:pt x="3275" y="1759"/>
                    <a:pt x="3298" y="1758"/>
                  </a:cubicBezTo>
                  <a:cubicBezTo>
                    <a:pt x="3364" y="1754"/>
                    <a:pt x="3430" y="1750"/>
                    <a:pt x="3496" y="1747"/>
                  </a:cubicBezTo>
                  <a:cubicBezTo>
                    <a:pt x="3496" y="1744"/>
                    <a:pt x="3496" y="1740"/>
                    <a:pt x="3496" y="1737"/>
                  </a:cubicBezTo>
                  <a:cubicBezTo>
                    <a:pt x="3494" y="1735"/>
                    <a:pt x="3491" y="1733"/>
                    <a:pt x="3490" y="1730"/>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7" name="Freeform 6">
              <a:extLst>
                <a:ext uri="{FF2B5EF4-FFF2-40B4-BE49-F238E27FC236}">
                  <a16:creationId xmlns:a16="http://schemas.microsoft.com/office/drawing/2014/main" id="{4129E84B-41BC-4987-99A8-F1CD72B8D9F6}"/>
                </a:ext>
              </a:extLst>
            </p:cNvPr>
            <p:cNvSpPr>
              <a:spLocks/>
            </p:cNvSpPr>
            <p:nvPr/>
          </p:nvSpPr>
          <p:spPr bwMode="auto">
            <a:xfrm>
              <a:off x="6065838" y="3919538"/>
              <a:ext cx="538163" cy="1330325"/>
            </a:xfrm>
            <a:custGeom>
              <a:avLst/>
              <a:gdLst>
                <a:gd name="T0" fmla="*/ 434 w 437"/>
                <a:gd name="T1" fmla="*/ 924 h 1083"/>
                <a:gd name="T2" fmla="*/ 429 w 437"/>
                <a:gd name="T3" fmla="*/ 761 h 1083"/>
                <a:gd name="T4" fmla="*/ 427 w 437"/>
                <a:gd name="T5" fmla="*/ 657 h 1083"/>
                <a:gd name="T6" fmla="*/ 424 w 437"/>
                <a:gd name="T7" fmla="*/ 530 h 1083"/>
                <a:gd name="T8" fmla="*/ 422 w 437"/>
                <a:gd name="T9" fmla="*/ 357 h 1083"/>
                <a:gd name="T10" fmla="*/ 421 w 437"/>
                <a:gd name="T11" fmla="*/ 331 h 1083"/>
                <a:gd name="T12" fmla="*/ 420 w 437"/>
                <a:gd name="T13" fmla="*/ 290 h 1083"/>
                <a:gd name="T14" fmla="*/ 414 w 437"/>
                <a:gd name="T15" fmla="*/ 31 h 1083"/>
                <a:gd name="T16" fmla="*/ 392 w 437"/>
                <a:gd name="T17" fmla="*/ 2 h 1083"/>
                <a:gd name="T18" fmla="*/ 363 w 437"/>
                <a:gd name="T19" fmla="*/ 25 h 1083"/>
                <a:gd name="T20" fmla="*/ 260 w 437"/>
                <a:gd name="T21" fmla="*/ 457 h 1083"/>
                <a:gd name="T22" fmla="*/ 203 w 437"/>
                <a:gd name="T23" fmla="*/ 696 h 1083"/>
                <a:gd name="T24" fmla="*/ 198 w 437"/>
                <a:gd name="T25" fmla="*/ 709 h 1083"/>
                <a:gd name="T26" fmla="*/ 195 w 437"/>
                <a:gd name="T27" fmla="*/ 697 h 1083"/>
                <a:gd name="T28" fmla="*/ 118 w 437"/>
                <a:gd name="T29" fmla="*/ 341 h 1083"/>
                <a:gd name="T30" fmla="*/ 56 w 437"/>
                <a:gd name="T31" fmla="*/ 54 h 1083"/>
                <a:gd name="T32" fmla="*/ 50 w 437"/>
                <a:gd name="T33" fmla="*/ 28 h 1083"/>
                <a:gd name="T34" fmla="*/ 21 w 437"/>
                <a:gd name="T35" fmla="*/ 10 h 1083"/>
                <a:gd name="T36" fmla="*/ 0 w 437"/>
                <a:gd name="T37" fmla="*/ 35 h 1083"/>
                <a:gd name="T38" fmla="*/ 0 w 437"/>
                <a:gd name="T39" fmla="*/ 50 h 1083"/>
                <a:gd name="T40" fmla="*/ 3 w 437"/>
                <a:gd name="T41" fmla="*/ 388 h 1083"/>
                <a:gd name="T42" fmla="*/ 3 w 437"/>
                <a:gd name="T43" fmla="*/ 395 h 1083"/>
                <a:gd name="T44" fmla="*/ 5 w 437"/>
                <a:gd name="T45" fmla="*/ 527 h 1083"/>
                <a:gd name="T46" fmla="*/ 8 w 437"/>
                <a:gd name="T47" fmla="*/ 816 h 1083"/>
                <a:gd name="T48" fmla="*/ 8 w 437"/>
                <a:gd name="T49" fmla="*/ 834 h 1083"/>
                <a:gd name="T50" fmla="*/ 28 w 437"/>
                <a:gd name="T51" fmla="*/ 855 h 1083"/>
                <a:gd name="T52" fmla="*/ 59 w 437"/>
                <a:gd name="T53" fmla="*/ 828 h 1083"/>
                <a:gd name="T54" fmla="*/ 58 w 437"/>
                <a:gd name="T55" fmla="*/ 703 h 1083"/>
                <a:gd name="T56" fmla="*/ 55 w 437"/>
                <a:gd name="T57" fmla="*/ 316 h 1083"/>
                <a:gd name="T58" fmla="*/ 55 w 437"/>
                <a:gd name="T59" fmla="*/ 306 h 1083"/>
                <a:gd name="T60" fmla="*/ 60 w 437"/>
                <a:gd name="T61" fmla="*/ 317 h 1083"/>
                <a:gd name="T62" fmla="*/ 170 w 437"/>
                <a:gd name="T63" fmla="*/ 830 h 1083"/>
                <a:gd name="T64" fmla="*/ 197 w 437"/>
                <a:gd name="T65" fmla="*/ 856 h 1083"/>
                <a:gd name="T66" fmla="*/ 223 w 437"/>
                <a:gd name="T67" fmla="*/ 831 h 1083"/>
                <a:gd name="T68" fmla="*/ 250 w 437"/>
                <a:gd name="T69" fmla="*/ 721 h 1083"/>
                <a:gd name="T70" fmla="*/ 360 w 437"/>
                <a:gd name="T71" fmla="*/ 256 h 1083"/>
                <a:gd name="T72" fmla="*/ 365 w 437"/>
                <a:gd name="T73" fmla="*/ 239 h 1083"/>
                <a:gd name="T74" fmla="*/ 367 w 437"/>
                <a:gd name="T75" fmla="*/ 240 h 1083"/>
                <a:gd name="T76" fmla="*/ 378 w 437"/>
                <a:gd name="T77" fmla="*/ 698 h 1083"/>
                <a:gd name="T78" fmla="*/ 378 w 437"/>
                <a:gd name="T79" fmla="*/ 713 h 1083"/>
                <a:gd name="T80" fmla="*/ 380 w 437"/>
                <a:gd name="T81" fmla="*/ 816 h 1083"/>
                <a:gd name="T82" fmla="*/ 381 w 437"/>
                <a:gd name="T83" fmla="*/ 824 h 1083"/>
                <a:gd name="T84" fmla="*/ 385 w 437"/>
                <a:gd name="T85" fmla="*/ 1029 h 1083"/>
                <a:gd name="T86" fmla="*/ 386 w 437"/>
                <a:gd name="T87" fmla="*/ 1055 h 1083"/>
                <a:gd name="T88" fmla="*/ 396 w 437"/>
                <a:gd name="T89" fmla="*/ 1083 h 1083"/>
                <a:gd name="T90" fmla="*/ 427 w 437"/>
                <a:gd name="T91" fmla="*/ 1083 h 1083"/>
                <a:gd name="T92" fmla="*/ 436 w 437"/>
                <a:gd name="T93" fmla="*/ 1051 h 1083"/>
                <a:gd name="T94" fmla="*/ 435 w 437"/>
                <a:gd name="T95" fmla="*/ 950 h 1083"/>
                <a:gd name="T96" fmla="*/ 434 w 437"/>
                <a:gd name="T97" fmla="*/ 924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7" h="1083">
                  <a:moveTo>
                    <a:pt x="434" y="924"/>
                  </a:moveTo>
                  <a:cubicBezTo>
                    <a:pt x="433" y="870"/>
                    <a:pt x="431" y="816"/>
                    <a:pt x="429" y="761"/>
                  </a:cubicBezTo>
                  <a:cubicBezTo>
                    <a:pt x="428" y="726"/>
                    <a:pt x="428" y="692"/>
                    <a:pt x="427" y="657"/>
                  </a:cubicBezTo>
                  <a:cubicBezTo>
                    <a:pt x="426" y="614"/>
                    <a:pt x="425" y="572"/>
                    <a:pt x="424" y="530"/>
                  </a:cubicBezTo>
                  <a:cubicBezTo>
                    <a:pt x="423" y="472"/>
                    <a:pt x="423" y="414"/>
                    <a:pt x="422" y="357"/>
                  </a:cubicBezTo>
                  <a:cubicBezTo>
                    <a:pt x="422" y="348"/>
                    <a:pt x="421" y="340"/>
                    <a:pt x="421" y="331"/>
                  </a:cubicBezTo>
                  <a:cubicBezTo>
                    <a:pt x="421" y="317"/>
                    <a:pt x="420" y="304"/>
                    <a:pt x="420" y="290"/>
                  </a:cubicBezTo>
                  <a:cubicBezTo>
                    <a:pt x="418" y="204"/>
                    <a:pt x="416" y="117"/>
                    <a:pt x="414" y="31"/>
                  </a:cubicBezTo>
                  <a:cubicBezTo>
                    <a:pt x="414" y="14"/>
                    <a:pt x="406" y="3"/>
                    <a:pt x="392" y="2"/>
                  </a:cubicBezTo>
                  <a:cubicBezTo>
                    <a:pt x="377" y="0"/>
                    <a:pt x="367" y="8"/>
                    <a:pt x="363" y="25"/>
                  </a:cubicBezTo>
                  <a:cubicBezTo>
                    <a:pt x="328" y="169"/>
                    <a:pt x="294" y="313"/>
                    <a:pt x="260" y="457"/>
                  </a:cubicBezTo>
                  <a:cubicBezTo>
                    <a:pt x="241" y="537"/>
                    <a:pt x="222" y="616"/>
                    <a:pt x="203" y="696"/>
                  </a:cubicBezTo>
                  <a:cubicBezTo>
                    <a:pt x="202" y="699"/>
                    <a:pt x="200" y="702"/>
                    <a:pt x="198" y="709"/>
                  </a:cubicBezTo>
                  <a:cubicBezTo>
                    <a:pt x="196" y="702"/>
                    <a:pt x="195" y="700"/>
                    <a:pt x="195" y="697"/>
                  </a:cubicBezTo>
                  <a:cubicBezTo>
                    <a:pt x="169" y="578"/>
                    <a:pt x="143" y="460"/>
                    <a:pt x="118" y="341"/>
                  </a:cubicBezTo>
                  <a:cubicBezTo>
                    <a:pt x="97" y="246"/>
                    <a:pt x="76" y="150"/>
                    <a:pt x="56" y="54"/>
                  </a:cubicBezTo>
                  <a:cubicBezTo>
                    <a:pt x="54" y="45"/>
                    <a:pt x="52" y="37"/>
                    <a:pt x="50" y="28"/>
                  </a:cubicBezTo>
                  <a:cubicBezTo>
                    <a:pt x="45" y="15"/>
                    <a:pt x="34" y="8"/>
                    <a:pt x="21" y="10"/>
                  </a:cubicBezTo>
                  <a:cubicBezTo>
                    <a:pt x="9" y="12"/>
                    <a:pt x="1" y="22"/>
                    <a:pt x="0" y="35"/>
                  </a:cubicBezTo>
                  <a:cubicBezTo>
                    <a:pt x="0" y="40"/>
                    <a:pt x="0" y="45"/>
                    <a:pt x="0" y="50"/>
                  </a:cubicBezTo>
                  <a:cubicBezTo>
                    <a:pt x="1" y="163"/>
                    <a:pt x="2" y="275"/>
                    <a:pt x="3" y="388"/>
                  </a:cubicBezTo>
                  <a:cubicBezTo>
                    <a:pt x="3" y="390"/>
                    <a:pt x="3" y="393"/>
                    <a:pt x="3" y="395"/>
                  </a:cubicBezTo>
                  <a:cubicBezTo>
                    <a:pt x="4" y="439"/>
                    <a:pt x="5" y="483"/>
                    <a:pt x="5" y="527"/>
                  </a:cubicBezTo>
                  <a:cubicBezTo>
                    <a:pt x="6" y="623"/>
                    <a:pt x="7" y="720"/>
                    <a:pt x="8" y="816"/>
                  </a:cubicBezTo>
                  <a:cubicBezTo>
                    <a:pt x="8" y="822"/>
                    <a:pt x="8" y="828"/>
                    <a:pt x="8" y="834"/>
                  </a:cubicBezTo>
                  <a:cubicBezTo>
                    <a:pt x="10" y="845"/>
                    <a:pt x="17" y="853"/>
                    <a:pt x="28" y="855"/>
                  </a:cubicBezTo>
                  <a:cubicBezTo>
                    <a:pt x="46" y="859"/>
                    <a:pt x="60" y="847"/>
                    <a:pt x="59" y="828"/>
                  </a:cubicBezTo>
                  <a:cubicBezTo>
                    <a:pt x="59" y="786"/>
                    <a:pt x="58" y="745"/>
                    <a:pt x="58" y="703"/>
                  </a:cubicBezTo>
                  <a:cubicBezTo>
                    <a:pt x="57" y="574"/>
                    <a:pt x="56" y="445"/>
                    <a:pt x="55" y="316"/>
                  </a:cubicBezTo>
                  <a:cubicBezTo>
                    <a:pt x="55" y="313"/>
                    <a:pt x="55" y="309"/>
                    <a:pt x="55" y="306"/>
                  </a:cubicBezTo>
                  <a:cubicBezTo>
                    <a:pt x="58" y="310"/>
                    <a:pt x="59" y="313"/>
                    <a:pt x="60" y="317"/>
                  </a:cubicBezTo>
                  <a:cubicBezTo>
                    <a:pt x="97" y="488"/>
                    <a:pt x="133" y="659"/>
                    <a:pt x="170" y="830"/>
                  </a:cubicBezTo>
                  <a:cubicBezTo>
                    <a:pt x="174" y="847"/>
                    <a:pt x="183" y="856"/>
                    <a:pt x="197" y="856"/>
                  </a:cubicBezTo>
                  <a:cubicBezTo>
                    <a:pt x="211" y="856"/>
                    <a:pt x="219" y="848"/>
                    <a:pt x="223" y="831"/>
                  </a:cubicBezTo>
                  <a:cubicBezTo>
                    <a:pt x="232" y="794"/>
                    <a:pt x="241" y="758"/>
                    <a:pt x="250" y="721"/>
                  </a:cubicBezTo>
                  <a:cubicBezTo>
                    <a:pt x="287" y="566"/>
                    <a:pt x="323" y="411"/>
                    <a:pt x="360" y="256"/>
                  </a:cubicBezTo>
                  <a:cubicBezTo>
                    <a:pt x="362" y="250"/>
                    <a:pt x="364" y="245"/>
                    <a:pt x="365" y="239"/>
                  </a:cubicBezTo>
                  <a:cubicBezTo>
                    <a:pt x="366" y="239"/>
                    <a:pt x="366" y="240"/>
                    <a:pt x="367" y="240"/>
                  </a:cubicBezTo>
                  <a:cubicBezTo>
                    <a:pt x="370" y="393"/>
                    <a:pt x="374" y="545"/>
                    <a:pt x="378" y="698"/>
                  </a:cubicBezTo>
                  <a:cubicBezTo>
                    <a:pt x="378" y="703"/>
                    <a:pt x="378" y="708"/>
                    <a:pt x="378" y="713"/>
                  </a:cubicBezTo>
                  <a:cubicBezTo>
                    <a:pt x="379" y="748"/>
                    <a:pt x="380" y="782"/>
                    <a:pt x="380" y="816"/>
                  </a:cubicBezTo>
                  <a:cubicBezTo>
                    <a:pt x="381" y="819"/>
                    <a:pt x="381" y="821"/>
                    <a:pt x="381" y="824"/>
                  </a:cubicBezTo>
                  <a:cubicBezTo>
                    <a:pt x="382" y="892"/>
                    <a:pt x="384" y="961"/>
                    <a:pt x="385" y="1029"/>
                  </a:cubicBezTo>
                  <a:cubicBezTo>
                    <a:pt x="386" y="1038"/>
                    <a:pt x="386" y="1046"/>
                    <a:pt x="386" y="1055"/>
                  </a:cubicBezTo>
                  <a:cubicBezTo>
                    <a:pt x="389" y="1064"/>
                    <a:pt x="393" y="1074"/>
                    <a:pt x="396" y="1083"/>
                  </a:cubicBezTo>
                  <a:cubicBezTo>
                    <a:pt x="406" y="1083"/>
                    <a:pt x="416" y="1083"/>
                    <a:pt x="427" y="1083"/>
                  </a:cubicBezTo>
                  <a:cubicBezTo>
                    <a:pt x="430" y="1072"/>
                    <a:pt x="436" y="1061"/>
                    <a:pt x="436" y="1051"/>
                  </a:cubicBezTo>
                  <a:cubicBezTo>
                    <a:pt x="437" y="1017"/>
                    <a:pt x="435" y="983"/>
                    <a:pt x="435" y="950"/>
                  </a:cubicBezTo>
                  <a:cubicBezTo>
                    <a:pt x="434" y="941"/>
                    <a:pt x="434" y="933"/>
                    <a:pt x="434" y="924"/>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8" name="Freeform 7">
              <a:extLst>
                <a:ext uri="{FF2B5EF4-FFF2-40B4-BE49-F238E27FC236}">
                  <a16:creationId xmlns:a16="http://schemas.microsoft.com/office/drawing/2014/main" id="{27FE00B7-FEE8-4A2A-ADBC-2E65E155EA6A}"/>
                </a:ext>
              </a:extLst>
            </p:cNvPr>
            <p:cNvSpPr>
              <a:spLocks noEditPoints="1"/>
            </p:cNvSpPr>
            <p:nvPr/>
          </p:nvSpPr>
          <p:spPr bwMode="auto">
            <a:xfrm>
              <a:off x="4657725" y="3698875"/>
              <a:ext cx="382588" cy="1282700"/>
            </a:xfrm>
            <a:custGeom>
              <a:avLst/>
              <a:gdLst>
                <a:gd name="T0" fmla="*/ 306 w 311"/>
                <a:gd name="T1" fmla="*/ 185 h 1044"/>
                <a:gd name="T2" fmla="*/ 305 w 311"/>
                <a:gd name="T3" fmla="*/ 32 h 1044"/>
                <a:gd name="T4" fmla="*/ 279 w 311"/>
                <a:gd name="T5" fmla="*/ 0 h 1044"/>
                <a:gd name="T6" fmla="*/ 254 w 311"/>
                <a:gd name="T7" fmla="*/ 32 h 1044"/>
                <a:gd name="T8" fmla="*/ 256 w 311"/>
                <a:gd name="T9" fmla="*/ 281 h 1044"/>
                <a:gd name="T10" fmla="*/ 258 w 311"/>
                <a:gd name="T11" fmla="*/ 834 h 1044"/>
                <a:gd name="T12" fmla="*/ 254 w 311"/>
                <a:gd name="T13" fmla="*/ 834 h 1044"/>
                <a:gd name="T14" fmla="*/ 71 w 311"/>
                <a:gd name="T15" fmla="*/ 252 h 1044"/>
                <a:gd name="T16" fmla="*/ 54 w 311"/>
                <a:gd name="T17" fmla="*/ 200 h 1044"/>
                <a:gd name="T18" fmla="*/ 26 w 311"/>
                <a:gd name="T19" fmla="*/ 183 h 1044"/>
                <a:gd name="T20" fmla="*/ 4 w 311"/>
                <a:gd name="T21" fmla="*/ 206 h 1044"/>
                <a:gd name="T22" fmla="*/ 4 w 311"/>
                <a:gd name="T23" fmla="*/ 222 h 1044"/>
                <a:gd name="T24" fmla="*/ 3 w 311"/>
                <a:gd name="T25" fmla="*/ 399 h 1044"/>
                <a:gd name="T26" fmla="*/ 0 w 311"/>
                <a:gd name="T27" fmla="*/ 1013 h 1044"/>
                <a:gd name="T28" fmla="*/ 26 w 311"/>
                <a:gd name="T29" fmla="*/ 1042 h 1044"/>
                <a:gd name="T30" fmla="*/ 51 w 311"/>
                <a:gd name="T31" fmla="*/ 1014 h 1044"/>
                <a:gd name="T32" fmla="*/ 53 w 311"/>
                <a:gd name="T33" fmla="*/ 734 h 1044"/>
                <a:gd name="T34" fmla="*/ 54 w 311"/>
                <a:gd name="T35" fmla="*/ 405 h 1044"/>
                <a:gd name="T36" fmla="*/ 55 w 311"/>
                <a:gd name="T37" fmla="*/ 388 h 1044"/>
                <a:gd name="T38" fmla="*/ 59 w 311"/>
                <a:gd name="T39" fmla="*/ 388 h 1044"/>
                <a:gd name="T40" fmla="*/ 61 w 311"/>
                <a:gd name="T41" fmla="*/ 394 h 1044"/>
                <a:gd name="T42" fmla="*/ 202 w 311"/>
                <a:gd name="T43" fmla="*/ 841 h 1044"/>
                <a:gd name="T44" fmla="*/ 260 w 311"/>
                <a:gd name="T45" fmla="*/ 1022 h 1044"/>
                <a:gd name="T46" fmla="*/ 283 w 311"/>
                <a:gd name="T47" fmla="*/ 1043 h 1044"/>
                <a:gd name="T48" fmla="*/ 311 w 311"/>
                <a:gd name="T49" fmla="*/ 1013 h 1044"/>
                <a:gd name="T50" fmla="*/ 308 w 311"/>
                <a:gd name="T51" fmla="*/ 653 h 1044"/>
                <a:gd name="T52" fmla="*/ 306 w 311"/>
                <a:gd name="T53" fmla="*/ 185 h 1044"/>
                <a:gd name="T54" fmla="*/ 257 w 311"/>
                <a:gd name="T55" fmla="*/ 838 h 1044"/>
                <a:gd name="T56" fmla="*/ 258 w 311"/>
                <a:gd name="T57" fmla="*/ 834 h 1044"/>
                <a:gd name="T58" fmla="*/ 258 w 311"/>
                <a:gd name="T59" fmla="*/ 834 h 1044"/>
                <a:gd name="T60" fmla="*/ 257 w 311"/>
                <a:gd name="T61" fmla="*/ 838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1" h="1044">
                  <a:moveTo>
                    <a:pt x="306" y="185"/>
                  </a:moveTo>
                  <a:cubicBezTo>
                    <a:pt x="306" y="134"/>
                    <a:pt x="306" y="83"/>
                    <a:pt x="305" y="32"/>
                  </a:cubicBezTo>
                  <a:cubicBezTo>
                    <a:pt x="305" y="13"/>
                    <a:pt x="295" y="0"/>
                    <a:pt x="279" y="0"/>
                  </a:cubicBezTo>
                  <a:cubicBezTo>
                    <a:pt x="264" y="0"/>
                    <a:pt x="254" y="12"/>
                    <a:pt x="254" y="32"/>
                  </a:cubicBezTo>
                  <a:cubicBezTo>
                    <a:pt x="254" y="115"/>
                    <a:pt x="255" y="198"/>
                    <a:pt x="256" y="281"/>
                  </a:cubicBezTo>
                  <a:cubicBezTo>
                    <a:pt x="257" y="465"/>
                    <a:pt x="258" y="650"/>
                    <a:pt x="258" y="834"/>
                  </a:cubicBezTo>
                  <a:cubicBezTo>
                    <a:pt x="257" y="834"/>
                    <a:pt x="256" y="834"/>
                    <a:pt x="254" y="834"/>
                  </a:cubicBezTo>
                  <a:cubicBezTo>
                    <a:pt x="193" y="640"/>
                    <a:pt x="132" y="446"/>
                    <a:pt x="71" y="252"/>
                  </a:cubicBezTo>
                  <a:cubicBezTo>
                    <a:pt x="65" y="235"/>
                    <a:pt x="60" y="217"/>
                    <a:pt x="54" y="200"/>
                  </a:cubicBezTo>
                  <a:cubicBezTo>
                    <a:pt x="50" y="187"/>
                    <a:pt x="38" y="181"/>
                    <a:pt x="26" y="183"/>
                  </a:cubicBezTo>
                  <a:cubicBezTo>
                    <a:pt x="14" y="184"/>
                    <a:pt x="6" y="193"/>
                    <a:pt x="4" y="206"/>
                  </a:cubicBezTo>
                  <a:cubicBezTo>
                    <a:pt x="4" y="211"/>
                    <a:pt x="4" y="217"/>
                    <a:pt x="4" y="222"/>
                  </a:cubicBezTo>
                  <a:cubicBezTo>
                    <a:pt x="4" y="281"/>
                    <a:pt x="3" y="340"/>
                    <a:pt x="3" y="399"/>
                  </a:cubicBezTo>
                  <a:cubicBezTo>
                    <a:pt x="2" y="604"/>
                    <a:pt x="1" y="808"/>
                    <a:pt x="0" y="1013"/>
                  </a:cubicBezTo>
                  <a:cubicBezTo>
                    <a:pt x="0" y="1030"/>
                    <a:pt x="11" y="1042"/>
                    <a:pt x="26" y="1042"/>
                  </a:cubicBezTo>
                  <a:cubicBezTo>
                    <a:pt x="41" y="1042"/>
                    <a:pt x="51" y="1030"/>
                    <a:pt x="51" y="1014"/>
                  </a:cubicBezTo>
                  <a:cubicBezTo>
                    <a:pt x="52" y="921"/>
                    <a:pt x="53" y="828"/>
                    <a:pt x="53" y="734"/>
                  </a:cubicBezTo>
                  <a:cubicBezTo>
                    <a:pt x="54" y="625"/>
                    <a:pt x="54" y="515"/>
                    <a:pt x="54" y="405"/>
                  </a:cubicBezTo>
                  <a:cubicBezTo>
                    <a:pt x="54" y="399"/>
                    <a:pt x="55" y="394"/>
                    <a:pt x="55" y="388"/>
                  </a:cubicBezTo>
                  <a:cubicBezTo>
                    <a:pt x="57" y="388"/>
                    <a:pt x="58" y="388"/>
                    <a:pt x="59" y="388"/>
                  </a:cubicBezTo>
                  <a:cubicBezTo>
                    <a:pt x="60" y="390"/>
                    <a:pt x="61" y="392"/>
                    <a:pt x="61" y="394"/>
                  </a:cubicBezTo>
                  <a:cubicBezTo>
                    <a:pt x="108" y="543"/>
                    <a:pt x="155" y="692"/>
                    <a:pt x="202" y="841"/>
                  </a:cubicBezTo>
                  <a:cubicBezTo>
                    <a:pt x="222" y="902"/>
                    <a:pt x="241" y="962"/>
                    <a:pt x="260" y="1022"/>
                  </a:cubicBezTo>
                  <a:cubicBezTo>
                    <a:pt x="263" y="1034"/>
                    <a:pt x="270" y="1042"/>
                    <a:pt x="283" y="1043"/>
                  </a:cubicBezTo>
                  <a:cubicBezTo>
                    <a:pt x="300" y="1044"/>
                    <a:pt x="311" y="1033"/>
                    <a:pt x="311" y="1013"/>
                  </a:cubicBezTo>
                  <a:cubicBezTo>
                    <a:pt x="310" y="893"/>
                    <a:pt x="309" y="773"/>
                    <a:pt x="308" y="653"/>
                  </a:cubicBezTo>
                  <a:cubicBezTo>
                    <a:pt x="308" y="497"/>
                    <a:pt x="307" y="341"/>
                    <a:pt x="306" y="185"/>
                  </a:cubicBezTo>
                  <a:close/>
                  <a:moveTo>
                    <a:pt x="257" y="838"/>
                  </a:moveTo>
                  <a:cubicBezTo>
                    <a:pt x="258" y="837"/>
                    <a:pt x="258" y="835"/>
                    <a:pt x="258" y="834"/>
                  </a:cubicBezTo>
                  <a:cubicBezTo>
                    <a:pt x="258" y="834"/>
                    <a:pt x="258" y="834"/>
                    <a:pt x="258" y="834"/>
                  </a:cubicBezTo>
                  <a:cubicBezTo>
                    <a:pt x="258" y="835"/>
                    <a:pt x="258" y="837"/>
                    <a:pt x="257" y="838"/>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9" name="Freeform 8">
              <a:extLst>
                <a:ext uri="{FF2B5EF4-FFF2-40B4-BE49-F238E27FC236}">
                  <a16:creationId xmlns:a16="http://schemas.microsoft.com/office/drawing/2014/main" id="{899E8260-AC67-4086-B330-4ADACD6FF7C3}"/>
                </a:ext>
              </a:extLst>
            </p:cNvPr>
            <p:cNvSpPr>
              <a:spLocks/>
            </p:cNvSpPr>
            <p:nvPr/>
          </p:nvSpPr>
          <p:spPr bwMode="auto">
            <a:xfrm>
              <a:off x="6832600" y="3771900"/>
              <a:ext cx="390525" cy="1236663"/>
            </a:xfrm>
            <a:custGeom>
              <a:avLst/>
              <a:gdLst>
                <a:gd name="T0" fmla="*/ 294 w 317"/>
                <a:gd name="T1" fmla="*/ 2 h 1006"/>
                <a:gd name="T2" fmla="*/ 267 w 317"/>
                <a:gd name="T3" fmla="*/ 20 h 1006"/>
                <a:gd name="T4" fmla="*/ 265 w 317"/>
                <a:gd name="T5" fmla="*/ 41 h 1006"/>
                <a:gd name="T6" fmla="*/ 265 w 317"/>
                <a:gd name="T7" fmla="*/ 785 h 1006"/>
                <a:gd name="T8" fmla="*/ 262 w 317"/>
                <a:gd name="T9" fmla="*/ 785 h 1006"/>
                <a:gd name="T10" fmla="*/ 87 w 317"/>
                <a:gd name="T11" fmla="*/ 239 h 1006"/>
                <a:gd name="T12" fmla="*/ 54 w 317"/>
                <a:gd name="T13" fmla="*/ 139 h 1006"/>
                <a:gd name="T14" fmla="*/ 18 w 317"/>
                <a:gd name="T15" fmla="*/ 121 h 1006"/>
                <a:gd name="T16" fmla="*/ 3 w 317"/>
                <a:gd name="T17" fmla="*/ 150 h 1006"/>
                <a:gd name="T18" fmla="*/ 1 w 317"/>
                <a:gd name="T19" fmla="*/ 528 h 1006"/>
                <a:gd name="T20" fmla="*/ 0 w 317"/>
                <a:gd name="T21" fmla="*/ 849 h 1006"/>
                <a:gd name="T22" fmla="*/ 1 w 317"/>
                <a:gd name="T23" fmla="*/ 978 h 1006"/>
                <a:gd name="T24" fmla="*/ 26 w 317"/>
                <a:gd name="T25" fmla="*/ 1005 h 1006"/>
                <a:gd name="T26" fmla="*/ 52 w 317"/>
                <a:gd name="T27" fmla="*/ 980 h 1006"/>
                <a:gd name="T28" fmla="*/ 52 w 317"/>
                <a:gd name="T29" fmla="*/ 970 h 1006"/>
                <a:gd name="T30" fmla="*/ 52 w 317"/>
                <a:gd name="T31" fmla="*/ 829 h 1006"/>
                <a:gd name="T32" fmla="*/ 54 w 317"/>
                <a:gd name="T33" fmla="*/ 354 h 1006"/>
                <a:gd name="T34" fmla="*/ 54 w 317"/>
                <a:gd name="T35" fmla="*/ 320 h 1006"/>
                <a:gd name="T36" fmla="*/ 57 w 317"/>
                <a:gd name="T37" fmla="*/ 319 h 1006"/>
                <a:gd name="T38" fmla="*/ 62 w 317"/>
                <a:gd name="T39" fmla="*/ 330 h 1006"/>
                <a:gd name="T40" fmla="*/ 86 w 317"/>
                <a:gd name="T41" fmla="*/ 405 h 1006"/>
                <a:gd name="T42" fmla="*/ 264 w 317"/>
                <a:gd name="T43" fmla="*/ 957 h 1006"/>
                <a:gd name="T44" fmla="*/ 295 w 317"/>
                <a:gd name="T45" fmla="*/ 983 h 1006"/>
                <a:gd name="T46" fmla="*/ 316 w 317"/>
                <a:gd name="T47" fmla="*/ 948 h 1006"/>
                <a:gd name="T48" fmla="*/ 316 w 317"/>
                <a:gd name="T49" fmla="*/ 37 h 1006"/>
                <a:gd name="T50" fmla="*/ 316 w 317"/>
                <a:gd name="T51" fmla="*/ 25 h 1006"/>
                <a:gd name="T52" fmla="*/ 294 w 317"/>
                <a:gd name="T53" fmla="*/ 2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7" h="1006">
                  <a:moveTo>
                    <a:pt x="294" y="2"/>
                  </a:moveTo>
                  <a:cubicBezTo>
                    <a:pt x="280" y="0"/>
                    <a:pt x="270" y="7"/>
                    <a:pt x="267" y="20"/>
                  </a:cubicBezTo>
                  <a:cubicBezTo>
                    <a:pt x="265" y="27"/>
                    <a:pt x="265" y="34"/>
                    <a:pt x="265" y="41"/>
                  </a:cubicBezTo>
                  <a:cubicBezTo>
                    <a:pt x="265" y="289"/>
                    <a:pt x="265" y="537"/>
                    <a:pt x="265" y="785"/>
                  </a:cubicBezTo>
                  <a:cubicBezTo>
                    <a:pt x="264" y="785"/>
                    <a:pt x="263" y="785"/>
                    <a:pt x="262" y="785"/>
                  </a:cubicBezTo>
                  <a:cubicBezTo>
                    <a:pt x="204" y="603"/>
                    <a:pt x="145" y="421"/>
                    <a:pt x="87" y="239"/>
                  </a:cubicBezTo>
                  <a:cubicBezTo>
                    <a:pt x="76" y="206"/>
                    <a:pt x="65" y="172"/>
                    <a:pt x="54" y="139"/>
                  </a:cubicBezTo>
                  <a:cubicBezTo>
                    <a:pt x="48" y="121"/>
                    <a:pt x="33" y="114"/>
                    <a:pt x="18" y="121"/>
                  </a:cubicBezTo>
                  <a:cubicBezTo>
                    <a:pt x="6" y="127"/>
                    <a:pt x="3" y="137"/>
                    <a:pt x="3" y="150"/>
                  </a:cubicBezTo>
                  <a:cubicBezTo>
                    <a:pt x="2" y="276"/>
                    <a:pt x="2" y="402"/>
                    <a:pt x="1" y="528"/>
                  </a:cubicBezTo>
                  <a:cubicBezTo>
                    <a:pt x="1" y="635"/>
                    <a:pt x="1" y="742"/>
                    <a:pt x="0" y="849"/>
                  </a:cubicBezTo>
                  <a:cubicBezTo>
                    <a:pt x="0" y="892"/>
                    <a:pt x="0" y="935"/>
                    <a:pt x="1" y="978"/>
                  </a:cubicBezTo>
                  <a:cubicBezTo>
                    <a:pt x="1" y="994"/>
                    <a:pt x="12" y="1005"/>
                    <a:pt x="26" y="1005"/>
                  </a:cubicBezTo>
                  <a:cubicBezTo>
                    <a:pt x="39" y="1006"/>
                    <a:pt x="50" y="995"/>
                    <a:pt x="52" y="980"/>
                  </a:cubicBezTo>
                  <a:cubicBezTo>
                    <a:pt x="52" y="977"/>
                    <a:pt x="52" y="973"/>
                    <a:pt x="52" y="970"/>
                  </a:cubicBezTo>
                  <a:cubicBezTo>
                    <a:pt x="52" y="923"/>
                    <a:pt x="52" y="876"/>
                    <a:pt x="52" y="829"/>
                  </a:cubicBezTo>
                  <a:cubicBezTo>
                    <a:pt x="53" y="670"/>
                    <a:pt x="53" y="512"/>
                    <a:pt x="54" y="354"/>
                  </a:cubicBezTo>
                  <a:cubicBezTo>
                    <a:pt x="54" y="343"/>
                    <a:pt x="54" y="331"/>
                    <a:pt x="54" y="320"/>
                  </a:cubicBezTo>
                  <a:cubicBezTo>
                    <a:pt x="55" y="320"/>
                    <a:pt x="56" y="320"/>
                    <a:pt x="57" y="319"/>
                  </a:cubicBezTo>
                  <a:cubicBezTo>
                    <a:pt x="59" y="323"/>
                    <a:pt x="60" y="327"/>
                    <a:pt x="62" y="330"/>
                  </a:cubicBezTo>
                  <a:cubicBezTo>
                    <a:pt x="70" y="355"/>
                    <a:pt x="78" y="380"/>
                    <a:pt x="86" y="405"/>
                  </a:cubicBezTo>
                  <a:cubicBezTo>
                    <a:pt x="145" y="589"/>
                    <a:pt x="204" y="773"/>
                    <a:pt x="264" y="957"/>
                  </a:cubicBezTo>
                  <a:cubicBezTo>
                    <a:pt x="270" y="978"/>
                    <a:pt x="279" y="985"/>
                    <a:pt x="295" y="983"/>
                  </a:cubicBezTo>
                  <a:cubicBezTo>
                    <a:pt x="310" y="981"/>
                    <a:pt x="316" y="971"/>
                    <a:pt x="316" y="948"/>
                  </a:cubicBezTo>
                  <a:cubicBezTo>
                    <a:pt x="316" y="644"/>
                    <a:pt x="316" y="340"/>
                    <a:pt x="316" y="37"/>
                  </a:cubicBezTo>
                  <a:cubicBezTo>
                    <a:pt x="316" y="33"/>
                    <a:pt x="317" y="29"/>
                    <a:pt x="316" y="25"/>
                  </a:cubicBezTo>
                  <a:cubicBezTo>
                    <a:pt x="315" y="12"/>
                    <a:pt x="306" y="3"/>
                    <a:pt x="294" y="2"/>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0" name="Freeform 9">
              <a:extLst>
                <a:ext uri="{FF2B5EF4-FFF2-40B4-BE49-F238E27FC236}">
                  <a16:creationId xmlns:a16="http://schemas.microsoft.com/office/drawing/2014/main" id="{89E84779-5620-4B4E-9A8A-E18469C93971}"/>
                </a:ext>
              </a:extLst>
            </p:cNvPr>
            <p:cNvSpPr>
              <a:spLocks noEditPoints="1"/>
            </p:cNvSpPr>
            <p:nvPr/>
          </p:nvSpPr>
          <p:spPr bwMode="auto">
            <a:xfrm>
              <a:off x="5483225" y="3930650"/>
              <a:ext cx="555625" cy="1052513"/>
            </a:xfrm>
            <a:custGeom>
              <a:avLst/>
              <a:gdLst>
                <a:gd name="T0" fmla="*/ 408 w 452"/>
                <a:gd name="T1" fmla="*/ 658 h 857"/>
                <a:gd name="T2" fmla="*/ 377 w 452"/>
                <a:gd name="T3" fmla="*/ 659 h 857"/>
                <a:gd name="T4" fmla="*/ 358 w 452"/>
                <a:gd name="T5" fmla="*/ 643 h 857"/>
                <a:gd name="T6" fmla="*/ 256 w 452"/>
                <a:gd name="T7" fmla="*/ 52 h 857"/>
                <a:gd name="T8" fmla="*/ 248 w 452"/>
                <a:gd name="T9" fmla="*/ 17 h 857"/>
                <a:gd name="T10" fmla="*/ 224 w 452"/>
                <a:gd name="T11" fmla="*/ 0 h 857"/>
                <a:gd name="T12" fmla="*/ 201 w 452"/>
                <a:gd name="T13" fmla="*/ 17 h 857"/>
                <a:gd name="T14" fmla="*/ 197 w 452"/>
                <a:gd name="T15" fmla="*/ 30 h 857"/>
                <a:gd name="T16" fmla="*/ 64 w 452"/>
                <a:gd name="T17" fmla="*/ 571 h 857"/>
                <a:gd name="T18" fmla="*/ 5 w 452"/>
                <a:gd name="T19" fmla="*/ 815 h 857"/>
                <a:gd name="T20" fmla="*/ 21 w 452"/>
                <a:gd name="T21" fmla="*/ 853 h 857"/>
                <a:gd name="T22" fmla="*/ 55 w 452"/>
                <a:gd name="T23" fmla="*/ 828 h 857"/>
                <a:gd name="T24" fmla="*/ 71 w 452"/>
                <a:gd name="T25" fmla="*/ 758 h 857"/>
                <a:gd name="T26" fmla="*/ 91 w 452"/>
                <a:gd name="T27" fmla="*/ 743 h 857"/>
                <a:gd name="T28" fmla="*/ 311 w 452"/>
                <a:gd name="T29" fmla="*/ 745 h 857"/>
                <a:gd name="T30" fmla="*/ 326 w 452"/>
                <a:gd name="T31" fmla="*/ 758 h 857"/>
                <a:gd name="T32" fmla="*/ 340 w 452"/>
                <a:gd name="T33" fmla="*/ 834 h 857"/>
                <a:gd name="T34" fmla="*/ 363 w 452"/>
                <a:gd name="T35" fmla="*/ 856 h 857"/>
                <a:gd name="T36" fmla="*/ 388 w 452"/>
                <a:gd name="T37" fmla="*/ 840 h 857"/>
                <a:gd name="T38" fmla="*/ 389 w 452"/>
                <a:gd name="T39" fmla="*/ 817 h 857"/>
                <a:gd name="T40" fmla="*/ 378 w 452"/>
                <a:gd name="T41" fmla="*/ 759 h 857"/>
                <a:gd name="T42" fmla="*/ 390 w 452"/>
                <a:gd name="T43" fmla="*/ 746 h 857"/>
                <a:gd name="T44" fmla="*/ 409 w 452"/>
                <a:gd name="T45" fmla="*/ 746 h 857"/>
                <a:gd name="T46" fmla="*/ 451 w 452"/>
                <a:gd name="T47" fmla="*/ 702 h 857"/>
                <a:gd name="T48" fmla="*/ 408 w 452"/>
                <a:gd name="T49" fmla="*/ 658 h 857"/>
                <a:gd name="T50" fmla="*/ 97 w 452"/>
                <a:gd name="T51" fmla="*/ 655 h 857"/>
                <a:gd name="T52" fmla="*/ 218 w 452"/>
                <a:gd name="T53" fmla="*/ 161 h 857"/>
                <a:gd name="T54" fmla="*/ 222 w 452"/>
                <a:gd name="T55" fmla="*/ 161 h 857"/>
                <a:gd name="T56" fmla="*/ 308 w 452"/>
                <a:gd name="T57" fmla="*/ 655 h 857"/>
                <a:gd name="T58" fmla="*/ 97 w 452"/>
                <a:gd name="T59" fmla="*/ 65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2" h="857">
                  <a:moveTo>
                    <a:pt x="408" y="658"/>
                  </a:moveTo>
                  <a:cubicBezTo>
                    <a:pt x="397" y="658"/>
                    <a:pt x="387" y="657"/>
                    <a:pt x="377" y="659"/>
                  </a:cubicBezTo>
                  <a:cubicBezTo>
                    <a:pt x="364" y="660"/>
                    <a:pt x="360" y="655"/>
                    <a:pt x="358" y="643"/>
                  </a:cubicBezTo>
                  <a:cubicBezTo>
                    <a:pt x="324" y="446"/>
                    <a:pt x="290" y="249"/>
                    <a:pt x="256" y="52"/>
                  </a:cubicBezTo>
                  <a:cubicBezTo>
                    <a:pt x="254" y="40"/>
                    <a:pt x="252" y="28"/>
                    <a:pt x="248" y="17"/>
                  </a:cubicBezTo>
                  <a:cubicBezTo>
                    <a:pt x="245" y="5"/>
                    <a:pt x="236" y="0"/>
                    <a:pt x="224" y="0"/>
                  </a:cubicBezTo>
                  <a:cubicBezTo>
                    <a:pt x="212" y="1"/>
                    <a:pt x="204" y="7"/>
                    <a:pt x="201" y="17"/>
                  </a:cubicBezTo>
                  <a:cubicBezTo>
                    <a:pt x="199" y="21"/>
                    <a:pt x="198" y="26"/>
                    <a:pt x="197" y="30"/>
                  </a:cubicBezTo>
                  <a:cubicBezTo>
                    <a:pt x="153" y="210"/>
                    <a:pt x="109" y="391"/>
                    <a:pt x="64" y="571"/>
                  </a:cubicBezTo>
                  <a:cubicBezTo>
                    <a:pt x="44" y="653"/>
                    <a:pt x="24" y="734"/>
                    <a:pt x="5" y="815"/>
                  </a:cubicBezTo>
                  <a:cubicBezTo>
                    <a:pt x="0" y="835"/>
                    <a:pt x="6" y="849"/>
                    <a:pt x="21" y="853"/>
                  </a:cubicBezTo>
                  <a:cubicBezTo>
                    <a:pt x="37" y="857"/>
                    <a:pt x="50" y="847"/>
                    <a:pt x="55" y="828"/>
                  </a:cubicBezTo>
                  <a:cubicBezTo>
                    <a:pt x="60" y="805"/>
                    <a:pt x="67" y="781"/>
                    <a:pt x="71" y="758"/>
                  </a:cubicBezTo>
                  <a:cubicBezTo>
                    <a:pt x="74" y="746"/>
                    <a:pt x="79" y="743"/>
                    <a:pt x="91" y="743"/>
                  </a:cubicBezTo>
                  <a:cubicBezTo>
                    <a:pt x="164" y="744"/>
                    <a:pt x="238" y="745"/>
                    <a:pt x="311" y="745"/>
                  </a:cubicBezTo>
                  <a:cubicBezTo>
                    <a:pt x="321" y="745"/>
                    <a:pt x="325" y="748"/>
                    <a:pt x="326" y="758"/>
                  </a:cubicBezTo>
                  <a:cubicBezTo>
                    <a:pt x="330" y="783"/>
                    <a:pt x="335" y="809"/>
                    <a:pt x="340" y="834"/>
                  </a:cubicBezTo>
                  <a:cubicBezTo>
                    <a:pt x="342" y="847"/>
                    <a:pt x="351" y="855"/>
                    <a:pt x="363" y="856"/>
                  </a:cubicBezTo>
                  <a:cubicBezTo>
                    <a:pt x="375" y="856"/>
                    <a:pt x="384" y="851"/>
                    <a:pt x="388" y="840"/>
                  </a:cubicBezTo>
                  <a:cubicBezTo>
                    <a:pt x="391" y="833"/>
                    <a:pt x="390" y="825"/>
                    <a:pt x="389" y="817"/>
                  </a:cubicBezTo>
                  <a:cubicBezTo>
                    <a:pt x="386" y="798"/>
                    <a:pt x="382" y="778"/>
                    <a:pt x="378" y="759"/>
                  </a:cubicBezTo>
                  <a:cubicBezTo>
                    <a:pt x="376" y="748"/>
                    <a:pt x="380" y="745"/>
                    <a:pt x="390" y="746"/>
                  </a:cubicBezTo>
                  <a:cubicBezTo>
                    <a:pt x="396" y="746"/>
                    <a:pt x="403" y="746"/>
                    <a:pt x="409" y="746"/>
                  </a:cubicBezTo>
                  <a:cubicBezTo>
                    <a:pt x="433" y="744"/>
                    <a:pt x="451" y="725"/>
                    <a:pt x="451" y="702"/>
                  </a:cubicBezTo>
                  <a:cubicBezTo>
                    <a:pt x="452" y="678"/>
                    <a:pt x="432" y="658"/>
                    <a:pt x="408" y="658"/>
                  </a:cubicBezTo>
                  <a:close/>
                  <a:moveTo>
                    <a:pt x="97" y="655"/>
                  </a:moveTo>
                  <a:cubicBezTo>
                    <a:pt x="138" y="489"/>
                    <a:pt x="178" y="325"/>
                    <a:pt x="218" y="161"/>
                  </a:cubicBezTo>
                  <a:cubicBezTo>
                    <a:pt x="219" y="161"/>
                    <a:pt x="221" y="161"/>
                    <a:pt x="222" y="161"/>
                  </a:cubicBezTo>
                  <a:cubicBezTo>
                    <a:pt x="251" y="325"/>
                    <a:pt x="279" y="489"/>
                    <a:pt x="308" y="655"/>
                  </a:cubicBezTo>
                  <a:cubicBezTo>
                    <a:pt x="237" y="655"/>
                    <a:pt x="169" y="655"/>
                    <a:pt x="97" y="655"/>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1" name="Freeform 10">
              <a:extLst>
                <a:ext uri="{FF2B5EF4-FFF2-40B4-BE49-F238E27FC236}">
                  <a16:creationId xmlns:a16="http://schemas.microsoft.com/office/drawing/2014/main" id="{7C97C237-2B1D-439C-AEF4-475BF77C9EFA}"/>
                </a:ext>
              </a:extLst>
            </p:cNvPr>
            <p:cNvSpPr>
              <a:spLocks noEditPoints="1"/>
            </p:cNvSpPr>
            <p:nvPr/>
          </p:nvSpPr>
          <p:spPr bwMode="auto">
            <a:xfrm>
              <a:off x="4065588" y="3922713"/>
              <a:ext cx="554038" cy="1060450"/>
            </a:xfrm>
            <a:custGeom>
              <a:avLst/>
              <a:gdLst>
                <a:gd name="T0" fmla="*/ 406 w 451"/>
                <a:gd name="T1" fmla="*/ 663 h 864"/>
                <a:gd name="T2" fmla="*/ 373 w 451"/>
                <a:gd name="T3" fmla="*/ 663 h 864"/>
                <a:gd name="T4" fmla="*/ 358 w 451"/>
                <a:gd name="T5" fmla="*/ 650 h 864"/>
                <a:gd name="T6" fmla="*/ 299 w 451"/>
                <a:gd name="T7" fmla="*/ 308 h 864"/>
                <a:gd name="T8" fmla="*/ 274 w 451"/>
                <a:gd name="T9" fmla="*/ 165 h 864"/>
                <a:gd name="T10" fmla="*/ 249 w 451"/>
                <a:gd name="T11" fmla="*/ 27 h 864"/>
                <a:gd name="T12" fmla="*/ 214 w 451"/>
                <a:gd name="T13" fmla="*/ 6 h 864"/>
                <a:gd name="T14" fmla="*/ 197 w 451"/>
                <a:gd name="T15" fmla="*/ 31 h 864"/>
                <a:gd name="T16" fmla="*/ 49 w 451"/>
                <a:gd name="T17" fmla="*/ 635 h 864"/>
                <a:gd name="T18" fmla="*/ 3 w 451"/>
                <a:gd name="T19" fmla="*/ 821 h 864"/>
                <a:gd name="T20" fmla="*/ 11 w 451"/>
                <a:gd name="T21" fmla="*/ 852 h 864"/>
                <a:gd name="T22" fmla="*/ 53 w 451"/>
                <a:gd name="T23" fmla="*/ 836 h 864"/>
                <a:gd name="T24" fmla="*/ 70 w 451"/>
                <a:gd name="T25" fmla="*/ 762 h 864"/>
                <a:gd name="T26" fmla="*/ 89 w 451"/>
                <a:gd name="T27" fmla="*/ 748 h 864"/>
                <a:gd name="T28" fmla="*/ 306 w 451"/>
                <a:gd name="T29" fmla="*/ 749 h 864"/>
                <a:gd name="T30" fmla="*/ 326 w 451"/>
                <a:gd name="T31" fmla="*/ 767 h 864"/>
                <a:gd name="T32" fmla="*/ 338 w 451"/>
                <a:gd name="T33" fmla="*/ 837 h 864"/>
                <a:gd name="T34" fmla="*/ 366 w 451"/>
                <a:gd name="T35" fmla="*/ 860 h 864"/>
                <a:gd name="T36" fmla="*/ 389 w 451"/>
                <a:gd name="T37" fmla="*/ 837 h 864"/>
                <a:gd name="T38" fmla="*/ 388 w 451"/>
                <a:gd name="T39" fmla="*/ 824 h 864"/>
                <a:gd name="T40" fmla="*/ 376 w 451"/>
                <a:gd name="T41" fmla="*/ 750 h 864"/>
                <a:gd name="T42" fmla="*/ 408 w 451"/>
                <a:gd name="T43" fmla="*/ 750 h 864"/>
                <a:gd name="T44" fmla="*/ 450 w 451"/>
                <a:gd name="T45" fmla="*/ 704 h 864"/>
                <a:gd name="T46" fmla="*/ 406 w 451"/>
                <a:gd name="T47" fmla="*/ 663 h 864"/>
                <a:gd name="T48" fmla="*/ 96 w 451"/>
                <a:gd name="T49" fmla="*/ 659 h 864"/>
                <a:gd name="T50" fmla="*/ 217 w 451"/>
                <a:gd name="T51" fmla="*/ 164 h 864"/>
                <a:gd name="T52" fmla="*/ 221 w 451"/>
                <a:gd name="T53" fmla="*/ 164 h 864"/>
                <a:gd name="T54" fmla="*/ 307 w 451"/>
                <a:gd name="T55" fmla="*/ 659 h 864"/>
                <a:gd name="T56" fmla="*/ 96 w 451"/>
                <a:gd name="T57" fmla="*/ 659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1" h="864">
                  <a:moveTo>
                    <a:pt x="406" y="663"/>
                  </a:moveTo>
                  <a:cubicBezTo>
                    <a:pt x="395" y="663"/>
                    <a:pt x="384" y="662"/>
                    <a:pt x="373" y="663"/>
                  </a:cubicBezTo>
                  <a:cubicBezTo>
                    <a:pt x="364" y="663"/>
                    <a:pt x="360" y="660"/>
                    <a:pt x="358" y="650"/>
                  </a:cubicBezTo>
                  <a:cubicBezTo>
                    <a:pt x="339" y="536"/>
                    <a:pt x="319" y="422"/>
                    <a:pt x="299" y="308"/>
                  </a:cubicBezTo>
                  <a:cubicBezTo>
                    <a:pt x="290" y="261"/>
                    <a:pt x="282" y="213"/>
                    <a:pt x="274" y="165"/>
                  </a:cubicBezTo>
                  <a:cubicBezTo>
                    <a:pt x="266" y="119"/>
                    <a:pt x="258" y="73"/>
                    <a:pt x="249" y="27"/>
                  </a:cubicBezTo>
                  <a:cubicBezTo>
                    <a:pt x="246" y="9"/>
                    <a:pt x="230" y="0"/>
                    <a:pt x="214" y="6"/>
                  </a:cubicBezTo>
                  <a:cubicBezTo>
                    <a:pt x="203" y="11"/>
                    <a:pt x="199" y="21"/>
                    <a:pt x="197" y="31"/>
                  </a:cubicBezTo>
                  <a:cubicBezTo>
                    <a:pt x="148" y="233"/>
                    <a:pt x="98" y="434"/>
                    <a:pt x="49" y="635"/>
                  </a:cubicBezTo>
                  <a:cubicBezTo>
                    <a:pt x="34" y="697"/>
                    <a:pt x="19" y="759"/>
                    <a:pt x="3" y="821"/>
                  </a:cubicBezTo>
                  <a:cubicBezTo>
                    <a:pt x="0" y="833"/>
                    <a:pt x="1" y="844"/>
                    <a:pt x="11" y="852"/>
                  </a:cubicBezTo>
                  <a:cubicBezTo>
                    <a:pt x="26" y="864"/>
                    <a:pt x="47" y="856"/>
                    <a:pt x="53" y="836"/>
                  </a:cubicBezTo>
                  <a:cubicBezTo>
                    <a:pt x="59" y="811"/>
                    <a:pt x="65" y="787"/>
                    <a:pt x="70" y="762"/>
                  </a:cubicBezTo>
                  <a:cubicBezTo>
                    <a:pt x="73" y="750"/>
                    <a:pt x="78" y="747"/>
                    <a:pt x="89" y="748"/>
                  </a:cubicBezTo>
                  <a:cubicBezTo>
                    <a:pt x="162" y="749"/>
                    <a:pt x="234" y="749"/>
                    <a:pt x="306" y="749"/>
                  </a:cubicBezTo>
                  <a:cubicBezTo>
                    <a:pt x="320" y="749"/>
                    <a:pt x="325" y="753"/>
                    <a:pt x="326" y="767"/>
                  </a:cubicBezTo>
                  <a:cubicBezTo>
                    <a:pt x="329" y="790"/>
                    <a:pt x="334" y="814"/>
                    <a:pt x="338" y="837"/>
                  </a:cubicBezTo>
                  <a:cubicBezTo>
                    <a:pt x="341" y="852"/>
                    <a:pt x="353" y="861"/>
                    <a:pt x="366" y="860"/>
                  </a:cubicBezTo>
                  <a:cubicBezTo>
                    <a:pt x="378" y="859"/>
                    <a:pt x="388" y="849"/>
                    <a:pt x="389" y="837"/>
                  </a:cubicBezTo>
                  <a:cubicBezTo>
                    <a:pt x="390" y="833"/>
                    <a:pt x="389" y="828"/>
                    <a:pt x="388" y="824"/>
                  </a:cubicBezTo>
                  <a:cubicBezTo>
                    <a:pt x="384" y="800"/>
                    <a:pt x="380" y="776"/>
                    <a:pt x="376" y="750"/>
                  </a:cubicBezTo>
                  <a:cubicBezTo>
                    <a:pt x="388" y="750"/>
                    <a:pt x="398" y="750"/>
                    <a:pt x="408" y="750"/>
                  </a:cubicBezTo>
                  <a:cubicBezTo>
                    <a:pt x="433" y="749"/>
                    <a:pt x="451" y="729"/>
                    <a:pt x="450" y="704"/>
                  </a:cubicBezTo>
                  <a:cubicBezTo>
                    <a:pt x="449" y="680"/>
                    <a:pt x="430" y="662"/>
                    <a:pt x="406" y="663"/>
                  </a:cubicBezTo>
                  <a:close/>
                  <a:moveTo>
                    <a:pt x="96" y="659"/>
                  </a:moveTo>
                  <a:cubicBezTo>
                    <a:pt x="137" y="492"/>
                    <a:pt x="177" y="328"/>
                    <a:pt x="217" y="164"/>
                  </a:cubicBezTo>
                  <a:cubicBezTo>
                    <a:pt x="219" y="164"/>
                    <a:pt x="220" y="164"/>
                    <a:pt x="221" y="164"/>
                  </a:cubicBezTo>
                  <a:cubicBezTo>
                    <a:pt x="250" y="328"/>
                    <a:pt x="278" y="493"/>
                    <a:pt x="307" y="659"/>
                  </a:cubicBezTo>
                  <a:cubicBezTo>
                    <a:pt x="237" y="659"/>
                    <a:pt x="168" y="659"/>
                    <a:pt x="96" y="659"/>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2" name="Freeform 11">
              <a:extLst>
                <a:ext uri="{FF2B5EF4-FFF2-40B4-BE49-F238E27FC236}">
                  <a16:creationId xmlns:a16="http://schemas.microsoft.com/office/drawing/2014/main" id="{F04AD998-8998-4A8D-B9E6-39DA274C1B3E}"/>
                </a:ext>
              </a:extLst>
            </p:cNvPr>
            <p:cNvSpPr>
              <a:spLocks noEditPoints="1"/>
            </p:cNvSpPr>
            <p:nvPr/>
          </p:nvSpPr>
          <p:spPr bwMode="auto">
            <a:xfrm>
              <a:off x="7319963" y="3983038"/>
              <a:ext cx="555625" cy="1054100"/>
            </a:xfrm>
            <a:custGeom>
              <a:avLst/>
              <a:gdLst>
                <a:gd name="T0" fmla="*/ 406 w 452"/>
                <a:gd name="T1" fmla="*/ 657 h 858"/>
                <a:gd name="T2" fmla="*/ 372 w 452"/>
                <a:gd name="T3" fmla="*/ 658 h 858"/>
                <a:gd name="T4" fmla="*/ 358 w 452"/>
                <a:gd name="T5" fmla="*/ 645 h 858"/>
                <a:gd name="T6" fmla="*/ 273 w 452"/>
                <a:gd name="T7" fmla="*/ 150 h 858"/>
                <a:gd name="T8" fmla="*/ 251 w 452"/>
                <a:gd name="T9" fmla="*/ 24 h 858"/>
                <a:gd name="T10" fmla="*/ 227 w 452"/>
                <a:gd name="T11" fmla="*/ 1 h 858"/>
                <a:gd name="T12" fmla="*/ 200 w 452"/>
                <a:gd name="T13" fmla="*/ 21 h 858"/>
                <a:gd name="T14" fmla="*/ 198 w 452"/>
                <a:gd name="T15" fmla="*/ 30 h 858"/>
                <a:gd name="T16" fmla="*/ 5 w 452"/>
                <a:gd name="T17" fmla="*/ 817 h 858"/>
                <a:gd name="T18" fmla="*/ 23 w 452"/>
                <a:gd name="T19" fmla="*/ 854 h 858"/>
                <a:gd name="T20" fmla="*/ 55 w 452"/>
                <a:gd name="T21" fmla="*/ 830 h 858"/>
                <a:gd name="T22" fmla="*/ 73 w 452"/>
                <a:gd name="T23" fmla="*/ 757 h 858"/>
                <a:gd name="T24" fmla="*/ 80 w 452"/>
                <a:gd name="T25" fmla="*/ 745 h 858"/>
                <a:gd name="T26" fmla="*/ 106 w 452"/>
                <a:gd name="T27" fmla="*/ 745 h 858"/>
                <a:gd name="T28" fmla="*/ 303 w 452"/>
                <a:gd name="T29" fmla="*/ 746 h 858"/>
                <a:gd name="T30" fmla="*/ 326 w 452"/>
                <a:gd name="T31" fmla="*/ 766 h 858"/>
                <a:gd name="T32" fmla="*/ 337 w 452"/>
                <a:gd name="T33" fmla="*/ 826 h 858"/>
                <a:gd name="T34" fmla="*/ 365 w 452"/>
                <a:gd name="T35" fmla="*/ 846 h 858"/>
                <a:gd name="T36" fmla="*/ 386 w 452"/>
                <a:gd name="T37" fmla="*/ 820 h 858"/>
                <a:gd name="T38" fmla="*/ 384 w 452"/>
                <a:gd name="T39" fmla="*/ 805 h 858"/>
                <a:gd name="T40" fmla="*/ 376 w 452"/>
                <a:gd name="T41" fmla="*/ 747 h 858"/>
                <a:gd name="T42" fmla="*/ 405 w 452"/>
                <a:gd name="T43" fmla="*/ 747 h 858"/>
                <a:gd name="T44" fmla="*/ 451 w 452"/>
                <a:gd name="T45" fmla="*/ 703 h 858"/>
                <a:gd name="T46" fmla="*/ 406 w 452"/>
                <a:gd name="T47" fmla="*/ 657 h 858"/>
                <a:gd name="T48" fmla="*/ 98 w 452"/>
                <a:gd name="T49" fmla="*/ 655 h 858"/>
                <a:gd name="T50" fmla="*/ 219 w 452"/>
                <a:gd name="T51" fmla="*/ 161 h 858"/>
                <a:gd name="T52" fmla="*/ 222 w 452"/>
                <a:gd name="T53" fmla="*/ 161 h 858"/>
                <a:gd name="T54" fmla="*/ 307 w 452"/>
                <a:gd name="T55" fmla="*/ 655 h 858"/>
                <a:gd name="T56" fmla="*/ 98 w 452"/>
                <a:gd name="T57" fmla="*/ 655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2" h="858">
                  <a:moveTo>
                    <a:pt x="406" y="657"/>
                  </a:moveTo>
                  <a:cubicBezTo>
                    <a:pt x="395" y="657"/>
                    <a:pt x="383" y="657"/>
                    <a:pt x="372" y="658"/>
                  </a:cubicBezTo>
                  <a:cubicBezTo>
                    <a:pt x="362" y="658"/>
                    <a:pt x="359" y="654"/>
                    <a:pt x="358" y="645"/>
                  </a:cubicBezTo>
                  <a:cubicBezTo>
                    <a:pt x="329" y="480"/>
                    <a:pt x="301" y="315"/>
                    <a:pt x="273" y="150"/>
                  </a:cubicBezTo>
                  <a:cubicBezTo>
                    <a:pt x="265" y="108"/>
                    <a:pt x="258" y="66"/>
                    <a:pt x="251" y="24"/>
                  </a:cubicBezTo>
                  <a:cubicBezTo>
                    <a:pt x="248" y="9"/>
                    <a:pt x="240" y="1"/>
                    <a:pt x="227" y="1"/>
                  </a:cubicBezTo>
                  <a:cubicBezTo>
                    <a:pt x="214" y="0"/>
                    <a:pt x="205" y="7"/>
                    <a:pt x="200" y="21"/>
                  </a:cubicBezTo>
                  <a:cubicBezTo>
                    <a:pt x="199" y="24"/>
                    <a:pt x="199" y="27"/>
                    <a:pt x="198" y="30"/>
                  </a:cubicBezTo>
                  <a:cubicBezTo>
                    <a:pt x="134" y="292"/>
                    <a:pt x="69" y="555"/>
                    <a:pt x="5" y="817"/>
                  </a:cubicBezTo>
                  <a:cubicBezTo>
                    <a:pt x="0" y="836"/>
                    <a:pt x="7" y="849"/>
                    <a:pt x="23" y="854"/>
                  </a:cubicBezTo>
                  <a:cubicBezTo>
                    <a:pt x="37" y="858"/>
                    <a:pt x="50" y="848"/>
                    <a:pt x="55" y="830"/>
                  </a:cubicBezTo>
                  <a:cubicBezTo>
                    <a:pt x="61" y="806"/>
                    <a:pt x="66" y="781"/>
                    <a:pt x="73" y="757"/>
                  </a:cubicBezTo>
                  <a:cubicBezTo>
                    <a:pt x="74" y="752"/>
                    <a:pt x="78" y="749"/>
                    <a:pt x="80" y="745"/>
                  </a:cubicBezTo>
                  <a:cubicBezTo>
                    <a:pt x="89" y="745"/>
                    <a:pt x="97" y="745"/>
                    <a:pt x="106" y="745"/>
                  </a:cubicBezTo>
                  <a:cubicBezTo>
                    <a:pt x="172" y="745"/>
                    <a:pt x="238" y="745"/>
                    <a:pt x="303" y="746"/>
                  </a:cubicBezTo>
                  <a:cubicBezTo>
                    <a:pt x="323" y="746"/>
                    <a:pt x="323" y="746"/>
                    <a:pt x="326" y="766"/>
                  </a:cubicBezTo>
                  <a:cubicBezTo>
                    <a:pt x="330" y="786"/>
                    <a:pt x="333" y="806"/>
                    <a:pt x="337" y="826"/>
                  </a:cubicBezTo>
                  <a:cubicBezTo>
                    <a:pt x="340" y="840"/>
                    <a:pt x="351" y="847"/>
                    <a:pt x="365" y="846"/>
                  </a:cubicBezTo>
                  <a:cubicBezTo>
                    <a:pt x="378" y="844"/>
                    <a:pt x="386" y="836"/>
                    <a:pt x="386" y="820"/>
                  </a:cubicBezTo>
                  <a:cubicBezTo>
                    <a:pt x="386" y="815"/>
                    <a:pt x="385" y="810"/>
                    <a:pt x="384" y="805"/>
                  </a:cubicBezTo>
                  <a:cubicBezTo>
                    <a:pt x="381" y="786"/>
                    <a:pt x="379" y="768"/>
                    <a:pt x="376" y="747"/>
                  </a:cubicBezTo>
                  <a:cubicBezTo>
                    <a:pt x="387" y="747"/>
                    <a:pt x="396" y="747"/>
                    <a:pt x="405" y="747"/>
                  </a:cubicBezTo>
                  <a:cubicBezTo>
                    <a:pt x="432" y="746"/>
                    <a:pt x="451" y="729"/>
                    <a:pt x="451" y="703"/>
                  </a:cubicBezTo>
                  <a:cubicBezTo>
                    <a:pt x="452" y="678"/>
                    <a:pt x="433" y="658"/>
                    <a:pt x="406" y="657"/>
                  </a:cubicBezTo>
                  <a:close/>
                  <a:moveTo>
                    <a:pt x="98" y="655"/>
                  </a:moveTo>
                  <a:cubicBezTo>
                    <a:pt x="138" y="489"/>
                    <a:pt x="179" y="325"/>
                    <a:pt x="219" y="161"/>
                  </a:cubicBezTo>
                  <a:cubicBezTo>
                    <a:pt x="220" y="161"/>
                    <a:pt x="221" y="161"/>
                    <a:pt x="222" y="161"/>
                  </a:cubicBezTo>
                  <a:cubicBezTo>
                    <a:pt x="251" y="326"/>
                    <a:pt x="279" y="490"/>
                    <a:pt x="307" y="655"/>
                  </a:cubicBezTo>
                  <a:cubicBezTo>
                    <a:pt x="237" y="655"/>
                    <a:pt x="169" y="655"/>
                    <a:pt x="98" y="655"/>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3" name="Freeform 12">
              <a:extLst>
                <a:ext uri="{FF2B5EF4-FFF2-40B4-BE49-F238E27FC236}">
                  <a16:creationId xmlns:a16="http://schemas.microsoft.com/office/drawing/2014/main" id="{86B09C1B-E2DD-4411-981B-B5D07CE146AC}"/>
                </a:ext>
              </a:extLst>
            </p:cNvPr>
            <p:cNvSpPr>
              <a:spLocks/>
            </p:cNvSpPr>
            <p:nvPr/>
          </p:nvSpPr>
          <p:spPr bwMode="auto">
            <a:xfrm>
              <a:off x="5886450" y="3135313"/>
              <a:ext cx="979488" cy="495300"/>
            </a:xfrm>
            <a:custGeom>
              <a:avLst/>
              <a:gdLst>
                <a:gd name="T0" fmla="*/ 763 w 795"/>
                <a:gd name="T1" fmla="*/ 319 h 402"/>
                <a:gd name="T2" fmla="*/ 655 w 795"/>
                <a:gd name="T3" fmla="*/ 146 h 402"/>
                <a:gd name="T4" fmla="*/ 430 w 795"/>
                <a:gd name="T5" fmla="*/ 11 h 402"/>
                <a:gd name="T6" fmla="*/ 312 w 795"/>
                <a:gd name="T7" fmla="*/ 7 h 402"/>
                <a:gd name="T8" fmla="*/ 175 w 795"/>
                <a:gd name="T9" fmla="*/ 83 h 402"/>
                <a:gd name="T10" fmla="*/ 85 w 795"/>
                <a:gd name="T11" fmla="*/ 202 h 402"/>
                <a:gd name="T12" fmla="*/ 0 w 795"/>
                <a:gd name="T13" fmla="*/ 388 h 402"/>
                <a:gd name="T14" fmla="*/ 57 w 795"/>
                <a:gd name="T15" fmla="*/ 399 h 402"/>
                <a:gd name="T16" fmla="*/ 96 w 795"/>
                <a:gd name="T17" fmla="*/ 380 h 402"/>
                <a:gd name="T18" fmla="*/ 114 w 795"/>
                <a:gd name="T19" fmla="*/ 347 h 402"/>
                <a:gd name="T20" fmla="*/ 163 w 795"/>
                <a:gd name="T21" fmla="*/ 239 h 402"/>
                <a:gd name="T22" fmla="*/ 546 w 795"/>
                <a:gd name="T23" fmla="*/ 161 h 402"/>
                <a:gd name="T24" fmla="*/ 631 w 795"/>
                <a:gd name="T25" fmla="*/ 270 h 402"/>
                <a:gd name="T26" fmla="*/ 690 w 795"/>
                <a:gd name="T27" fmla="*/ 391 h 402"/>
                <a:gd name="T28" fmla="*/ 700 w 795"/>
                <a:gd name="T29" fmla="*/ 401 h 402"/>
                <a:gd name="T30" fmla="*/ 765 w 795"/>
                <a:gd name="T31" fmla="*/ 401 h 402"/>
                <a:gd name="T32" fmla="*/ 795 w 795"/>
                <a:gd name="T33" fmla="*/ 393 h 402"/>
                <a:gd name="T34" fmla="*/ 763 w 795"/>
                <a:gd name="T35" fmla="*/ 3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402">
                  <a:moveTo>
                    <a:pt x="763" y="319"/>
                  </a:moveTo>
                  <a:cubicBezTo>
                    <a:pt x="740" y="253"/>
                    <a:pt x="702" y="196"/>
                    <a:pt x="655" y="146"/>
                  </a:cubicBezTo>
                  <a:cubicBezTo>
                    <a:pt x="593" y="79"/>
                    <a:pt x="520" y="31"/>
                    <a:pt x="430" y="11"/>
                  </a:cubicBezTo>
                  <a:cubicBezTo>
                    <a:pt x="391" y="2"/>
                    <a:pt x="351" y="0"/>
                    <a:pt x="312" y="7"/>
                  </a:cubicBezTo>
                  <a:cubicBezTo>
                    <a:pt x="258" y="16"/>
                    <a:pt x="214" y="45"/>
                    <a:pt x="175" y="83"/>
                  </a:cubicBezTo>
                  <a:cubicBezTo>
                    <a:pt x="138" y="118"/>
                    <a:pt x="110" y="159"/>
                    <a:pt x="85" y="202"/>
                  </a:cubicBezTo>
                  <a:cubicBezTo>
                    <a:pt x="51" y="260"/>
                    <a:pt x="26" y="322"/>
                    <a:pt x="0" y="388"/>
                  </a:cubicBezTo>
                  <a:cubicBezTo>
                    <a:pt x="20" y="392"/>
                    <a:pt x="39" y="396"/>
                    <a:pt x="57" y="399"/>
                  </a:cubicBezTo>
                  <a:cubicBezTo>
                    <a:pt x="74" y="401"/>
                    <a:pt x="87" y="394"/>
                    <a:pt x="96" y="380"/>
                  </a:cubicBezTo>
                  <a:cubicBezTo>
                    <a:pt x="103" y="369"/>
                    <a:pt x="109" y="358"/>
                    <a:pt x="114" y="347"/>
                  </a:cubicBezTo>
                  <a:cubicBezTo>
                    <a:pt x="131" y="311"/>
                    <a:pt x="145" y="274"/>
                    <a:pt x="163" y="239"/>
                  </a:cubicBezTo>
                  <a:cubicBezTo>
                    <a:pt x="240" y="91"/>
                    <a:pt x="424" y="69"/>
                    <a:pt x="546" y="161"/>
                  </a:cubicBezTo>
                  <a:cubicBezTo>
                    <a:pt x="584" y="190"/>
                    <a:pt x="610" y="229"/>
                    <a:pt x="631" y="270"/>
                  </a:cubicBezTo>
                  <a:cubicBezTo>
                    <a:pt x="652" y="310"/>
                    <a:pt x="670" y="351"/>
                    <a:pt x="690" y="391"/>
                  </a:cubicBezTo>
                  <a:cubicBezTo>
                    <a:pt x="692" y="395"/>
                    <a:pt x="697" y="401"/>
                    <a:pt x="700" y="401"/>
                  </a:cubicBezTo>
                  <a:cubicBezTo>
                    <a:pt x="722" y="402"/>
                    <a:pt x="744" y="402"/>
                    <a:pt x="765" y="401"/>
                  </a:cubicBezTo>
                  <a:cubicBezTo>
                    <a:pt x="776" y="400"/>
                    <a:pt x="785" y="396"/>
                    <a:pt x="795" y="393"/>
                  </a:cubicBezTo>
                  <a:cubicBezTo>
                    <a:pt x="783" y="366"/>
                    <a:pt x="771" y="343"/>
                    <a:pt x="763" y="319"/>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4" name="Freeform 13">
              <a:extLst>
                <a:ext uri="{FF2B5EF4-FFF2-40B4-BE49-F238E27FC236}">
                  <a16:creationId xmlns:a16="http://schemas.microsoft.com/office/drawing/2014/main" id="{01ABDB9B-DD82-4D30-83AD-BE8B45B8FDDE}"/>
                </a:ext>
              </a:extLst>
            </p:cNvPr>
            <p:cNvSpPr>
              <a:spLocks/>
            </p:cNvSpPr>
            <p:nvPr/>
          </p:nvSpPr>
          <p:spPr bwMode="auto">
            <a:xfrm>
              <a:off x="5076825" y="3938588"/>
              <a:ext cx="536575" cy="1266825"/>
            </a:xfrm>
            <a:custGeom>
              <a:avLst/>
              <a:gdLst>
                <a:gd name="T0" fmla="*/ 417 w 436"/>
                <a:gd name="T1" fmla="*/ 75 h 1032"/>
                <a:gd name="T2" fmla="*/ 429 w 436"/>
                <a:gd name="T3" fmla="*/ 28 h 1032"/>
                <a:gd name="T4" fmla="*/ 387 w 436"/>
                <a:gd name="T5" fmla="*/ 1 h 1032"/>
                <a:gd name="T6" fmla="*/ 262 w 436"/>
                <a:gd name="T7" fmla="*/ 0 h 1032"/>
                <a:gd name="T8" fmla="*/ 45 w 436"/>
                <a:gd name="T9" fmla="*/ 1 h 1032"/>
                <a:gd name="T10" fmla="*/ 0 w 436"/>
                <a:gd name="T11" fmla="*/ 43 h 1032"/>
                <a:gd name="T12" fmla="*/ 45 w 436"/>
                <a:gd name="T13" fmla="*/ 85 h 1032"/>
                <a:gd name="T14" fmla="*/ 181 w 436"/>
                <a:gd name="T15" fmla="*/ 85 h 1032"/>
                <a:gd name="T16" fmla="*/ 189 w 436"/>
                <a:gd name="T17" fmla="*/ 86 h 1032"/>
                <a:gd name="T18" fmla="*/ 190 w 436"/>
                <a:gd name="T19" fmla="*/ 98 h 1032"/>
                <a:gd name="T20" fmla="*/ 187 w 436"/>
                <a:gd name="T21" fmla="*/ 345 h 1032"/>
                <a:gd name="T22" fmla="*/ 184 w 436"/>
                <a:gd name="T23" fmla="*/ 621 h 1032"/>
                <a:gd name="T24" fmla="*/ 180 w 436"/>
                <a:gd name="T25" fmla="*/ 956 h 1032"/>
                <a:gd name="T26" fmla="*/ 180 w 436"/>
                <a:gd name="T27" fmla="*/ 1006 h 1032"/>
                <a:gd name="T28" fmla="*/ 202 w 436"/>
                <a:gd name="T29" fmla="*/ 1032 h 1032"/>
                <a:gd name="T30" fmla="*/ 226 w 436"/>
                <a:gd name="T31" fmla="*/ 1007 h 1032"/>
                <a:gd name="T32" fmla="*/ 227 w 436"/>
                <a:gd name="T33" fmla="*/ 988 h 1032"/>
                <a:gd name="T34" fmla="*/ 229 w 436"/>
                <a:gd name="T35" fmla="*/ 788 h 1032"/>
                <a:gd name="T36" fmla="*/ 232 w 436"/>
                <a:gd name="T37" fmla="*/ 442 h 1032"/>
                <a:gd name="T38" fmla="*/ 233 w 436"/>
                <a:gd name="T39" fmla="*/ 390 h 1032"/>
                <a:gd name="T40" fmla="*/ 233 w 436"/>
                <a:gd name="T41" fmla="*/ 379 h 1032"/>
                <a:gd name="T42" fmla="*/ 236 w 436"/>
                <a:gd name="T43" fmla="*/ 102 h 1032"/>
                <a:gd name="T44" fmla="*/ 252 w 436"/>
                <a:gd name="T45" fmla="*/ 85 h 1032"/>
                <a:gd name="T46" fmla="*/ 388 w 436"/>
                <a:gd name="T47" fmla="*/ 85 h 1032"/>
                <a:gd name="T48" fmla="*/ 417 w 436"/>
                <a:gd name="T49" fmla="*/ 75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6" h="1032">
                  <a:moveTo>
                    <a:pt x="417" y="75"/>
                  </a:moveTo>
                  <a:cubicBezTo>
                    <a:pt x="432" y="65"/>
                    <a:pt x="436" y="45"/>
                    <a:pt x="429" y="28"/>
                  </a:cubicBezTo>
                  <a:cubicBezTo>
                    <a:pt x="424" y="12"/>
                    <a:pt x="408" y="1"/>
                    <a:pt x="387" y="1"/>
                  </a:cubicBezTo>
                  <a:cubicBezTo>
                    <a:pt x="345" y="0"/>
                    <a:pt x="303" y="0"/>
                    <a:pt x="262" y="0"/>
                  </a:cubicBezTo>
                  <a:cubicBezTo>
                    <a:pt x="189" y="0"/>
                    <a:pt x="117" y="0"/>
                    <a:pt x="45" y="1"/>
                  </a:cubicBezTo>
                  <a:cubicBezTo>
                    <a:pt x="18" y="1"/>
                    <a:pt x="0" y="19"/>
                    <a:pt x="0" y="43"/>
                  </a:cubicBezTo>
                  <a:cubicBezTo>
                    <a:pt x="0" y="68"/>
                    <a:pt x="18" y="85"/>
                    <a:pt x="45" y="85"/>
                  </a:cubicBezTo>
                  <a:cubicBezTo>
                    <a:pt x="90" y="85"/>
                    <a:pt x="136" y="85"/>
                    <a:pt x="181" y="85"/>
                  </a:cubicBezTo>
                  <a:cubicBezTo>
                    <a:pt x="184" y="85"/>
                    <a:pt x="186" y="86"/>
                    <a:pt x="189" y="86"/>
                  </a:cubicBezTo>
                  <a:cubicBezTo>
                    <a:pt x="189" y="90"/>
                    <a:pt x="190" y="94"/>
                    <a:pt x="190" y="98"/>
                  </a:cubicBezTo>
                  <a:cubicBezTo>
                    <a:pt x="189" y="180"/>
                    <a:pt x="188" y="263"/>
                    <a:pt x="187" y="345"/>
                  </a:cubicBezTo>
                  <a:cubicBezTo>
                    <a:pt x="186" y="437"/>
                    <a:pt x="185" y="529"/>
                    <a:pt x="184" y="621"/>
                  </a:cubicBezTo>
                  <a:cubicBezTo>
                    <a:pt x="183" y="732"/>
                    <a:pt x="181" y="844"/>
                    <a:pt x="180" y="956"/>
                  </a:cubicBezTo>
                  <a:cubicBezTo>
                    <a:pt x="180" y="972"/>
                    <a:pt x="180" y="989"/>
                    <a:pt x="180" y="1006"/>
                  </a:cubicBezTo>
                  <a:cubicBezTo>
                    <a:pt x="180" y="1021"/>
                    <a:pt x="189" y="1031"/>
                    <a:pt x="202" y="1032"/>
                  </a:cubicBezTo>
                  <a:cubicBezTo>
                    <a:pt x="215" y="1032"/>
                    <a:pt x="225" y="1023"/>
                    <a:pt x="226" y="1007"/>
                  </a:cubicBezTo>
                  <a:cubicBezTo>
                    <a:pt x="227" y="1001"/>
                    <a:pt x="227" y="994"/>
                    <a:pt x="227" y="988"/>
                  </a:cubicBezTo>
                  <a:cubicBezTo>
                    <a:pt x="228" y="921"/>
                    <a:pt x="229" y="855"/>
                    <a:pt x="229" y="788"/>
                  </a:cubicBezTo>
                  <a:cubicBezTo>
                    <a:pt x="230" y="673"/>
                    <a:pt x="231" y="557"/>
                    <a:pt x="232" y="442"/>
                  </a:cubicBezTo>
                  <a:cubicBezTo>
                    <a:pt x="232" y="425"/>
                    <a:pt x="232" y="408"/>
                    <a:pt x="233" y="390"/>
                  </a:cubicBezTo>
                  <a:cubicBezTo>
                    <a:pt x="233" y="387"/>
                    <a:pt x="233" y="383"/>
                    <a:pt x="233" y="379"/>
                  </a:cubicBezTo>
                  <a:cubicBezTo>
                    <a:pt x="234" y="287"/>
                    <a:pt x="235" y="194"/>
                    <a:pt x="236" y="102"/>
                  </a:cubicBezTo>
                  <a:cubicBezTo>
                    <a:pt x="236" y="89"/>
                    <a:pt x="239" y="85"/>
                    <a:pt x="252" y="85"/>
                  </a:cubicBezTo>
                  <a:cubicBezTo>
                    <a:pt x="297" y="86"/>
                    <a:pt x="343" y="86"/>
                    <a:pt x="388" y="85"/>
                  </a:cubicBezTo>
                  <a:cubicBezTo>
                    <a:pt x="398" y="84"/>
                    <a:pt x="409" y="80"/>
                    <a:pt x="417" y="75"/>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5" name="Freeform 14">
              <a:extLst>
                <a:ext uri="{FF2B5EF4-FFF2-40B4-BE49-F238E27FC236}">
                  <a16:creationId xmlns:a16="http://schemas.microsoft.com/office/drawing/2014/main" id="{03146076-C974-48E4-A942-B876DAD44E04}"/>
                </a:ext>
              </a:extLst>
            </p:cNvPr>
            <p:cNvSpPr>
              <a:spLocks/>
            </p:cNvSpPr>
            <p:nvPr/>
          </p:nvSpPr>
          <p:spPr bwMode="auto">
            <a:xfrm>
              <a:off x="6678613" y="3930650"/>
              <a:ext cx="57150" cy="1098550"/>
            </a:xfrm>
            <a:custGeom>
              <a:avLst/>
              <a:gdLst>
                <a:gd name="T0" fmla="*/ 46 w 47"/>
                <a:gd name="T1" fmla="*/ 22 h 894"/>
                <a:gd name="T2" fmla="*/ 24 w 47"/>
                <a:gd name="T3" fmla="*/ 0 h 894"/>
                <a:gd name="T4" fmla="*/ 1 w 47"/>
                <a:gd name="T5" fmla="*/ 21 h 894"/>
                <a:gd name="T6" fmla="*/ 0 w 47"/>
                <a:gd name="T7" fmla="*/ 33 h 894"/>
                <a:gd name="T8" fmla="*/ 0 w 47"/>
                <a:gd name="T9" fmla="*/ 859 h 894"/>
                <a:gd name="T10" fmla="*/ 1 w 47"/>
                <a:gd name="T11" fmla="*/ 875 h 894"/>
                <a:gd name="T12" fmla="*/ 23 w 47"/>
                <a:gd name="T13" fmla="*/ 894 h 894"/>
                <a:gd name="T14" fmla="*/ 46 w 47"/>
                <a:gd name="T15" fmla="*/ 875 h 894"/>
                <a:gd name="T16" fmla="*/ 46 w 47"/>
                <a:gd name="T17" fmla="*/ 859 h 894"/>
                <a:gd name="T18" fmla="*/ 46 w 47"/>
                <a:gd name="T19" fmla="*/ 448 h 894"/>
                <a:gd name="T20" fmla="*/ 46 w 47"/>
                <a:gd name="T21" fmla="*/ 35 h 894"/>
                <a:gd name="T22" fmla="*/ 46 w 47"/>
                <a:gd name="T23" fmla="*/ 22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894">
                  <a:moveTo>
                    <a:pt x="46" y="22"/>
                  </a:moveTo>
                  <a:cubicBezTo>
                    <a:pt x="45" y="9"/>
                    <a:pt x="36" y="0"/>
                    <a:pt x="24" y="0"/>
                  </a:cubicBezTo>
                  <a:cubicBezTo>
                    <a:pt x="11" y="0"/>
                    <a:pt x="2" y="8"/>
                    <a:pt x="1" y="21"/>
                  </a:cubicBezTo>
                  <a:cubicBezTo>
                    <a:pt x="0" y="25"/>
                    <a:pt x="0" y="29"/>
                    <a:pt x="0" y="33"/>
                  </a:cubicBezTo>
                  <a:cubicBezTo>
                    <a:pt x="0" y="309"/>
                    <a:pt x="0" y="584"/>
                    <a:pt x="0" y="859"/>
                  </a:cubicBezTo>
                  <a:cubicBezTo>
                    <a:pt x="0" y="865"/>
                    <a:pt x="0" y="870"/>
                    <a:pt x="1" y="875"/>
                  </a:cubicBezTo>
                  <a:cubicBezTo>
                    <a:pt x="3" y="886"/>
                    <a:pt x="12" y="894"/>
                    <a:pt x="23" y="894"/>
                  </a:cubicBezTo>
                  <a:cubicBezTo>
                    <a:pt x="34" y="894"/>
                    <a:pt x="44" y="886"/>
                    <a:pt x="46" y="875"/>
                  </a:cubicBezTo>
                  <a:cubicBezTo>
                    <a:pt x="47" y="870"/>
                    <a:pt x="46" y="864"/>
                    <a:pt x="46" y="859"/>
                  </a:cubicBezTo>
                  <a:cubicBezTo>
                    <a:pt x="46" y="722"/>
                    <a:pt x="46" y="585"/>
                    <a:pt x="46" y="448"/>
                  </a:cubicBezTo>
                  <a:cubicBezTo>
                    <a:pt x="46" y="310"/>
                    <a:pt x="46" y="172"/>
                    <a:pt x="46" y="35"/>
                  </a:cubicBezTo>
                  <a:cubicBezTo>
                    <a:pt x="46" y="30"/>
                    <a:pt x="47" y="26"/>
                    <a:pt x="46" y="22"/>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6" name="Freeform 15">
              <a:extLst>
                <a:ext uri="{FF2B5EF4-FFF2-40B4-BE49-F238E27FC236}">
                  <a16:creationId xmlns:a16="http://schemas.microsoft.com/office/drawing/2014/main" id="{3A240AF0-6164-467E-93BE-86AB98D4BB47}"/>
                </a:ext>
              </a:extLst>
            </p:cNvPr>
            <p:cNvSpPr>
              <a:spLocks/>
            </p:cNvSpPr>
            <p:nvPr/>
          </p:nvSpPr>
          <p:spPr bwMode="auto">
            <a:xfrm>
              <a:off x="6175375" y="3351213"/>
              <a:ext cx="377825" cy="265113"/>
            </a:xfrm>
            <a:custGeom>
              <a:avLst/>
              <a:gdLst>
                <a:gd name="T0" fmla="*/ 21 w 307"/>
                <a:gd name="T1" fmla="*/ 213 h 216"/>
                <a:gd name="T2" fmla="*/ 83 w 307"/>
                <a:gd name="T3" fmla="*/ 178 h 216"/>
                <a:gd name="T4" fmla="*/ 125 w 307"/>
                <a:gd name="T5" fmla="*/ 141 h 216"/>
                <a:gd name="T6" fmla="*/ 189 w 307"/>
                <a:gd name="T7" fmla="*/ 144 h 216"/>
                <a:gd name="T8" fmla="*/ 234 w 307"/>
                <a:gd name="T9" fmla="*/ 198 h 216"/>
                <a:gd name="T10" fmla="*/ 267 w 307"/>
                <a:gd name="T11" fmla="*/ 214 h 216"/>
                <a:gd name="T12" fmla="*/ 307 w 307"/>
                <a:gd name="T13" fmla="*/ 204 h 216"/>
                <a:gd name="T14" fmla="*/ 280 w 307"/>
                <a:gd name="T15" fmla="*/ 153 h 216"/>
                <a:gd name="T16" fmla="*/ 245 w 307"/>
                <a:gd name="T17" fmla="*/ 75 h 216"/>
                <a:gd name="T18" fmla="*/ 107 w 307"/>
                <a:gd name="T19" fmla="*/ 45 h 216"/>
                <a:gd name="T20" fmla="*/ 8 w 307"/>
                <a:gd name="T21" fmla="*/ 161 h 216"/>
                <a:gd name="T22" fmla="*/ 0 w 307"/>
                <a:gd name="T23" fmla="*/ 197 h 216"/>
                <a:gd name="T24" fmla="*/ 21 w 307"/>
                <a:gd name="T25" fmla="*/ 21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7" h="216">
                  <a:moveTo>
                    <a:pt x="21" y="213"/>
                  </a:moveTo>
                  <a:cubicBezTo>
                    <a:pt x="46" y="209"/>
                    <a:pt x="65" y="194"/>
                    <a:pt x="83" y="178"/>
                  </a:cubicBezTo>
                  <a:cubicBezTo>
                    <a:pt x="96" y="165"/>
                    <a:pt x="110" y="152"/>
                    <a:pt x="125" y="141"/>
                  </a:cubicBezTo>
                  <a:cubicBezTo>
                    <a:pt x="145" y="128"/>
                    <a:pt x="174" y="129"/>
                    <a:pt x="189" y="144"/>
                  </a:cubicBezTo>
                  <a:cubicBezTo>
                    <a:pt x="205" y="161"/>
                    <a:pt x="222" y="178"/>
                    <a:pt x="234" y="198"/>
                  </a:cubicBezTo>
                  <a:cubicBezTo>
                    <a:pt x="243" y="211"/>
                    <a:pt x="252" y="215"/>
                    <a:pt x="267" y="214"/>
                  </a:cubicBezTo>
                  <a:cubicBezTo>
                    <a:pt x="281" y="212"/>
                    <a:pt x="295" y="212"/>
                    <a:pt x="307" y="204"/>
                  </a:cubicBezTo>
                  <a:cubicBezTo>
                    <a:pt x="298" y="186"/>
                    <a:pt x="288" y="170"/>
                    <a:pt x="280" y="153"/>
                  </a:cubicBezTo>
                  <a:cubicBezTo>
                    <a:pt x="268" y="127"/>
                    <a:pt x="258" y="100"/>
                    <a:pt x="245" y="75"/>
                  </a:cubicBezTo>
                  <a:cubicBezTo>
                    <a:pt x="218" y="26"/>
                    <a:pt x="163" y="0"/>
                    <a:pt x="107" y="45"/>
                  </a:cubicBezTo>
                  <a:cubicBezTo>
                    <a:pt x="66" y="77"/>
                    <a:pt x="34" y="117"/>
                    <a:pt x="8" y="161"/>
                  </a:cubicBezTo>
                  <a:cubicBezTo>
                    <a:pt x="2" y="171"/>
                    <a:pt x="0" y="185"/>
                    <a:pt x="0" y="197"/>
                  </a:cubicBezTo>
                  <a:cubicBezTo>
                    <a:pt x="0" y="213"/>
                    <a:pt x="6" y="216"/>
                    <a:pt x="21" y="213"/>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grpSp>
      <p:cxnSp>
        <p:nvCxnSpPr>
          <p:cNvPr id="7" name="Straight Connector 6">
            <a:extLst>
              <a:ext uri="{FF2B5EF4-FFF2-40B4-BE49-F238E27FC236}">
                <a16:creationId xmlns:a16="http://schemas.microsoft.com/office/drawing/2014/main" id="{323934FC-9F18-4FAE-AC65-619B58C6BDB8}"/>
              </a:ext>
            </a:extLst>
          </p:cNvPr>
          <p:cNvCxnSpPr/>
          <p:nvPr/>
        </p:nvCxnSpPr>
        <p:spPr>
          <a:xfrm flipV="1">
            <a:off x="11740084" y="6520241"/>
            <a:ext cx="0" cy="25950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251014"/>
      </p:ext>
    </p:extLst>
  </p:cSld>
  <p:clrMapOvr>
    <a:masterClrMapping/>
  </p:clrMapOvr>
  <p:extLst>
    <p:ext uri="{DCECCB84-F9BA-43D5-87BE-67443E8EF086}">
      <p15:sldGuideLst xmlns:p15="http://schemas.microsoft.com/office/powerpoint/2012/main">
        <p15:guide id="1" pos="7340">
          <p15:clr>
            <a:srgbClr val="F26B43"/>
          </p15:clr>
        </p15:guide>
        <p15:guide id="2" pos="99">
          <p15:clr>
            <a:srgbClr val="F26B43"/>
          </p15:clr>
        </p15:guide>
        <p15:guide id="3" orient="horz" pos="688">
          <p15:clr>
            <a:srgbClr val="F26B43"/>
          </p15:clr>
        </p15:guide>
        <p15:guide id="4" orient="horz" pos="391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1B679A6-46C5-4782-9A59-B215CDB3FF38}"/>
              </a:ext>
            </a:extLst>
          </p:cNvPr>
          <p:cNvGraphicFramePr>
            <a:graphicFrameLocks noChangeAspect="1"/>
          </p:cNvGraphicFramePr>
          <p:nvPr>
            <p:custDataLst>
              <p:tags r:id="rId2"/>
            </p:custDataLst>
            <p:extLst>
              <p:ext uri="{D42A27DB-BD31-4B8C-83A1-F6EECF244321}">
                <p14:modId xmlns:p14="http://schemas.microsoft.com/office/powerpoint/2010/main" val="226411544"/>
              </p:ext>
            </p:extLst>
          </p:nvPr>
        </p:nvGraphicFramePr>
        <p:xfrm>
          <a:off x="1621" y="1621"/>
          <a:ext cx="1619" cy="1619"/>
        </p:xfrm>
        <a:graphic>
          <a:graphicData uri="http://schemas.openxmlformats.org/presentationml/2006/ole">
            <mc:AlternateContent xmlns:mc="http://schemas.openxmlformats.org/markup-compatibility/2006">
              <mc:Choice xmlns:v="urn:schemas-microsoft-com:vml" Requires="v">
                <p:oleObj spid="_x0000_s4289" name="think-cell Slide" r:id="rId5" imgW="386" imgH="386" progId="TCLayout.ActiveDocument.1">
                  <p:embed/>
                </p:oleObj>
              </mc:Choice>
              <mc:Fallback>
                <p:oleObj name="think-cell Slide" r:id="rId5" imgW="386" imgH="386" progId="TCLayout.ActiveDocument.1">
                  <p:embed/>
                  <p:pic>
                    <p:nvPicPr>
                      <p:cNvPr id="3" name="Object 2" hidden="1">
                        <a:extLst>
                          <a:ext uri="{FF2B5EF4-FFF2-40B4-BE49-F238E27FC236}">
                            <a16:creationId xmlns:a16="http://schemas.microsoft.com/office/drawing/2014/main" id="{31B679A6-46C5-4782-9A59-B215CDB3FF38}"/>
                          </a:ext>
                        </a:extLst>
                      </p:cNvPr>
                      <p:cNvPicPr/>
                      <p:nvPr/>
                    </p:nvPicPr>
                    <p:blipFill>
                      <a:blip r:embed="rId6"/>
                      <a:stretch>
                        <a:fillRect/>
                      </a:stretch>
                    </p:blipFill>
                    <p:spPr>
                      <a:xfrm>
                        <a:off x="1621" y="1621"/>
                        <a:ext cx="1619" cy="1619"/>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4886196-5832-4AE7-B50B-233754C70263}"/>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s-CO" sz="2041"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28" name="Picture 14" descr="Imagen relacionada">
            <a:extLst>
              <a:ext uri="{FF2B5EF4-FFF2-40B4-BE49-F238E27FC236}">
                <a16:creationId xmlns:a16="http://schemas.microsoft.com/office/drawing/2014/main" id="{7E8D86C3-FDDC-464C-9782-A09482A1C4A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0" y="0"/>
            <a:ext cx="1219038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96E0FF5-3544-4E95-8B25-5BC123FD67CA}"/>
              </a:ext>
            </a:extLst>
          </p:cNvPr>
          <p:cNvSpPr>
            <a:spLocks/>
          </p:cNvSpPr>
          <p:nvPr/>
        </p:nvSpPr>
        <p:spPr>
          <a:xfrm>
            <a:off x="1" y="-4"/>
            <a:ext cx="12192000" cy="6858004"/>
          </a:xfrm>
          <a:prstGeom prst="rect">
            <a:avLst/>
          </a:prstGeom>
          <a:solidFill>
            <a:srgbClr val="008598">
              <a:alpha val="92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eaLnBrk="1"/>
            <a:endParaRPr lang="es-CO" sz="1837"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es-CO" dirty="0" err="1"/>
              <a:t>Click</a:t>
            </a:r>
            <a:r>
              <a:rPr lang="es-CO" dirty="0"/>
              <a:t> </a:t>
            </a:r>
            <a:r>
              <a:rPr lang="es-CO" dirty="0" err="1"/>
              <a:t>to</a:t>
            </a:r>
            <a:r>
              <a:rPr lang="es-CO" dirty="0"/>
              <a:t> </a:t>
            </a:r>
            <a:r>
              <a:rPr lang="es-CO" dirty="0" err="1"/>
              <a:t>edit</a:t>
            </a:r>
            <a:r>
              <a:rPr lang="es-CO" dirty="0"/>
              <a:t> Master </a:t>
            </a:r>
            <a:r>
              <a:rPr lang="es-CO" dirty="0" err="1"/>
              <a:t>title</a:t>
            </a:r>
            <a:r>
              <a:rPr lang="es-CO" dirty="0"/>
              <a:t> </a:t>
            </a:r>
            <a:r>
              <a:rPr lang="es-CO" dirty="0" err="1"/>
              <a:t>style</a:t>
            </a:r>
            <a:endParaRPr lang="es-CO" dirty="0"/>
          </a:p>
        </p:txBody>
      </p:sp>
      <p:sp>
        <p:nvSpPr>
          <p:cNvPr id="5" name="doc id" hidden="1"/>
          <p:cNvSpPr>
            <a:spLocks noChangeArrowheads="1"/>
          </p:cNvSpPr>
          <p:nvPr/>
        </p:nvSpPr>
        <p:spPr bwMode="gray">
          <a:xfrm>
            <a:off x="10670215" y="51833"/>
            <a:ext cx="1190119"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13526" eaLnBrk="1"/>
            <a:endParaRPr lang="es-CO" sz="612" baseline="0" dirty="0">
              <a:solidFill>
                <a:srgbClr val="808080"/>
              </a:solidFill>
              <a:latin typeface="Arial" panose="020B0604020202020204" pitchFamily="34" charset="0"/>
              <a:ea typeface="+mn-ea"/>
              <a:cs typeface="Arial" panose="020B0604020202020204" pitchFamily="34" charset="0"/>
              <a:sym typeface="Arial" panose="020B0604020202020204" pitchFamily="34" charset="0"/>
            </a:endParaRPr>
          </a:p>
        </p:txBody>
      </p:sp>
      <p:grpSp>
        <p:nvGrpSpPr>
          <p:cNvPr id="19" name="Group 18">
            <a:extLst>
              <a:ext uri="{FF2B5EF4-FFF2-40B4-BE49-F238E27FC236}">
                <a16:creationId xmlns:a16="http://schemas.microsoft.com/office/drawing/2014/main" id="{FF8AFE37-A271-4B85-9658-0228E9264613}"/>
              </a:ext>
            </a:extLst>
          </p:cNvPr>
          <p:cNvGrpSpPr/>
          <p:nvPr/>
        </p:nvGrpSpPr>
        <p:grpSpPr>
          <a:xfrm>
            <a:off x="4930576" y="3168222"/>
            <a:ext cx="7259804" cy="3689778"/>
            <a:chOff x="4832350" y="3105151"/>
            <a:chExt cx="7115175" cy="3616324"/>
          </a:xfrm>
          <a:solidFill>
            <a:schemeClr val="accent4">
              <a:alpha val="10000"/>
            </a:schemeClr>
          </a:solidFill>
        </p:grpSpPr>
        <p:sp>
          <p:nvSpPr>
            <p:cNvPr id="14" name="Freeform 13">
              <a:extLst>
                <a:ext uri="{FF2B5EF4-FFF2-40B4-BE49-F238E27FC236}">
                  <a16:creationId xmlns:a16="http://schemas.microsoft.com/office/drawing/2014/main" id="{8250B38B-5466-4809-81BC-51A0364CA88A}"/>
                </a:ext>
              </a:extLst>
            </p:cNvPr>
            <p:cNvSpPr>
              <a:spLocks/>
            </p:cNvSpPr>
            <p:nvPr userDrawn="1"/>
          </p:nvSpPr>
          <p:spPr bwMode="auto">
            <a:xfrm>
              <a:off x="4832350" y="3105151"/>
              <a:ext cx="7115175" cy="3616324"/>
            </a:xfrm>
            <a:custGeom>
              <a:avLst/>
              <a:gdLst>
                <a:gd name="T0" fmla="*/ 3293 w 3293"/>
                <a:gd name="T1" fmla="*/ 289 h 1675"/>
                <a:gd name="T2" fmla="*/ 3038 w 3293"/>
                <a:gd name="T3" fmla="*/ 206 h 1675"/>
                <a:gd name="T4" fmla="*/ 2344 w 3293"/>
                <a:gd name="T5" fmla="*/ 26 h 1675"/>
                <a:gd name="T6" fmla="*/ 1994 w 3293"/>
                <a:gd name="T7" fmla="*/ 1 h 1675"/>
                <a:gd name="T8" fmla="*/ 802 w 3293"/>
                <a:gd name="T9" fmla="*/ 507 h 1675"/>
                <a:gd name="T10" fmla="*/ 195 w 3293"/>
                <a:gd name="T11" fmla="*/ 1291 h 1675"/>
                <a:gd name="T12" fmla="*/ 0 w 3293"/>
                <a:gd name="T13" fmla="*/ 1675 h 1675"/>
                <a:gd name="T14" fmla="*/ 227 w 3293"/>
                <a:gd name="T15" fmla="*/ 1675 h 1675"/>
                <a:gd name="T16" fmla="*/ 257 w 3293"/>
                <a:gd name="T17" fmla="*/ 1618 h 1675"/>
                <a:gd name="T18" fmla="*/ 984 w 3293"/>
                <a:gd name="T19" fmla="*/ 591 h 1675"/>
                <a:gd name="T20" fmla="*/ 2306 w 3293"/>
                <a:gd name="T21" fmla="*/ 200 h 1675"/>
                <a:gd name="T22" fmla="*/ 3293 w 3293"/>
                <a:gd name="T23" fmla="*/ 538 h 1675"/>
                <a:gd name="T24" fmla="*/ 3293 w 3293"/>
                <a:gd name="T25" fmla="*/ 289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3" h="1675">
                  <a:moveTo>
                    <a:pt x="3293" y="289"/>
                  </a:moveTo>
                  <a:cubicBezTo>
                    <a:pt x="3208" y="261"/>
                    <a:pt x="3124" y="230"/>
                    <a:pt x="3038" y="206"/>
                  </a:cubicBezTo>
                  <a:cubicBezTo>
                    <a:pt x="2807" y="143"/>
                    <a:pt x="2577" y="77"/>
                    <a:pt x="2344" y="26"/>
                  </a:cubicBezTo>
                  <a:cubicBezTo>
                    <a:pt x="2231" y="1"/>
                    <a:pt x="2111" y="0"/>
                    <a:pt x="1994" y="1"/>
                  </a:cubicBezTo>
                  <a:cubicBezTo>
                    <a:pt x="1528" y="4"/>
                    <a:pt x="1135" y="184"/>
                    <a:pt x="802" y="507"/>
                  </a:cubicBezTo>
                  <a:cubicBezTo>
                    <a:pt x="562" y="740"/>
                    <a:pt x="358" y="999"/>
                    <a:pt x="195" y="1291"/>
                  </a:cubicBezTo>
                  <a:cubicBezTo>
                    <a:pt x="125" y="1416"/>
                    <a:pt x="64" y="1547"/>
                    <a:pt x="0" y="1675"/>
                  </a:cubicBezTo>
                  <a:cubicBezTo>
                    <a:pt x="75" y="1675"/>
                    <a:pt x="151" y="1675"/>
                    <a:pt x="227" y="1675"/>
                  </a:cubicBezTo>
                  <a:cubicBezTo>
                    <a:pt x="237" y="1656"/>
                    <a:pt x="247" y="1637"/>
                    <a:pt x="257" y="1618"/>
                  </a:cubicBezTo>
                  <a:cubicBezTo>
                    <a:pt x="450" y="1241"/>
                    <a:pt x="678" y="888"/>
                    <a:pt x="984" y="591"/>
                  </a:cubicBezTo>
                  <a:cubicBezTo>
                    <a:pt x="1356" y="229"/>
                    <a:pt x="1799" y="108"/>
                    <a:pt x="2306" y="200"/>
                  </a:cubicBezTo>
                  <a:cubicBezTo>
                    <a:pt x="2652" y="262"/>
                    <a:pt x="2974" y="397"/>
                    <a:pt x="3293" y="538"/>
                  </a:cubicBezTo>
                  <a:cubicBezTo>
                    <a:pt x="3293" y="455"/>
                    <a:pt x="3293" y="372"/>
                    <a:pt x="3293"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5" name="Freeform 14">
              <a:extLst>
                <a:ext uri="{FF2B5EF4-FFF2-40B4-BE49-F238E27FC236}">
                  <a16:creationId xmlns:a16="http://schemas.microsoft.com/office/drawing/2014/main" id="{60BD15E4-F3E0-41C0-94AE-8BE74E900C20}"/>
                </a:ext>
              </a:extLst>
            </p:cNvPr>
            <p:cNvSpPr>
              <a:spLocks/>
            </p:cNvSpPr>
            <p:nvPr userDrawn="1"/>
          </p:nvSpPr>
          <p:spPr bwMode="auto">
            <a:xfrm>
              <a:off x="5743575" y="3806825"/>
              <a:ext cx="6203950" cy="2914650"/>
            </a:xfrm>
            <a:custGeom>
              <a:avLst/>
              <a:gdLst>
                <a:gd name="T0" fmla="*/ 2871 w 2871"/>
                <a:gd name="T1" fmla="*/ 690 h 1350"/>
                <a:gd name="T2" fmla="*/ 2871 w 2871"/>
                <a:gd name="T3" fmla="*/ 430 h 1350"/>
                <a:gd name="T4" fmla="*/ 2063 w 2871"/>
                <a:gd name="T5" fmla="*/ 88 h 1350"/>
                <a:gd name="T6" fmla="*/ 1159 w 2871"/>
                <a:gd name="T7" fmla="*/ 99 h 1350"/>
                <a:gd name="T8" fmla="*/ 338 w 2871"/>
                <a:gd name="T9" fmla="*/ 756 h 1350"/>
                <a:gd name="T10" fmla="*/ 0 w 2871"/>
                <a:gd name="T11" fmla="*/ 1350 h 1350"/>
                <a:gd name="T12" fmla="*/ 238 w 2871"/>
                <a:gd name="T13" fmla="*/ 1350 h 1350"/>
                <a:gd name="T14" fmla="*/ 403 w 2871"/>
                <a:gd name="T15" fmla="*/ 1054 h 1350"/>
                <a:gd name="T16" fmla="*/ 899 w 2871"/>
                <a:gd name="T17" fmla="*/ 459 h 1350"/>
                <a:gd name="T18" fmla="*/ 1904 w 2871"/>
                <a:gd name="T19" fmla="*/ 233 h 1350"/>
                <a:gd name="T20" fmla="*/ 2871 w 2871"/>
                <a:gd name="T21" fmla="*/ 69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1" h="1350">
                  <a:moveTo>
                    <a:pt x="2871" y="690"/>
                  </a:moveTo>
                  <a:cubicBezTo>
                    <a:pt x="2871" y="603"/>
                    <a:pt x="2871" y="516"/>
                    <a:pt x="2871" y="430"/>
                  </a:cubicBezTo>
                  <a:cubicBezTo>
                    <a:pt x="2610" y="296"/>
                    <a:pt x="2347" y="168"/>
                    <a:pt x="2063" y="88"/>
                  </a:cubicBezTo>
                  <a:cubicBezTo>
                    <a:pt x="1760" y="3"/>
                    <a:pt x="1459" y="0"/>
                    <a:pt x="1159" y="99"/>
                  </a:cubicBezTo>
                  <a:cubicBezTo>
                    <a:pt x="804" y="216"/>
                    <a:pt x="540" y="452"/>
                    <a:pt x="338" y="756"/>
                  </a:cubicBezTo>
                  <a:cubicBezTo>
                    <a:pt x="213" y="945"/>
                    <a:pt x="112" y="1152"/>
                    <a:pt x="0" y="1350"/>
                  </a:cubicBezTo>
                  <a:cubicBezTo>
                    <a:pt x="79" y="1350"/>
                    <a:pt x="159" y="1350"/>
                    <a:pt x="238" y="1350"/>
                  </a:cubicBezTo>
                  <a:cubicBezTo>
                    <a:pt x="293" y="1252"/>
                    <a:pt x="345" y="1151"/>
                    <a:pt x="403" y="1054"/>
                  </a:cubicBezTo>
                  <a:cubicBezTo>
                    <a:pt x="539" y="831"/>
                    <a:pt x="694" y="624"/>
                    <a:pt x="899" y="459"/>
                  </a:cubicBezTo>
                  <a:cubicBezTo>
                    <a:pt x="1197" y="220"/>
                    <a:pt x="1536" y="146"/>
                    <a:pt x="1904" y="233"/>
                  </a:cubicBezTo>
                  <a:cubicBezTo>
                    <a:pt x="2257" y="317"/>
                    <a:pt x="2568" y="497"/>
                    <a:pt x="2871" y="6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6" name="Freeform 15">
              <a:extLst>
                <a:ext uri="{FF2B5EF4-FFF2-40B4-BE49-F238E27FC236}">
                  <a16:creationId xmlns:a16="http://schemas.microsoft.com/office/drawing/2014/main" id="{94CCAA79-6B48-4B08-9638-FE9EBC4ACFEB}"/>
                </a:ext>
              </a:extLst>
            </p:cNvPr>
            <p:cNvSpPr>
              <a:spLocks/>
            </p:cNvSpPr>
            <p:nvPr userDrawn="1"/>
          </p:nvSpPr>
          <p:spPr bwMode="auto">
            <a:xfrm>
              <a:off x="6657975" y="4592638"/>
              <a:ext cx="5289550" cy="2128837"/>
            </a:xfrm>
            <a:custGeom>
              <a:avLst/>
              <a:gdLst>
                <a:gd name="T0" fmla="*/ 0 w 2448"/>
                <a:gd name="T1" fmla="*/ 986 h 986"/>
                <a:gd name="T2" fmla="*/ 205 w 2448"/>
                <a:gd name="T3" fmla="*/ 986 h 986"/>
                <a:gd name="T4" fmla="*/ 376 w 2448"/>
                <a:gd name="T5" fmla="*/ 680 h 986"/>
                <a:gd name="T6" fmla="*/ 1590 w 2448"/>
                <a:gd name="T7" fmla="*/ 256 h 986"/>
                <a:gd name="T8" fmla="*/ 2199 w 2448"/>
                <a:gd name="T9" fmla="*/ 682 h 986"/>
                <a:gd name="T10" fmla="*/ 2448 w 2448"/>
                <a:gd name="T11" fmla="*/ 965 h 986"/>
                <a:gd name="T12" fmla="*/ 2448 w 2448"/>
                <a:gd name="T13" fmla="*/ 542 h 986"/>
                <a:gd name="T14" fmla="*/ 2416 w 2448"/>
                <a:gd name="T15" fmla="*/ 525 h 986"/>
                <a:gd name="T16" fmla="*/ 1919 w 2448"/>
                <a:gd name="T17" fmla="*/ 202 h 986"/>
                <a:gd name="T18" fmla="*/ 1185 w 2448"/>
                <a:gd name="T19" fmla="*/ 13 h 986"/>
                <a:gd name="T20" fmla="*/ 369 w 2448"/>
                <a:gd name="T21" fmla="*/ 411 h 986"/>
                <a:gd name="T22" fmla="*/ 0 w 2448"/>
                <a:gd name="T23"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8" h="986">
                  <a:moveTo>
                    <a:pt x="0" y="986"/>
                  </a:moveTo>
                  <a:cubicBezTo>
                    <a:pt x="68" y="986"/>
                    <a:pt x="137" y="986"/>
                    <a:pt x="205" y="986"/>
                  </a:cubicBezTo>
                  <a:cubicBezTo>
                    <a:pt x="262" y="884"/>
                    <a:pt x="314" y="779"/>
                    <a:pt x="376" y="680"/>
                  </a:cubicBezTo>
                  <a:cubicBezTo>
                    <a:pt x="604" y="317"/>
                    <a:pt x="1070" y="57"/>
                    <a:pt x="1590" y="256"/>
                  </a:cubicBezTo>
                  <a:cubicBezTo>
                    <a:pt x="1829" y="348"/>
                    <a:pt x="2028" y="495"/>
                    <a:pt x="2199" y="682"/>
                  </a:cubicBezTo>
                  <a:cubicBezTo>
                    <a:pt x="2284" y="775"/>
                    <a:pt x="2365" y="871"/>
                    <a:pt x="2448" y="965"/>
                  </a:cubicBezTo>
                  <a:cubicBezTo>
                    <a:pt x="2448" y="824"/>
                    <a:pt x="2448" y="683"/>
                    <a:pt x="2448" y="542"/>
                  </a:cubicBezTo>
                  <a:cubicBezTo>
                    <a:pt x="2437" y="536"/>
                    <a:pt x="2425" y="532"/>
                    <a:pt x="2416" y="525"/>
                  </a:cubicBezTo>
                  <a:cubicBezTo>
                    <a:pt x="2265" y="395"/>
                    <a:pt x="2095" y="293"/>
                    <a:pt x="1919" y="202"/>
                  </a:cubicBezTo>
                  <a:cubicBezTo>
                    <a:pt x="1689" y="82"/>
                    <a:pt x="1448" y="0"/>
                    <a:pt x="1185" y="13"/>
                  </a:cubicBezTo>
                  <a:cubicBezTo>
                    <a:pt x="857" y="29"/>
                    <a:pt x="586" y="165"/>
                    <a:pt x="369" y="411"/>
                  </a:cubicBezTo>
                  <a:cubicBezTo>
                    <a:pt x="216" y="584"/>
                    <a:pt x="104" y="783"/>
                    <a:pt x="0" y="9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7" name="Freeform 16">
              <a:extLst>
                <a:ext uri="{FF2B5EF4-FFF2-40B4-BE49-F238E27FC236}">
                  <a16:creationId xmlns:a16="http://schemas.microsoft.com/office/drawing/2014/main" id="{58C86AF7-F791-4374-9806-FE124F15C574}"/>
                </a:ext>
              </a:extLst>
            </p:cNvPr>
            <p:cNvSpPr>
              <a:spLocks/>
            </p:cNvSpPr>
            <p:nvPr userDrawn="1"/>
          </p:nvSpPr>
          <p:spPr bwMode="auto">
            <a:xfrm>
              <a:off x="7500938" y="5211763"/>
              <a:ext cx="3813175" cy="1509712"/>
            </a:xfrm>
            <a:custGeom>
              <a:avLst/>
              <a:gdLst>
                <a:gd name="T0" fmla="*/ 1765 w 1765"/>
                <a:gd name="T1" fmla="*/ 699 h 699"/>
                <a:gd name="T2" fmla="*/ 1108 w 1765"/>
                <a:gd name="T3" fmla="*/ 118 h 699"/>
                <a:gd name="T4" fmla="*/ 109 w 1765"/>
                <a:gd name="T5" fmla="*/ 484 h 699"/>
                <a:gd name="T6" fmla="*/ 0 w 1765"/>
                <a:gd name="T7" fmla="*/ 699 h 699"/>
                <a:gd name="T8" fmla="*/ 227 w 1765"/>
                <a:gd name="T9" fmla="*/ 699 h 699"/>
                <a:gd name="T10" fmla="*/ 428 w 1765"/>
                <a:gd name="T11" fmla="*/ 439 h 699"/>
                <a:gd name="T12" fmla="*/ 824 w 1765"/>
                <a:gd name="T13" fmla="*/ 253 h 699"/>
                <a:gd name="T14" fmla="*/ 1462 w 1765"/>
                <a:gd name="T15" fmla="*/ 699 h 699"/>
                <a:gd name="T16" fmla="*/ 1765 w 1765"/>
                <a:gd name="T17" fmla="*/ 699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5" h="699">
                  <a:moveTo>
                    <a:pt x="1765" y="699"/>
                  </a:moveTo>
                  <a:cubicBezTo>
                    <a:pt x="1618" y="425"/>
                    <a:pt x="1414" y="204"/>
                    <a:pt x="1108" y="118"/>
                  </a:cubicBezTo>
                  <a:cubicBezTo>
                    <a:pt x="694" y="0"/>
                    <a:pt x="348" y="119"/>
                    <a:pt x="109" y="484"/>
                  </a:cubicBezTo>
                  <a:cubicBezTo>
                    <a:pt x="66" y="551"/>
                    <a:pt x="36" y="628"/>
                    <a:pt x="0" y="699"/>
                  </a:cubicBezTo>
                  <a:cubicBezTo>
                    <a:pt x="75" y="699"/>
                    <a:pt x="151" y="699"/>
                    <a:pt x="227" y="699"/>
                  </a:cubicBezTo>
                  <a:cubicBezTo>
                    <a:pt x="294" y="612"/>
                    <a:pt x="353" y="519"/>
                    <a:pt x="428" y="439"/>
                  </a:cubicBezTo>
                  <a:cubicBezTo>
                    <a:pt x="533" y="327"/>
                    <a:pt x="666" y="262"/>
                    <a:pt x="824" y="253"/>
                  </a:cubicBezTo>
                  <a:cubicBezTo>
                    <a:pt x="1110" y="238"/>
                    <a:pt x="1342" y="446"/>
                    <a:pt x="1462" y="699"/>
                  </a:cubicBezTo>
                  <a:cubicBezTo>
                    <a:pt x="1563" y="699"/>
                    <a:pt x="1664" y="699"/>
                    <a:pt x="1765" y="6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8" name="Freeform 17">
              <a:extLst>
                <a:ext uri="{FF2B5EF4-FFF2-40B4-BE49-F238E27FC236}">
                  <a16:creationId xmlns:a16="http://schemas.microsoft.com/office/drawing/2014/main" id="{4885060F-7B6C-43D4-BABA-4C25E4523FDC}"/>
                </a:ext>
              </a:extLst>
            </p:cNvPr>
            <p:cNvSpPr>
              <a:spLocks/>
            </p:cNvSpPr>
            <p:nvPr userDrawn="1"/>
          </p:nvSpPr>
          <p:spPr bwMode="auto">
            <a:xfrm>
              <a:off x="8435975" y="6038850"/>
              <a:ext cx="1754188" cy="682625"/>
            </a:xfrm>
            <a:custGeom>
              <a:avLst/>
              <a:gdLst>
                <a:gd name="T0" fmla="*/ 812 w 812"/>
                <a:gd name="T1" fmla="*/ 316 h 316"/>
                <a:gd name="T2" fmla="*/ 532 w 812"/>
                <a:gd name="T3" fmla="*/ 64 h 316"/>
                <a:gd name="T4" fmla="*/ 0 w 812"/>
                <a:gd name="T5" fmla="*/ 316 h 316"/>
                <a:gd name="T6" fmla="*/ 227 w 812"/>
                <a:gd name="T7" fmla="*/ 316 h 316"/>
                <a:gd name="T8" fmla="*/ 552 w 812"/>
                <a:gd name="T9" fmla="*/ 316 h 316"/>
                <a:gd name="T10" fmla="*/ 812 w 812"/>
                <a:gd name="T11" fmla="*/ 316 h 316"/>
              </a:gdLst>
              <a:ahLst/>
              <a:cxnLst>
                <a:cxn ang="0">
                  <a:pos x="T0" y="T1"/>
                </a:cxn>
                <a:cxn ang="0">
                  <a:pos x="T2" y="T3"/>
                </a:cxn>
                <a:cxn ang="0">
                  <a:pos x="T4" y="T5"/>
                </a:cxn>
                <a:cxn ang="0">
                  <a:pos x="T6" y="T7"/>
                </a:cxn>
                <a:cxn ang="0">
                  <a:pos x="T8" y="T9"/>
                </a:cxn>
                <a:cxn ang="0">
                  <a:pos x="T10" y="T11"/>
                </a:cxn>
              </a:cxnLst>
              <a:rect l="0" t="0" r="r" b="b"/>
              <a:pathLst>
                <a:path w="812" h="316">
                  <a:moveTo>
                    <a:pt x="812" y="316"/>
                  </a:moveTo>
                  <a:cubicBezTo>
                    <a:pt x="746" y="202"/>
                    <a:pt x="666" y="104"/>
                    <a:pt x="532" y="64"/>
                  </a:cubicBezTo>
                  <a:cubicBezTo>
                    <a:pt x="319" y="0"/>
                    <a:pt x="94" y="108"/>
                    <a:pt x="0" y="316"/>
                  </a:cubicBezTo>
                  <a:cubicBezTo>
                    <a:pt x="76" y="316"/>
                    <a:pt x="152" y="316"/>
                    <a:pt x="227" y="316"/>
                  </a:cubicBezTo>
                  <a:cubicBezTo>
                    <a:pt x="338" y="187"/>
                    <a:pt x="467" y="187"/>
                    <a:pt x="552" y="316"/>
                  </a:cubicBezTo>
                  <a:cubicBezTo>
                    <a:pt x="639" y="316"/>
                    <a:pt x="726" y="316"/>
                    <a:pt x="812" y="3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grpSp>
      <p:sp>
        <p:nvSpPr>
          <p:cNvPr id="9" name="Slide Number"/>
          <p:cNvSpPr txBox="1">
            <a:spLocks/>
          </p:cNvSpPr>
          <p:nvPr/>
        </p:nvSpPr>
        <p:spPr bwMode="black">
          <a:xfrm>
            <a:off x="11879032" y="6594791"/>
            <a:ext cx="130848" cy="128097"/>
          </a:xfrm>
          <a:prstGeom prst="rect">
            <a:avLst/>
          </a:prstGeom>
        </p:spPr>
        <p:txBody>
          <a:bodyPr vert="horz" wrap="none" lIns="0" tIns="0" rIns="0" bIns="0" rtlCol="0" anchor="ctr">
            <a:spAutoFit/>
          </a:bodyPr>
          <a:lstStyle>
            <a:defPPr>
              <a:defRPr lang="es-ES"/>
            </a:defPPr>
            <a:lvl1pPr>
              <a:defRPr sz="1000" baseline="0">
                <a:latin typeface="+mn-lt"/>
              </a:defRPr>
            </a:lvl1pPr>
          </a:lstStyle>
          <a:p>
            <a:pPr lvl="0" algn="ctr"/>
            <a:fld id="{42C328C1-A84F-4A39-A664-DBA00541A8C6}" type="slidenum">
              <a:rPr lang="es-CO" sz="816" smtClean="0">
                <a:solidFill>
                  <a:schemeClr val="bg1"/>
                </a:solidFill>
                <a:latin typeface="Arial" panose="020B0604020202020204" pitchFamily="34" charset="0"/>
                <a:cs typeface="Arial" panose="020B0604020202020204" pitchFamily="34" charset="0"/>
                <a:sym typeface="Arial" panose="020B0604020202020204" pitchFamily="34" charset="0"/>
              </a:rPr>
              <a:pPr lvl="0" algn="ctr"/>
              <a:t>‹#›</a:t>
            </a:fld>
            <a:endParaRPr lang="es-CO" sz="816"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grpSp>
        <p:nvGrpSpPr>
          <p:cNvPr id="35" name="Group 34">
            <a:extLst>
              <a:ext uri="{FF2B5EF4-FFF2-40B4-BE49-F238E27FC236}">
                <a16:creationId xmlns:a16="http://schemas.microsoft.com/office/drawing/2014/main" id="{1868079B-85A5-413F-A8BC-EC7D5099993D}"/>
              </a:ext>
            </a:extLst>
          </p:cNvPr>
          <p:cNvGrpSpPr/>
          <p:nvPr/>
        </p:nvGrpSpPr>
        <p:grpSpPr>
          <a:xfrm>
            <a:off x="11312748" y="6520240"/>
            <a:ext cx="315256" cy="277198"/>
            <a:chOff x="3824288" y="1468438"/>
            <a:chExt cx="4300538" cy="3781425"/>
          </a:xfrm>
          <a:solidFill>
            <a:schemeClr val="bg1"/>
          </a:solidFill>
        </p:grpSpPr>
        <p:sp>
          <p:nvSpPr>
            <p:cNvPr id="36" name="Freeform 5">
              <a:extLst>
                <a:ext uri="{FF2B5EF4-FFF2-40B4-BE49-F238E27FC236}">
                  <a16:creationId xmlns:a16="http://schemas.microsoft.com/office/drawing/2014/main" id="{579342B3-9BBC-4F1C-8786-FFE2F4DBB86A}"/>
                </a:ext>
              </a:extLst>
            </p:cNvPr>
            <p:cNvSpPr>
              <a:spLocks/>
            </p:cNvSpPr>
            <p:nvPr/>
          </p:nvSpPr>
          <p:spPr bwMode="auto">
            <a:xfrm>
              <a:off x="3824288" y="1468438"/>
              <a:ext cx="4300538" cy="2162175"/>
            </a:xfrm>
            <a:custGeom>
              <a:avLst/>
              <a:gdLst>
                <a:gd name="T0" fmla="*/ 3354 w 3496"/>
                <a:gd name="T1" fmla="*/ 1490 h 1760"/>
                <a:gd name="T2" fmla="*/ 3233 w 3496"/>
                <a:gd name="T3" fmla="*/ 1296 h 1760"/>
                <a:gd name="T4" fmla="*/ 2953 w 3496"/>
                <a:gd name="T5" fmla="*/ 944 h 1760"/>
                <a:gd name="T6" fmla="*/ 2751 w 3496"/>
                <a:gd name="T7" fmla="*/ 782 h 1760"/>
                <a:gd name="T8" fmla="*/ 2465 w 3496"/>
                <a:gd name="T9" fmla="*/ 554 h 1760"/>
                <a:gd name="T10" fmla="*/ 2256 w 3496"/>
                <a:gd name="T11" fmla="*/ 302 h 1760"/>
                <a:gd name="T12" fmla="*/ 1941 w 3496"/>
                <a:gd name="T13" fmla="*/ 6 h 1760"/>
                <a:gd name="T14" fmla="*/ 1889 w 3496"/>
                <a:gd name="T15" fmla="*/ 5 h 1760"/>
                <a:gd name="T16" fmla="*/ 1432 w 3496"/>
                <a:gd name="T17" fmla="*/ 328 h 1760"/>
                <a:gd name="T18" fmla="*/ 1007 w 3496"/>
                <a:gd name="T19" fmla="*/ 586 h 1760"/>
                <a:gd name="T20" fmla="*/ 944 w 3496"/>
                <a:gd name="T21" fmla="*/ 607 h 1760"/>
                <a:gd name="T22" fmla="*/ 330 w 3496"/>
                <a:gd name="T23" fmla="*/ 1347 h 1760"/>
                <a:gd name="T24" fmla="*/ 0 w 3496"/>
                <a:gd name="T25" fmla="*/ 1714 h 1760"/>
                <a:gd name="T26" fmla="*/ 1470 w 3496"/>
                <a:gd name="T27" fmla="*/ 1714 h 1760"/>
                <a:gd name="T28" fmla="*/ 1566 w 3496"/>
                <a:gd name="T29" fmla="*/ 1580 h 1760"/>
                <a:gd name="T30" fmla="*/ 1910 w 3496"/>
                <a:gd name="T31" fmla="*/ 1286 h 1760"/>
                <a:gd name="T32" fmla="*/ 2232 w 3496"/>
                <a:gd name="T33" fmla="*/ 1295 h 1760"/>
                <a:gd name="T34" fmla="*/ 2597 w 3496"/>
                <a:gd name="T35" fmla="*/ 1750 h 1760"/>
                <a:gd name="T36" fmla="*/ 2662 w 3496"/>
                <a:gd name="T37" fmla="*/ 1757 h 1760"/>
                <a:gd name="T38" fmla="*/ 2605 w 3496"/>
                <a:gd name="T39" fmla="*/ 1554 h 1760"/>
                <a:gd name="T40" fmla="*/ 2230 w 3496"/>
                <a:gd name="T41" fmla="*/ 1203 h 1760"/>
                <a:gd name="T42" fmla="*/ 1735 w 3496"/>
                <a:gd name="T43" fmla="*/ 1279 h 1760"/>
                <a:gd name="T44" fmla="*/ 1379 w 3496"/>
                <a:gd name="T45" fmla="*/ 1647 h 1760"/>
                <a:gd name="T46" fmla="*/ 1201 w 3496"/>
                <a:gd name="T47" fmla="*/ 1597 h 1760"/>
                <a:gd name="T48" fmla="*/ 1201 w 3496"/>
                <a:gd name="T49" fmla="*/ 1579 h 1760"/>
                <a:gd name="T50" fmla="*/ 1745 w 3496"/>
                <a:gd name="T51" fmla="*/ 1161 h 1760"/>
                <a:gd name="T52" fmla="*/ 2169 w 3496"/>
                <a:gd name="T53" fmla="*/ 1074 h 1760"/>
                <a:gd name="T54" fmla="*/ 2547 w 3496"/>
                <a:gd name="T55" fmla="*/ 1316 h 1760"/>
                <a:gd name="T56" fmla="*/ 2809 w 3496"/>
                <a:gd name="T57" fmla="*/ 1748 h 1760"/>
                <a:gd name="T58" fmla="*/ 2851 w 3496"/>
                <a:gd name="T59" fmla="*/ 1760 h 1760"/>
                <a:gd name="T60" fmla="*/ 2596 w 3496"/>
                <a:gd name="T61" fmla="*/ 1248 h 1760"/>
                <a:gd name="T62" fmla="*/ 2240 w 3496"/>
                <a:gd name="T63" fmla="*/ 1002 h 1760"/>
                <a:gd name="T64" fmla="*/ 1837 w 3496"/>
                <a:gd name="T65" fmla="*/ 1045 h 1760"/>
                <a:gd name="T66" fmla="*/ 1106 w 3496"/>
                <a:gd name="T67" fmla="*/ 1499 h 1760"/>
                <a:gd name="T68" fmla="*/ 947 w 3496"/>
                <a:gd name="T69" fmla="*/ 1451 h 1760"/>
                <a:gd name="T70" fmla="*/ 936 w 3496"/>
                <a:gd name="T71" fmla="*/ 1405 h 1760"/>
                <a:gd name="T72" fmla="*/ 1388 w 3496"/>
                <a:gd name="T73" fmla="*/ 1129 h 1760"/>
                <a:gd name="T74" fmla="*/ 1815 w 3496"/>
                <a:gd name="T75" fmla="*/ 946 h 1760"/>
                <a:gd name="T76" fmla="*/ 2408 w 3496"/>
                <a:gd name="T77" fmla="*/ 943 h 1760"/>
                <a:gd name="T78" fmla="*/ 2917 w 3496"/>
                <a:gd name="T79" fmla="*/ 1535 h 1760"/>
                <a:gd name="T80" fmla="*/ 3011 w 3496"/>
                <a:gd name="T81" fmla="*/ 1758 h 1760"/>
                <a:gd name="T82" fmla="*/ 3074 w 3496"/>
                <a:gd name="T83" fmla="*/ 1738 h 1760"/>
                <a:gd name="T84" fmla="*/ 2798 w 3496"/>
                <a:gd name="T85" fmla="*/ 1175 h 1760"/>
                <a:gd name="T86" fmla="*/ 2356 w 3496"/>
                <a:gd name="T87" fmla="*/ 861 h 1760"/>
                <a:gd name="T88" fmla="*/ 1793 w 3496"/>
                <a:gd name="T89" fmla="*/ 886 h 1760"/>
                <a:gd name="T90" fmla="*/ 1052 w 3496"/>
                <a:gd name="T91" fmla="*/ 1188 h 1760"/>
                <a:gd name="T92" fmla="*/ 796 w 3496"/>
                <a:gd name="T93" fmla="*/ 1283 h 1760"/>
                <a:gd name="T94" fmla="*/ 697 w 3496"/>
                <a:gd name="T95" fmla="*/ 1193 h 1760"/>
                <a:gd name="T96" fmla="*/ 883 w 3496"/>
                <a:gd name="T97" fmla="*/ 1074 h 1760"/>
                <a:gd name="T98" fmla="*/ 1191 w 3496"/>
                <a:gd name="T99" fmla="*/ 950 h 1760"/>
                <a:gd name="T100" fmla="*/ 1664 w 3496"/>
                <a:gd name="T101" fmla="*/ 792 h 1760"/>
                <a:gd name="T102" fmla="*/ 2190 w 3496"/>
                <a:gd name="T103" fmla="*/ 720 h 1760"/>
                <a:gd name="T104" fmla="*/ 2566 w 3496"/>
                <a:gd name="T105" fmla="*/ 837 h 1760"/>
                <a:gd name="T106" fmla="*/ 3253 w 3496"/>
                <a:gd name="T107" fmla="*/ 1729 h 1760"/>
                <a:gd name="T108" fmla="*/ 3496 w 3496"/>
                <a:gd name="T109" fmla="*/ 1747 h 1760"/>
                <a:gd name="T110" fmla="*/ 3490 w 3496"/>
                <a:gd name="T111" fmla="*/ 173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96" h="1760">
                  <a:moveTo>
                    <a:pt x="3490" y="1730"/>
                  </a:moveTo>
                  <a:cubicBezTo>
                    <a:pt x="3458" y="1642"/>
                    <a:pt x="3407" y="1566"/>
                    <a:pt x="3354" y="1490"/>
                  </a:cubicBezTo>
                  <a:cubicBezTo>
                    <a:pt x="3319" y="1440"/>
                    <a:pt x="3284" y="1390"/>
                    <a:pt x="3250" y="1340"/>
                  </a:cubicBezTo>
                  <a:cubicBezTo>
                    <a:pt x="3240" y="1327"/>
                    <a:pt x="3234" y="1313"/>
                    <a:pt x="3233" y="1296"/>
                  </a:cubicBezTo>
                  <a:cubicBezTo>
                    <a:pt x="3225" y="1211"/>
                    <a:pt x="3185" y="1143"/>
                    <a:pt x="3127" y="1083"/>
                  </a:cubicBezTo>
                  <a:cubicBezTo>
                    <a:pt x="3075" y="1029"/>
                    <a:pt x="3014" y="986"/>
                    <a:pt x="2953" y="944"/>
                  </a:cubicBezTo>
                  <a:cubicBezTo>
                    <a:pt x="2891" y="901"/>
                    <a:pt x="2828" y="860"/>
                    <a:pt x="2773" y="808"/>
                  </a:cubicBezTo>
                  <a:cubicBezTo>
                    <a:pt x="2764" y="800"/>
                    <a:pt x="2757" y="791"/>
                    <a:pt x="2751" y="782"/>
                  </a:cubicBezTo>
                  <a:cubicBezTo>
                    <a:pt x="2720" y="738"/>
                    <a:pt x="2682" y="702"/>
                    <a:pt x="2639" y="671"/>
                  </a:cubicBezTo>
                  <a:cubicBezTo>
                    <a:pt x="2583" y="630"/>
                    <a:pt x="2525" y="590"/>
                    <a:pt x="2465" y="554"/>
                  </a:cubicBezTo>
                  <a:cubicBezTo>
                    <a:pt x="2430" y="534"/>
                    <a:pt x="2401" y="509"/>
                    <a:pt x="2378" y="478"/>
                  </a:cubicBezTo>
                  <a:cubicBezTo>
                    <a:pt x="2336" y="420"/>
                    <a:pt x="2295" y="361"/>
                    <a:pt x="2256" y="302"/>
                  </a:cubicBezTo>
                  <a:cubicBezTo>
                    <a:pt x="2210" y="234"/>
                    <a:pt x="2166" y="166"/>
                    <a:pt x="2107" y="108"/>
                  </a:cubicBezTo>
                  <a:cubicBezTo>
                    <a:pt x="2059" y="62"/>
                    <a:pt x="2005" y="26"/>
                    <a:pt x="1941" y="6"/>
                  </a:cubicBezTo>
                  <a:cubicBezTo>
                    <a:pt x="1941" y="6"/>
                    <a:pt x="1940" y="6"/>
                    <a:pt x="1940" y="6"/>
                  </a:cubicBezTo>
                  <a:cubicBezTo>
                    <a:pt x="1916" y="0"/>
                    <a:pt x="1889" y="5"/>
                    <a:pt x="1889" y="5"/>
                  </a:cubicBezTo>
                  <a:cubicBezTo>
                    <a:pt x="1791" y="28"/>
                    <a:pt x="1708" y="79"/>
                    <a:pt x="1633" y="143"/>
                  </a:cubicBezTo>
                  <a:cubicBezTo>
                    <a:pt x="1564" y="203"/>
                    <a:pt x="1498" y="266"/>
                    <a:pt x="1432" y="328"/>
                  </a:cubicBezTo>
                  <a:cubicBezTo>
                    <a:pt x="1368" y="388"/>
                    <a:pt x="1304" y="448"/>
                    <a:pt x="1230" y="497"/>
                  </a:cubicBezTo>
                  <a:cubicBezTo>
                    <a:pt x="1162" y="542"/>
                    <a:pt x="1089" y="575"/>
                    <a:pt x="1007" y="586"/>
                  </a:cubicBezTo>
                  <a:cubicBezTo>
                    <a:pt x="1000" y="587"/>
                    <a:pt x="992" y="589"/>
                    <a:pt x="984" y="588"/>
                  </a:cubicBezTo>
                  <a:cubicBezTo>
                    <a:pt x="967" y="587"/>
                    <a:pt x="956" y="596"/>
                    <a:pt x="944" y="607"/>
                  </a:cubicBezTo>
                  <a:cubicBezTo>
                    <a:pt x="828" y="716"/>
                    <a:pt x="724" y="836"/>
                    <a:pt x="626" y="962"/>
                  </a:cubicBezTo>
                  <a:cubicBezTo>
                    <a:pt x="527" y="1090"/>
                    <a:pt x="430" y="1219"/>
                    <a:pt x="330" y="1347"/>
                  </a:cubicBezTo>
                  <a:cubicBezTo>
                    <a:pt x="231" y="1475"/>
                    <a:pt x="125" y="1596"/>
                    <a:pt x="7" y="1706"/>
                  </a:cubicBezTo>
                  <a:cubicBezTo>
                    <a:pt x="4" y="1708"/>
                    <a:pt x="2" y="1711"/>
                    <a:pt x="0" y="1714"/>
                  </a:cubicBezTo>
                  <a:cubicBezTo>
                    <a:pt x="195" y="1714"/>
                    <a:pt x="390" y="1714"/>
                    <a:pt x="585" y="1714"/>
                  </a:cubicBezTo>
                  <a:cubicBezTo>
                    <a:pt x="880" y="1714"/>
                    <a:pt x="1175" y="1714"/>
                    <a:pt x="1470" y="1714"/>
                  </a:cubicBezTo>
                  <a:cubicBezTo>
                    <a:pt x="1481" y="1714"/>
                    <a:pt x="1487" y="1711"/>
                    <a:pt x="1493" y="1702"/>
                  </a:cubicBezTo>
                  <a:cubicBezTo>
                    <a:pt x="1517" y="1661"/>
                    <a:pt x="1541" y="1620"/>
                    <a:pt x="1566" y="1580"/>
                  </a:cubicBezTo>
                  <a:cubicBezTo>
                    <a:pt x="1615" y="1504"/>
                    <a:pt x="1671" y="1433"/>
                    <a:pt x="1743" y="1378"/>
                  </a:cubicBezTo>
                  <a:cubicBezTo>
                    <a:pt x="1794" y="1339"/>
                    <a:pt x="1848" y="1304"/>
                    <a:pt x="1910" y="1286"/>
                  </a:cubicBezTo>
                  <a:cubicBezTo>
                    <a:pt x="1974" y="1268"/>
                    <a:pt x="2039" y="1261"/>
                    <a:pt x="2104" y="1262"/>
                  </a:cubicBezTo>
                  <a:cubicBezTo>
                    <a:pt x="2150" y="1263"/>
                    <a:pt x="2192" y="1273"/>
                    <a:pt x="2232" y="1295"/>
                  </a:cubicBezTo>
                  <a:cubicBezTo>
                    <a:pt x="2303" y="1334"/>
                    <a:pt x="2363" y="1386"/>
                    <a:pt x="2416" y="1446"/>
                  </a:cubicBezTo>
                  <a:cubicBezTo>
                    <a:pt x="2497" y="1535"/>
                    <a:pt x="2564" y="1632"/>
                    <a:pt x="2597" y="1750"/>
                  </a:cubicBezTo>
                  <a:cubicBezTo>
                    <a:pt x="2598" y="1754"/>
                    <a:pt x="2601" y="1759"/>
                    <a:pt x="2604" y="1759"/>
                  </a:cubicBezTo>
                  <a:cubicBezTo>
                    <a:pt x="2623" y="1759"/>
                    <a:pt x="2643" y="1760"/>
                    <a:pt x="2662" y="1757"/>
                  </a:cubicBezTo>
                  <a:cubicBezTo>
                    <a:pt x="2677" y="1755"/>
                    <a:pt x="2679" y="1750"/>
                    <a:pt x="2675" y="1735"/>
                  </a:cubicBezTo>
                  <a:cubicBezTo>
                    <a:pt x="2662" y="1671"/>
                    <a:pt x="2638" y="1611"/>
                    <a:pt x="2605" y="1554"/>
                  </a:cubicBezTo>
                  <a:cubicBezTo>
                    <a:pt x="2518" y="1402"/>
                    <a:pt x="2393" y="1290"/>
                    <a:pt x="2240" y="1207"/>
                  </a:cubicBezTo>
                  <a:cubicBezTo>
                    <a:pt x="2237" y="1205"/>
                    <a:pt x="2233" y="1203"/>
                    <a:pt x="2230" y="1203"/>
                  </a:cubicBezTo>
                  <a:cubicBezTo>
                    <a:pt x="2128" y="1183"/>
                    <a:pt x="2027" y="1180"/>
                    <a:pt x="1925" y="1202"/>
                  </a:cubicBezTo>
                  <a:cubicBezTo>
                    <a:pt x="1857" y="1216"/>
                    <a:pt x="1794" y="1243"/>
                    <a:pt x="1735" y="1279"/>
                  </a:cubicBezTo>
                  <a:cubicBezTo>
                    <a:pt x="1643" y="1334"/>
                    <a:pt x="1567" y="1406"/>
                    <a:pt x="1501" y="1488"/>
                  </a:cubicBezTo>
                  <a:cubicBezTo>
                    <a:pt x="1458" y="1540"/>
                    <a:pt x="1419" y="1594"/>
                    <a:pt x="1379" y="1647"/>
                  </a:cubicBezTo>
                  <a:cubicBezTo>
                    <a:pt x="1375" y="1653"/>
                    <a:pt x="1371" y="1658"/>
                    <a:pt x="1363" y="1657"/>
                  </a:cubicBezTo>
                  <a:cubicBezTo>
                    <a:pt x="1304" y="1650"/>
                    <a:pt x="1250" y="1631"/>
                    <a:pt x="1201" y="1597"/>
                  </a:cubicBezTo>
                  <a:cubicBezTo>
                    <a:pt x="1198" y="1594"/>
                    <a:pt x="1195" y="1592"/>
                    <a:pt x="1192" y="1589"/>
                  </a:cubicBezTo>
                  <a:cubicBezTo>
                    <a:pt x="1196" y="1585"/>
                    <a:pt x="1198" y="1582"/>
                    <a:pt x="1201" y="1579"/>
                  </a:cubicBezTo>
                  <a:cubicBezTo>
                    <a:pt x="1256" y="1527"/>
                    <a:pt x="1311" y="1474"/>
                    <a:pt x="1367" y="1423"/>
                  </a:cubicBezTo>
                  <a:cubicBezTo>
                    <a:pt x="1482" y="1320"/>
                    <a:pt x="1605" y="1228"/>
                    <a:pt x="1745" y="1161"/>
                  </a:cubicBezTo>
                  <a:cubicBezTo>
                    <a:pt x="1865" y="1103"/>
                    <a:pt x="1991" y="1071"/>
                    <a:pt x="2125" y="1072"/>
                  </a:cubicBezTo>
                  <a:cubicBezTo>
                    <a:pt x="2140" y="1072"/>
                    <a:pt x="2155" y="1075"/>
                    <a:pt x="2169" y="1074"/>
                  </a:cubicBezTo>
                  <a:cubicBezTo>
                    <a:pt x="2207" y="1072"/>
                    <a:pt x="2241" y="1083"/>
                    <a:pt x="2274" y="1098"/>
                  </a:cubicBezTo>
                  <a:cubicBezTo>
                    <a:pt x="2383" y="1149"/>
                    <a:pt x="2471" y="1225"/>
                    <a:pt x="2547" y="1316"/>
                  </a:cubicBezTo>
                  <a:cubicBezTo>
                    <a:pt x="2617" y="1399"/>
                    <a:pt x="2675" y="1490"/>
                    <a:pt x="2726" y="1586"/>
                  </a:cubicBezTo>
                  <a:cubicBezTo>
                    <a:pt x="2755" y="1639"/>
                    <a:pt x="2781" y="1694"/>
                    <a:pt x="2809" y="1748"/>
                  </a:cubicBezTo>
                  <a:cubicBezTo>
                    <a:pt x="2813" y="1756"/>
                    <a:pt x="2817" y="1760"/>
                    <a:pt x="2826" y="1759"/>
                  </a:cubicBezTo>
                  <a:cubicBezTo>
                    <a:pt x="2834" y="1759"/>
                    <a:pt x="2843" y="1760"/>
                    <a:pt x="2851" y="1760"/>
                  </a:cubicBezTo>
                  <a:cubicBezTo>
                    <a:pt x="2868" y="1759"/>
                    <a:pt x="2873" y="1752"/>
                    <a:pt x="2867" y="1735"/>
                  </a:cubicBezTo>
                  <a:cubicBezTo>
                    <a:pt x="2809" y="1555"/>
                    <a:pt x="2722" y="1391"/>
                    <a:pt x="2596" y="1248"/>
                  </a:cubicBezTo>
                  <a:cubicBezTo>
                    <a:pt x="2522" y="1163"/>
                    <a:pt x="2437" y="1091"/>
                    <a:pt x="2336" y="1041"/>
                  </a:cubicBezTo>
                  <a:cubicBezTo>
                    <a:pt x="2305" y="1025"/>
                    <a:pt x="2273" y="1009"/>
                    <a:pt x="2240" y="1002"/>
                  </a:cubicBezTo>
                  <a:cubicBezTo>
                    <a:pt x="2206" y="994"/>
                    <a:pt x="2170" y="994"/>
                    <a:pt x="2136" y="994"/>
                  </a:cubicBezTo>
                  <a:cubicBezTo>
                    <a:pt x="2033" y="994"/>
                    <a:pt x="1934" y="1012"/>
                    <a:pt x="1837" y="1045"/>
                  </a:cubicBezTo>
                  <a:cubicBezTo>
                    <a:pt x="1686" y="1096"/>
                    <a:pt x="1548" y="1176"/>
                    <a:pt x="1419" y="1268"/>
                  </a:cubicBezTo>
                  <a:cubicBezTo>
                    <a:pt x="1313" y="1343"/>
                    <a:pt x="1210" y="1422"/>
                    <a:pt x="1106" y="1499"/>
                  </a:cubicBezTo>
                  <a:cubicBezTo>
                    <a:pt x="1098" y="1504"/>
                    <a:pt x="1088" y="1508"/>
                    <a:pt x="1078" y="1508"/>
                  </a:cubicBezTo>
                  <a:cubicBezTo>
                    <a:pt x="1025" y="1510"/>
                    <a:pt x="984" y="1485"/>
                    <a:pt x="947" y="1451"/>
                  </a:cubicBezTo>
                  <a:cubicBezTo>
                    <a:pt x="937" y="1441"/>
                    <a:pt x="928" y="1430"/>
                    <a:pt x="918" y="1419"/>
                  </a:cubicBezTo>
                  <a:cubicBezTo>
                    <a:pt x="925" y="1414"/>
                    <a:pt x="930" y="1409"/>
                    <a:pt x="936" y="1405"/>
                  </a:cubicBezTo>
                  <a:cubicBezTo>
                    <a:pt x="997" y="1364"/>
                    <a:pt x="1056" y="1321"/>
                    <a:pt x="1118" y="1284"/>
                  </a:cubicBezTo>
                  <a:cubicBezTo>
                    <a:pt x="1207" y="1230"/>
                    <a:pt x="1298" y="1181"/>
                    <a:pt x="1388" y="1129"/>
                  </a:cubicBezTo>
                  <a:cubicBezTo>
                    <a:pt x="1419" y="1112"/>
                    <a:pt x="1447" y="1090"/>
                    <a:pt x="1479" y="1077"/>
                  </a:cubicBezTo>
                  <a:cubicBezTo>
                    <a:pt x="1591" y="1031"/>
                    <a:pt x="1702" y="986"/>
                    <a:pt x="1815" y="946"/>
                  </a:cubicBezTo>
                  <a:cubicBezTo>
                    <a:pt x="1936" y="903"/>
                    <a:pt x="2062" y="881"/>
                    <a:pt x="2192" y="889"/>
                  </a:cubicBezTo>
                  <a:cubicBezTo>
                    <a:pt x="2267" y="894"/>
                    <a:pt x="2340" y="910"/>
                    <a:pt x="2408" y="943"/>
                  </a:cubicBezTo>
                  <a:cubicBezTo>
                    <a:pt x="2525" y="997"/>
                    <a:pt x="2620" y="1077"/>
                    <a:pt x="2701" y="1175"/>
                  </a:cubicBezTo>
                  <a:cubicBezTo>
                    <a:pt x="2792" y="1284"/>
                    <a:pt x="2861" y="1406"/>
                    <a:pt x="2917" y="1535"/>
                  </a:cubicBezTo>
                  <a:cubicBezTo>
                    <a:pt x="2948" y="1604"/>
                    <a:pt x="2975" y="1676"/>
                    <a:pt x="3003" y="1746"/>
                  </a:cubicBezTo>
                  <a:cubicBezTo>
                    <a:pt x="3005" y="1751"/>
                    <a:pt x="3008" y="1758"/>
                    <a:pt x="3011" y="1758"/>
                  </a:cubicBezTo>
                  <a:cubicBezTo>
                    <a:pt x="3028" y="1759"/>
                    <a:pt x="3046" y="1759"/>
                    <a:pt x="3063" y="1757"/>
                  </a:cubicBezTo>
                  <a:cubicBezTo>
                    <a:pt x="3073" y="1756"/>
                    <a:pt x="3077" y="1748"/>
                    <a:pt x="3074" y="1738"/>
                  </a:cubicBezTo>
                  <a:cubicBezTo>
                    <a:pt x="3059" y="1682"/>
                    <a:pt x="3047" y="1626"/>
                    <a:pt x="3028" y="1572"/>
                  </a:cubicBezTo>
                  <a:cubicBezTo>
                    <a:pt x="2979" y="1424"/>
                    <a:pt x="2903" y="1291"/>
                    <a:pt x="2798" y="1175"/>
                  </a:cubicBezTo>
                  <a:cubicBezTo>
                    <a:pt x="2748" y="1119"/>
                    <a:pt x="2692" y="1067"/>
                    <a:pt x="2636" y="1015"/>
                  </a:cubicBezTo>
                  <a:cubicBezTo>
                    <a:pt x="2556" y="939"/>
                    <a:pt x="2462" y="889"/>
                    <a:pt x="2356" y="861"/>
                  </a:cubicBezTo>
                  <a:cubicBezTo>
                    <a:pt x="2244" y="831"/>
                    <a:pt x="2132" y="831"/>
                    <a:pt x="2018" y="843"/>
                  </a:cubicBezTo>
                  <a:cubicBezTo>
                    <a:pt x="1942" y="851"/>
                    <a:pt x="1867" y="867"/>
                    <a:pt x="1793" y="886"/>
                  </a:cubicBezTo>
                  <a:cubicBezTo>
                    <a:pt x="1611" y="933"/>
                    <a:pt x="1437" y="1005"/>
                    <a:pt x="1262" y="1071"/>
                  </a:cubicBezTo>
                  <a:cubicBezTo>
                    <a:pt x="1186" y="1099"/>
                    <a:pt x="1119" y="1145"/>
                    <a:pt x="1052" y="1188"/>
                  </a:cubicBezTo>
                  <a:cubicBezTo>
                    <a:pt x="1005" y="1217"/>
                    <a:pt x="958" y="1246"/>
                    <a:pt x="910" y="1271"/>
                  </a:cubicBezTo>
                  <a:cubicBezTo>
                    <a:pt x="875" y="1288"/>
                    <a:pt x="836" y="1295"/>
                    <a:pt x="796" y="1283"/>
                  </a:cubicBezTo>
                  <a:cubicBezTo>
                    <a:pt x="753" y="1270"/>
                    <a:pt x="722" y="1240"/>
                    <a:pt x="695" y="1206"/>
                  </a:cubicBezTo>
                  <a:cubicBezTo>
                    <a:pt x="693" y="1203"/>
                    <a:pt x="694" y="1195"/>
                    <a:pt x="697" y="1193"/>
                  </a:cubicBezTo>
                  <a:cubicBezTo>
                    <a:pt x="712" y="1178"/>
                    <a:pt x="726" y="1162"/>
                    <a:pt x="743" y="1149"/>
                  </a:cubicBezTo>
                  <a:cubicBezTo>
                    <a:pt x="785" y="1116"/>
                    <a:pt x="834" y="1094"/>
                    <a:pt x="883" y="1074"/>
                  </a:cubicBezTo>
                  <a:cubicBezTo>
                    <a:pt x="967" y="1039"/>
                    <a:pt x="1052" y="1006"/>
                    <a:pt x="1136" y="972"/>
                  </a:cubicBezTo>
                  <a:cubicBezTo>
                    <a:pt x="1155" y="965"/>
                    <a:pt x="1172" y="956"/>
                    <a:pt x="1191" y="950"/>
                  </a:cubicBezTo>
                  <a:cubicBezTo>
                    <a:pt x="1243" y="933"/>
                    <a:pt x="1296" y="918"/>
                    <a:pt x="1347" y="901"/>
                  </a:cubicBezTo>
                  <a:cubicBezTo>
                    <a:pt x="1453" y="865"/>
                    <a:pt x="1558" y="827"/>
                    <a:pt x="1664" y="792"/>
                  </a:cubicBezTo>
                  <a:cubicBezTo>
                    <a:pt x="1763" y="759"/>
                    <a:pt x="1864" y="734"/>
                    <a:pt x="1967" y="722"/>
                  </a:cubicBezTo>
                  <a:cubicBezTo>
                    <a:pt x="2041" y="713"/>
                    <a:pt x="2115" y="712"/>
                    <a:pt x="2190" y="720"/>
                  </a:cubicBezTo>
                  <a:cubicBezTo>
                    <a:pt x="2225" y="724"/>
                    <a:pt x="2261" y="727"/>
                    <a:pt x="2296" y="732"/>
                  </a:cubicBezTo>
                  <a:cubicBezTo>
                    <a:pt x="2394" y="747"/>
                    <a:pt x="2483" y="785"/>
                    <a:pt x="2566" y="837"/>
                  </a:cubicBezTo>
                  <a:cubicBezTo>
                    <a:pt x="2685" y="912"/>
                    <a:pt x="2785" y="1008"/>
                    <a:pt x="2875" y="1115"/>
                  </a:cubicBezTo>
                  <a:cubicBezTo>
                    <a:pt x="3031" y="1301"/>
                    <a:pt x="3152" y="1509"/>
                    <a:pt x="3253" y="1729"/>
                  </a:cubicBezTo>
                  <a:cubicBezTo>
                    <a:pt x="3263" y="1751"/>
                    <a:pt x="3275" y="1759"/>
                    <a:pt x="3298" y="1758"/>
                  </a:cubicBezTo>
                  <a:cubicBezTo>
                    <a:pt x="3364" y="1754"/>
                    <a:pt x="3430" y="1750"/>
                    <a:pt x="3496" y="1747"/>
                  </a:cubicBezTo>
                  <a:cubicBezTo>
                    <a:pt x="3496" y="1744"/>
                    <a:pt x="3496" y="1740"/>
                    <a:pt x="3496" y="1737"/>
                  </a:cubicBezTo>
                  <a:cubicBezTo>
                    <a:pt x="3494" y="1735"/>
                    <a:pt x="3491" y="1733"/>
                    <a:pt x="3490" y="1730"/>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7" name="Freeform 6">
              <a:extLst>
                <a:ext uri="{FF2B5EF4-FFF2-40B4-BE49-F238E27FC236}">
                  <a16:creationId xmlns:a16="http://schemas.microsoft.com/office/drawing/2014/main" id="{A833E6AB-0609-431F-8EB6-5B8E67BFE6BB}"/>
                </a:ext>
              </a:extLst>
            </p:cNvPr>
            <p:cNvSpPr>
              <a:spLocks/>
            </p:cNvSpPr>
            <p:nvPr/>
          </p:nvSpPr>
          <p:spPr bwMode="auto">
            <a:xfrm>
              <a:off x="6065838" y="3919538"/>
              <a:ext cx="538163" cy="1330325"/>
            </a:xfrm>
            <a:custGeom>
              <a:avLst/>
              <a:gdLst>
                <a:gd name="T0" fmla="*/ 434 w 437"/>
                <a:gd name="T1" fmla="*/ 924 h 1083"/>
                <a:gd name="T2" fmla="*/ 429 w 437"/>
                <a:gd name="T3" fmla="*/ 761 h 1083"/>
                <a:gd name="T4" fmla="*/ 427 w 437"/>
                <a:gd name="T5" fmla="*/ 657 h 1083"/>
                <a:gd name="T6" fmla="*/ 424 w 437"/>
                <a:gd name="T7" fmla="*/ 530 h 1083"/>
                <a:gd name="T8" fmla="*/ 422 w 437"/>
                <a:gd name="T9" fmla="*/ 357 h 1083"/>
                <a:gd name="T10" fmla="*/ 421 w 437"/>
                <a:gd name="T11" fmla="*/ 331 h 1083"/>
                <a:gd name="T12" fmla="*/ 420 w 437"/>
                <a:gd name="T13" fmla="*/ 290 h 1083"/>
                <a:gd name="T14" fmla="*/ 414 w 437"/>
                <a:gd name="T15" fmla="*/ 31 h 1083"/>
                <a:gd name="T16" fmla="*/ 392 w 437"/>
                <a:gd name="T17" fmla="*/ 2 h 1083"/>
                <a:gd name="T18" fmla="*/ 363 w 437"/>
                <a:gd name="T19" fmla="*/ 25 h 1083"/>
                <a:gd name="T20" fmla="*/ 260 w 437"/>
                <a:gd name="T21" fmla="*/ 457 h 1083"/>
                <a:gd name="T22" fmla="*/ 203 w 437"/>
                <a:gd name="T23" fmla="*/ 696 h 1083"/>
                <a:gd name="T24" fmla="*/ 198 w 437"/>
                <a:gd name="T25" fmla="*/ 709 h 1083"/>
                <a:gd name="T26" fmla="*/ 195 w 437"/>
                <a:gd name="T27" fmla="*/ 697 h 1083"/>
                <a:gd name="T28" fmla="*/ 118 w 437"/>
                <a:gd name="T29" fmla="*/ 341 h 1083"/>
                <a:gd name="T30" fmla="*/ 56 w 437"/>
                <a:gd name="T31" fmla="*/ 54 h 1083"/>
                <a:gd name="T32" fmla="*/ 50 w 437"/>
                <a:gd name="T33" fmla="*/ 28 h 1083"/>
                <a:gd name="T34" fmla="*/ 21 w 437"/>
                <a:gd name="T35" fmla="*/ 10 h 1083"/>
                <a:gd name="T36" fmla="*/ 0 w 437"/>
                <a:gd name="T37" fmla="*/ 35 h 1083"/>
                <a:gd name="T38" fmla="*/ 0 w 437"/>
                <a:gd name="T39" fmla="*/ 50 h 1083"/>
                <a:gd name="T40" fmla="*/ 3 w 437"/>
                <a:gd name="T41" fmla="*/ 388 h 1083"/>
                <a:gd name="T42" fmla="*/ 3 w 437"/>
                <a:gd name="T43" fmla="*/ 395 h 1083"/>
                <a:gd name="T44" fmla="*/ 5 w 437"/>
                <a:gd name="T45" fmla="*/ 527 h 1083"/>
                <a:gd name="T46" fmla="*/ 8 w 437"/>
                <a:gd name="T47" fmla="*/ 816 h 1083"/>
                <a:gd name="T48" fmla="*/ 8 w 437"/>
                <a:gd name="T49" fmla="*/ 834 h 1083"/>
                <a:gd name="T50" fmla="*/ 28 w 437"/>
                <a:gd name="T51" fmla="*/ 855 h 1083"/>
                <a:gd name="T52" fmla="*/ 59 w 437"/>
                <a:gd name="T53" fmla="*/ 828 h 1083"/>
                <a:gd name="T54" fmla="*/ 58 w 437"/>
                <a:gd name="T55" fmla="*/ 703 h 1083"/>
                <a:gd name="T56" fmla="*/ 55 w 437"/>
                <a:gd name="T57" fmla="*/ 316 h 1083"/>
                <a:gd name="T58" fmla="*/ 55 w 437"/>
                <a:gd name="T59" fmla="*/ 306 h 1083"/>
                <a:gd name="T60" fmla="*/ 60 w 437"/>
                <a:gd name="T61" fmla="*/ 317 h 1083"/>
                <a:gd name="T62" fmla="*/ 170 w 437"/>
                <a:gd name="T63" fmla="*/ 830 h 1083"/>
                <a:gd name="T64" fmla="*/ 197 w 437"/>
                <a:gd name="T65" fmla="*/ 856 h 1083"/>
                <a:gd name="T66" fmla="*/ 223 w 437"/>
                <a:gd name="T67" fmla="*/ 831 h 1083"/>
                <a:gd name="T68" fmla="*/ 250 w 437"/>
                <a:gd name="T69" fmla="*/ 721 h 1083"/>
                <a:gd name="T70" fmla="*/ 360 w 437"/>
                <a:gd name="T71" fmla="*/ 256 h 1083"/>
                <a:gd name="T72" fmla="*/ 365 w 437"/>
                <a:gd name="T73" fmla="*/ 239 h 1083"/>
                <a:gd name="T74" fmla="*/ 367 w 437"/>
                <a:gd name="T75" fmla="*/ 240 h 1083"/>
                <a:gd name="T76" fmla="*/ 378 w 437"/>
                <a:gd name="T77" fmla="*/ 698 h 1083"/>
                <a:gd name="T78" fmla="*/ 378 w 437"/>
                <a:gd name="T79" fmla="*/ 713 h 1083"/>
                <a:gd name="T80" fmla="*/ 380 w 437"/>
                <a:gd name="T81" fmla="*/ 816 h 1083"/>
                <a:gd name="T82" fmla="*/ 381 w 437"/>
                <a:gd name="T83" fmla="*/ 824 h 1083"/>
                <a:gd name="T84" fmla="*/ 385 w 437"/>
                <a:gd name="T85" fmla="*/ 1029 h 1083"/>
                <a:gd name="T86" fmla="*/ 386 w 437"/>
                <a:gd name="T87" fmla="*/ 1055 h 1083"/>
                <a:gd name="T88" fmla="*/ 396 w 437"/>
                <a:gd name="T89" fmla="*/ 1083 h 1083"/>
                <a:gd name="T90" fmla="*/ 427 w 437"/>
                <a:gd name="T91" fmla="*/ 1083 h 1083"/>
                <a:gd name="T92" fmla="*/ 436 w 437"/>
                <a:gd name="T93" fmla="*/ 1051 h 1083"/>
                <a:gd name="T94" fmla="*/ 435 w 437"/>
                <a:gd name="T95" fmla="*/ 950 h 1083"/>
                <a:gd name="T96" fmla="*/ 434 w 437"/>
                <a:gd name="T97" fmla="*/ 924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7" h="1083">
                  <a:moveTo>
                    <a:pt x="434" y="924"/>
                  </a:moveTo>
                  <a:cubicBezTo>
                    <a:pt x="433" y="870"/>
                    <a:pt x="431" y="816"/>
                    <a:pt x="429" y="761"/>
                  </a:cubicBezTo>
                  <a:cubicBezTo>
                    <a:pt x="428" y="726"/>
                    <a:pt x="428" y="692"/>
                    <a:pt x="427" y="657"/>
                  </a:cubicBezTo>
                  <a:cubicBezTo>
                    <a:pt x="426" y="614"/>
                    <a:pt x="425" y="572"/>
                    <a:pt x="424" y="530"/>
                  </a:cubicBezTo>
                  <a:cubicBezTo>
                    <a:pt x="423" y="472"/>
                    <a:pt x="423" y="414"/>
                    <a:pt x="422" y="357"/>
                  </a:cubicBezTo>
                  <a:cubicBezTo>
                    <a:pt x="422" y="348"/>
                    <a:pt x="421" y="340"/>
                    <a:pt x="421" y="331"/>
                  </a:cubicBezTo>
                  <a:cubicBezTo>
                    <a:pt x="421" y="317"/>
                    <a:pt x="420" y="304"/>
                    <a:pt x="420" y="290"/>
                  </a:cubicBezTo>
                  <a:cubicBezTo>
                    <a:pt x="418" y="204"/>
                    <a:pt x="416" y="117"/>
                    <a:pt x="414" y="31"/>
                  </a:cubicBezTo>
                  <a:cubicBezTo>
                    <a:pt x="414" y="14"/>
                    <a:pt x="406" y="3"/>
                    <a:pt x="392" y="2"/>
                  </a:cubicBezTo>
                  <a:cubicBezTo>
                    <a:pt x="377" y="0"/>
                    <a:pt x="367" y="8"/>
                    <a:pt x="363" y="25"/>
                  </a:cubicBezTo>
                  <a:cubicBezTo>
                    <a:pt x="328" y="169"/>
                    <a:pt x="294" y="313"/>
                    <a:pt x="260" y="457"/>
                  </a:cubicBezTo>
                  <a:cubicBezTo>
                    <a:pt x="241" y="537"/>
                    <a:pt x="222" y="616"/>
                    <a:pt x="203" y="696"/>
                  </a:cubicBezTo>
                  <a:cubicBezTo>
                    <a:pt x="202" y="699"/>
                    <a:pt x="200" y="702"/>
                    <a:pt x="198" y="709"/>
                  </a:cubicBezTo>
                  <a:cubicBezTo>
                    <a:pt x="196" y="702"/>
                    <a:pt x="195" y="700"/>
                    <a:pt x="195" y="697"/>
                  </a:cubicBezTo>
                  <a:cubicBezTo>
                    <a:pt x="169" y="578"/>
                    <a:pt x="143" y="460"/>
                    <a:pt x="118" y="341"/>
                  </a:cubicBezTo>
                  <a:cubicBezTo>
                    <a:pt x="97" y="246"/>
                    <a:pt x="76" y="150"/>
                    <a:pt x="56" y="54"/>
                  </a:cubicBezTo>
                  <a:cubicBezTo>
                    <a:pt x="54" y="45"/>
                    <a:pt x="52" y="37"/>
                    <a:pt x="50" y="28"/>
                  </a:cubicBezTo>
                  <a:cubicBezTo>
                    <a:pt x="45" y="15"/>
                    <a:pt x="34" y="8"/>
                    <a:pt x="21" y="10"/>
                  </a:cubicBezTo>
                  <a:cubicBezTo>
                    <a:pt x="9" y="12"/>
                    <a:pt x="1" y="22"/>
                    <a:pt x="0" y="35"/>
                  </a:cubicBezTo>
                  <a:cubicBezTo>
                    <a:pt x="0" y="40"/>
                    <a:pt x="0" y="45"/>
                    <a:pt x="0" y="50"/>
                  </a:cubicBezTo>
                  <a:cubicBezTo>
                    <a:pt x="1" y="163"/>
                    <a:pt x="2" y="275"/>
                    <a:pt x="3" y="388"/>
                  </a:cubicBezTo>
                  <a:cubicBezTo>
                    <a:pt x="3" y="390"/>
                    <a:pt x="3" y="393"/>
                    <a:pt x="3" y="395"/>
                  </a:cubicBezTo>
                  <a:cubicBezTo>
                    <a:pt x="4" y="439"/>
                    <a:pt x="5" y="483"/>
                    <a:pt x="5" y="527"/>
                  </a:cubicBezTo>
                  <a:cubicBezTo>
                    <a:pt x="6" y="623"/>
                    <a:pt x="7" y="720"/>
                    <a:pt x="8" y="816"/>
                  </a:cubicBezTo>
                  <a:cubicBezTo>
                    <a:pt x="8" y="822"/>
                    <a:pt x="8" y="828"/>
                    <a:pt x="8" y="834"/>
                  </a:cubicBezTo>
                  <a:cubicBezTo>
                    <a:pt x="10" y="845"/>
                    <a:pt x="17" y="853"/>
                    <a:pt x="28" y="855"/>
                  </a:cubicBezTo>
                  <a:cubicBezTo>
                    <a:pt x="46" y="859"/>
                    <a:pt x="60" y="847"/>
                    <a:pt x="59" y="828"/>
                  </a:cubicBezTo>
                  <a:cubicBezTo>
                    <a:pt x="59" y="786"/>
                    <a:pt x="58" y="745"/>
                    <a:pt x="58" y="703"/>
                  </a:cubicBezTo>
                  <a:cubicBezTo>
                    <a:pt x="57" y="574"/>
                    <a:pt x="56" y="445"/>
                    <a:pt x="55" y="316"/>
                  </a:cubicBezTo>
                  <a:cubicBezTo>
                    <a:pt x="55" y="313"/>
                    <a:pt x="55" y="309"/>
                    <a:pt x="55" y="306"/>
                  </a:cubicBezTo>
                  <a:cubicBezTo>
                    <a:pt x="58" y="310"/>
                    <a:pt x="59" y="313"/>
                    <a:pt x="60" y="317"/>
                  </a:cubicBezTo>
                  <a:cubicBezTo>
                    <a:pt x="97" y="488"/>
                    <a:pt x="133" y="659"/>
                    <a:pt x="170" y="830"/>
                  </a:cubicBezTo>
                  <a:cubicBezTo>
                    <a:pt x="174" y="847"/>
                    <a:pt x="183" y="856"/>
                    <a:pt x="197" y="856"/>
                  </a:cubicBezTo>
                  <a:cubicBezTo>
                    <a:pt x="211" y="856"/>
                    <a:pt x="219" y="848"/>
                    <a:pt x="223" y="831"/>
                  </a:cubicBezTo>
                  <a:cubicBezTo>
                    <a:pt x="232" y="794"/>
                    <a:pt x="241" y="758"/>
                    <a:pt x="250" y="721"/>
                  </a:cubicBezTo>
                  <a:cubicBezTo>
                    <a:pt x="287" y="566"/>
                    <a:pt x="323" y="411"/>
                    <a:pt x="360" y="256"/>
                  </a:cubicBezTo>
                  <a:cubicBezTo>
                    <a:pt x="362" y="250"/>
                    <a:pt x="364" y="245"/>
                    <a:pt x="365" y="239"/>
                  </a:cubicBezTo>
                  <a:cubicBezTo>
                    <a:pt x="366" y="239"/>
                    <a:pt x="366" y="240"/>
                    <a:pt x="367" y="240"/>
                  </a:cubicBezTo>
                  <a:cubicBezTo>
                    <a:pt x="370" y="393"/>
                    <a:pt x="374" y="545"/>
                    <a:pt x="378" y="698"/>
                  </a:cubicBezTo>
                  <a:cubicBezTo>
                    <a:pt x="378" y="703"/>
                    <a:pt x="378" y="708"/>
                    <a:pt x="378" y="713"/>
                  </a:cubicBezTo>
                  <a:cubicBezTo>
                    <a:pt x="379" y="748"/>
                    <a:pt x="380" y="782"/>
                    <a:pt x="380" y="816"/>
                  </a:cubicBezTo>
                  <a:cubicBezTo>
                    <a:pt x="381" y="819"/>
                    <a:pt x="381" y="821"/>
                    <a:pt x="381" y="824"/>
                  </a:cubicBezTo>
                  <a:cubicBezTo>
                    <a:pt x="382" y="892"/>
                    <a:pt x="384" y="961"/>
                    <a:pt x="385" y="1029"/>
                  </a:cubicBezTo>
                  <a:cubicBezTo>
                    <a:pt x="386" y="1038"/>
                    <a:pt x="386" y="1046"/>
                    <a:pt x="386" y="1055"/>
                  </a:cubicBezTo>
                  <a:cubicBezTo>
                    <a:pt x="389" y="1064"/>
                    <a:pt x="393" y="1074"/>
                    <a:pt x="396" y="1083"/>
                  </a:cubicBezTo>
                  <a:cubicBezTo>
                    <a:pt x="406" y="1083"/>
                    <a:pt x="416" y="1083"/>
                    <a:pt x="427" y="1083"/>
                  </a:cubicBezTo>
                  <a:cubicBezTo>
                    <a:pt x="430" y="1072"/>
                    <a:pt x="436" y="1061"/>
                    <a:pt x="436" y="1051"/>
                  </a:cubicBezTo>
                  <a:cubicBezTo>
                    <a:pt x="437" y="1017"/>
                    <a:pt x="435" y="983"/>
                    <a:pt x="435" y="950"/>
                  </a:cubicBezTo>
                  <a:cubicBezTo>
                    <a:pt x="434" y="941"/>
                    <a:pt x="434" y="933"/>
                    <a:pt x="434" y="924"/>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8" name="Freeform 7">
              <a:extLst>
                <a:ext uri="{FF2B5EF4-FFF2-40B4-BE49-F238E27FC236}">
                  <a16:creationId xmlns:a16="http://schemas.microsoft.com/office/drawing/2014/main" id="{BC25A336-F105-4529-B3F4-828AB093BDC7}"/>
                </a:ext>
              </a:extLst>
            </p:cNvPr>
            <p:cNvSpPr>
              <a:spLocks noEditPoints="1"/>
            </p:cNvSpPr>
            <p:nvPr/>
          </p:nvSpPr>
          <p:spPr bwMode="auto">
            <a:xfrm>
              <a:off x="4657725" y="3698875"/>
              <a:ext cx="382588" cy="1282700"/>
            </a:xfrm>
            <a:custGeom>
              <a:avLst/>
              <a:gdLst>
                <a:gd name="T0" fmla="*/ 306 w 311"/>
                <a:gd name="T1" fmla="*/ 185 h 1044"/>
                <a:gd name="T2" fmla="*/ 305 w 311"/>
                <a:gd name="T3" fmla="*/ 32 h 1044"/>
                <a:gd name="T4" fmla="*/ 279 w 311"/>
                <a:gd name="T5" fmla="*/ 0 h 1044"/>
                <a:gd name="T6" fmla="*/ 254 w 311"/>
                <a:gd name="T7" fmla="*/ 32 h 1044"/>
                <a:gd name="T8" fmla="*/ 256 w 311"/>
                <a:gd name="T9" fmla="*/ 281 h 1044"/>
                <a:gd name="T10" fmla="*/ 258 w 311"/>
                <a:gd name="T11" fmla="*/ 834 h 1044"/>
                <a:gd name="T12" fmla="*/ 254 w 311"/>
                <a:gd name="T13" fmla="*/ 834 h 1044"/>
                <a:gd name="T14" fmla="*/ 71 w 311"/>
                <a:gd name="T15" fmla="*/ 252 h 1044"/>
                <a:gd name="T16" fmla="*/ 54 w 311"/>
                <a:gd name="T17" fmla="*/ 200 h 1044"/>
                <a:gd name="T18" fmla="*/ 26 w 311"/>
                <a:gd name="T19" fmla="*/ 183 h 1044"/>
                <a:gd name="T20" fmla="*/ 4 w 311"/>
                <a:gd name="T21" fmla="*/ 206 h 1044"/>
                <a:gd name="T22" fmla="*/ 4 w 311"/>
                <a:gd name="T23" fmla="*/ 222 h 1044"/>
                <a:gd name="T24" fmla="*/ 3 w 311"/>
                <a:gd name="T25" fmla="*/ 399 h 1044"/>
                <a:gd name="T26" fmla="*/ 0 w 311"/>
                <a:gd name="T27" fmla="*/ 1013 h 1044"/>
                <a:gd name="T28" fmla="*/ 26 w 311"/>
                <a:gd name="T29" fmla="*/ 1042 h 1044"/>
                <a:gd name="T30" fmla="*/ 51 w 311"/>
                <a:gd name="T31" fmla="*/ 1014 h 1044"/>
                <a:gd name="T32" fmla="*/ 53 w 311"/>
                <a:gd name="T33" fmla="*/ 734 h 1044"/>
                <a:gd name="T34" fmla="*/ 54 w 311"/>
                <a:gd name="T35" fmla="*/ 405 h 1044"/>
                <a:gd name="T36" fmla="*/ 55 w 311"/>
                <a:gd name="T37" fmla="*/ 388 h 1044"/>
                <a:gd name="T38" fmla="*/ 59 w 311"/>
                <a:gd name="T39" fmla="*/ 388 h 1044"/>
                <a:gd name="T40" fmla="*/ 61 w 311"/>
                <a:gd name="T41" fmla="*/ 394 h 1044"/>
                <a:gd name="T42" fmla="*/ 202 w 311"/>
                <a:gd name="T43" fmla="*/ 841 h 1044"/>
                <a:gd name="T44" fmla="*/ 260 w 311"/>
                <a:gd name="T45" fmla="*/ 1022 h 1044"/>
                <a:gd name="T46" fmla="*/ 283 w 311"/>
                <a:gd name="T47" fmla="*/ 1043 h 1044"/>
                <a:gd name="T48" fmla="*/ 311 w 311"/>
                <a:gd name="T49" fmla="*/ 1013 h 1044"/>
                <a:gd name="T50" fmla="*/ 308 w 311"/>
                <a:gd name="T51" fmla="*/ 653 h 1044"/>
                <a:gd name="T52" fmla="*/ 306 w 311"/>
                <a:gd name="T53" fmla="*/ 185 h 1044"/>
                <a:gd name="T54" fmla="*/ 257 w 311"/>
                <a:gd name="T55" fmla="*/ 838 h 1044"/>
                <a:gd name="T56" fmla="*/ 258 w 311"/>
                <a:gd name="T57" fmla="*/ 834 h 1044"/>
                <a:gd name="T58" fmla="*/ 258 w 311"/>
                <a:gd name="T59" fmla="*/ 834 h 1044"/>
                <a:gd name="T60" fmla="*/ 257 w 311"/>
                <a:gd name="T61" fmla="*/ 838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1" h="1044">
                  <a:moveTo>
                    <a:pt x="306" y="185"/>
                  </a:moveTo>
                  <a:cubicBezTo>
                    <a:pt x="306" y="134"/>
                    <a:pt x="306" y="83"/>
                    <a:pt x="305" y="32"/>
                  </a:cubicBezTo>
                  <a:cubicBezTo>
                    <a:pt x="305" y="13"/>
                    <a:pt x="295" y="0"/>
                    <a:pt x="279" y="0"/>
                  </a:cubicBezTo>
                  <a:cubicBezTo>
                    <a:pt x="264" y="0"/>
                    <a:pt x="254" y="12"/>
                    <a:pt x="254" y="32"/>
                  </a:cubicBezTo>
                  <a:cubicBezTo>
                    <a:pt x="254" y="115"/>
                    <a:pt x="255" y="198"/>
                    <a:pt x="256" y="281"/>
                  </a:cubicBezTo>
                  <a:cubicBezTo>
                    <a:pt x="257" y="465"/>
                    <a:pt x="258" y="650"/>
                    <a:pt x="258" y="834"/>
                  </a:cubicBezTo>
                  <a:cubicBezTo>
                    <a:pt x="257" y="834"/>
                    <a:pt x="256" y="834"/>
                    <a:pt x="254" y="834"/>
                  </a:cubicBezTo>
                  <a:cubicBezTo>
                    <a:pt x="193" y="640"/>
                    <a:pt x="132" y="446"/>
                    <a:pt x="71" y="252"/>
                  </a:cubicBezTo>
                  <a:cubicBezTo>
                    <a:pt x="65" y="235"/>
                    <a:pt x="60" y="217"/>
                    <a:pt x="54" y="200"/>
                  </a:cubicBezTo>
                  <a:cubicBezTo>
                    <a:pt x="50" y="187"/>
                    <a:pt x="38" y="181"/>
                    <a:pt x="26" y="183"/>
                  </a:cubicBezTo>
                  <a:cubicBezTo>
                    <a:pt x="14" y="184"/>
                    <a:pt x="6" y="193"/>
                    <a:pt x="4" y="206"/>
                  </a:cubicBezTo>
                  <a:cubicBezTo>
                    <a:pt x="4" y="211"/>
                    <a:pt x="4" y="217"/>
                    <a:pt x="4" y="222"/>
                  </a:cubicBezTo>
                  <a:cubicBezTo>
                    <a:pt x="4" y="281"/>
                    <a:pt x="3" y="340"/>
                    <a:pt x="3" y="399"/>
                  </a:cubicBezTo>
                  <a:cubicBezTo>
                    <a:pt x="2" y="604"/>
                    <a:pt x="1" y="808"/>
                    <a:pt x="0" y="1013"/>
                  </a:cubicBezTo>
                  <a:cubicBezTo>
                    <a:pt x="0" y="1030"/>
                    <a:pt x="11" y="1042"/>
                    <a:pt x="26" y="1042"/>
                  </a:cubicBezTo>
                  <a:cubicBezTo>
                    <a:pt x="41" y="1042"/>
                    <a:pt x="51" y="1030"/>
                    <a:pt x="51" y="1014"/>
                  </a:cubicBezTo>
                  <a:cubicBezTo>
                    <a:pt x="52" y="921"/>
                    <a:pt x="53" y="828"/>
                    <a:pt x="53" y="734"/>
                  </a:cubicBezTo>
                  <a:cubicBezTo>
                    <a:pt x="54" y="625"/>
                    <a:pt x="54" y="515"/>
                    <a:pt x="54" y="405"/>
                  </a:cubicBezTo>
                  <a:cubicBezTo>
                    <a:pt x="54" y="399"/>
                    <a:pt x="55" y="394"/>
                    <a:pt x="55" y="388"/>
                  </a:cubicBezTo>
                  <a:cubicBezTo>
                    <a:pt x="57" y="388"/>
                    <a:pt x="58" y="388"/>
                    <a:pt x="59" y="388"/>
                  </a:cubicBezTo>
                  <a:cubicBezTo>
                    <a:pt x="60" y="390"/>
                    <a:pt x="61" y="392"/>
                    <a:pt x="61" y="394"/>
                  </a:cubicBezTo>
                  <a:cubicBezTo>
                    <a:pt x="108" y="543"/>
                    <a:pt x="155" y="692"/>
                    <a:pt x="202" y="841"/>
                  </a:cubicBezTo>
                  <a:cubicBezTo>
                    <a:pt x="222" y="902"/>
                    <a:pt x="241" y="962"/>
                    <a:pt x="260" y="1022"/>
                  </a:cubicBezTo>
                  <a:cubicBezTo>
                    <a:pt x="263" y="1034"/>
                    <a:pt x="270" y="1042"/>
                    <a:pt x="283" y="1043"/>
                  </a:cubicBezTo>
                  <a:cubicBezTo>
                    <a:pt x="300" y="1044"/>
                    <a:pt x="311" y="1033"/>
                    <a:pt x="311" y="1013"/>
                  </a:cubicBezTo>
                  <a:cubicBezTo>
                    <a:pt x="310" y="893"/>
                    <a:pt x="309" y="773"/>
                    <a:pt x="308" y="653"/>
                  </a:cubicBezTo>
                  <a:cubicBezTo>
                    <a:pt x="308" y="497"/>
                    <a:pt x="307" y="341"/>
                    <a:pt x="306" y="185"/>
                  </a:cubicBezTo>
                  <a:close/>
                  <a:moveTo>
                    <a:pt x="257" y="838"/>
                  </a:moveTo>
                  <a:cubicBezTo>
                    <a:pt x="258" y="837"/>
                    <a:pt x="258" y="835"/>
                    <a:pt x="258" y="834"/>
                  </a:cubicBezTo>
                  <a:cubicBezTo>
                    <a:pt x="258" y="834"/>
                    <a:pt x="258" y="834"/>
                    <a:pt x="258" y="834"/>
                  </a:cubicBezTo>
                  <a:cubicBezTo>
                    <a:pt x="258" y="835"/>
                    <a:pt x="258" y="837"/>
                    <a:pt x="257" y="838"/>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39" name="Freeform 8">
              <a:extLst>
                <a:ext uri="{FF2B5EF4-FFF2-40B4-BE49-F238E27FC236}">
                  <a16:creationId xmlns:a16="http://schemas.microsoft.com/office/drawing/2014/main" id="{F04A1D34-B827-4C9A-A2AC-C483F6C81973}"/>
                </a:ext>
              </a:extLst>
            </p:cNvPr>
            <p:cNvSpPr>
              <a:spLocks/>
            </p:cNvSpPr>
            <p:nvPr/>
          </p:nvSpPr>
          <p:spPr bwMode="auto">
            <a:xfrm>
              <a:off x="6832600" y="3771900"/>
              <a:ext cx="390525" cy="1236663"/>
            </a:xfrm>
            <a:custGeom>
              <a:avLst/>
              <a:gdLst>
                <a:gd name="T0" fmla="*/ 294 w 317"/>
                <a:gd name="T1" fmla="*/ 2 h 1006"/>
                <a:gd name="T2" fmla="*/ 267 w 317"/>
                <a:gd name="T3" fmla="*/ 20 h 1006"/>
                <a:gd name="T4" fmla="*/ 265 w 317"/>
                <a:gd name="T5" fmla="*/ 41 h 1006"/>
                <a:gd name="T6" fmla="*/ 265 w 317"/>
                <a:gd name="T7" fmla="*/ 785 h 1006"/>
                <a:gd name="T8" fmla="*/ 262 w 317"/>
                <a:gd name="T9" fmla="*/ 785 h 1006"/>
                <a:gd name="T10" fmla="*/ 87 w 317"/>
                <a:gd name="T11" fmla="*/ 239 h 1006"/>
                <a:gd name="T12" fmla="*/ 54 w 317"/>
                <a:gd name="T13" fmla="*/ 139 h 1006"/>
                <a:gd name="T14" fmla="*/ 18 w 317"/>
                <a:gd name="T15" fmla="*/ 121 h 1006"/>
                <a:gd name="T16" fmla="*/ 3 w 317"/>
                <a:gd name="T17" fmla="*/ 150 h 1006"/>
                <a:gd name="T18" fmla="*/ 1 w 317"/>
                <a:gd name="T19" fmla="*/ 528 h 1006"/>
                <a:gd name="T20" fmla="*/ 0 w 317"/>
                <a:gd name="T21" fmla="*/ 849 h 1006"/>
                <a:gd name="T22" fmla="*/ 1 w 317"/>
                <a:gd name="T23" fmla="*/ 978 h 1006"/>
                <a:gd name="T24" fmla="*/ 26 w 317"/>
                <a:gd name="T25" fmla="*/ 1005 h 1006"/>
                <a:gd name="T26" fmla="*/ 52 w 317"/>
                <a:gd name="T27" fmla="*/ 980 h 1006"/>
                <a:gd name="T28" fmla="*/ 52 w 317"/>
                <a:gd name="T29" fmla="*/ 970 h 1006"/>
                <a:gd name="T30" fmla="*/ 52 w 317"/>
                <a:gd name="T31" fmla="*/ 829 h 1006"/>
                <a:gd name="T32" fmla="*/ 54 w 317"/>
                <a:gd name="T33" fmla="*/ 354 h 1006"/>
                <a:gd name="T34" fmla="*/ 54 w 317"/>
                <a:gd name="T35" fmla="*/ 320 h 1006"/>
                <a:gd name="T36" fmla="*/ 57 w 317"/>
                <a:gd name="T37" fmla="*/ 319 h 1006"/>
                <a:gd name="T38" fmla="*/ 62 w 317"/>
                <a:gd name="T39" fmla="*/ 330 h 1006"/>
                <a:gd name="T40" fmla="*/ 86 w 317"/>
                <a:gd name="T41" fmla="*/ 405 h 1006"/>
                <a:gd name="T42" fmla="*/ 264 w 317"/>
                <a:gd name="T43" fmla="*/ 957 h 1006"/>
                <a:gd name="T44" fmla="*/ 295 w 317"/>
                <a:gd name="T45" fmla="*/ 983 h 1006"/>
                <a:gd name="T46" fmla="*/ 316 w 317"/>
                <a:gd name="T47" fmla="*/ 948 h 1006"/>
                <a:gd name="T48" fmla="*/ 316 w 317"/>
                <a:gd name="T49" fmla="*/ 37 h 1006"/>
                <a:gd name="T50" fmla="*/ 316 w 317"/>
                <a:gd name="T51" fmla="*/ 25 h 1006"/>
                <a:gd name="T52" fmla="*/ 294 w 317"/>
                <a:gd name="T53" fmla="*/ 2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7" h="1006">
                  <a:moveTo>
                    <a:pt x="294" y="2"/>
                  </a:moveTo>
                  <a:cubicBezTo>
                    <a:pt x="280" y="0"/>
                    <a:pt x="270" y="7"/>
                    <a:pt x="267" y="20"/>
                  </a:cubicBezTo>
                  <a:cubicBezTo>
                    <a:pt x="265" y="27"/>
                    <a:pt x="265" y="34"/>
                    <a:pt x="265" y="41"/>
                  </a:cubicBezTo>
                  <a:cubicBezTo>
                    <a:pt x="265" y="289"/>
                    <a:pt x="265" y="537"/>
                    <a:pt x="265" y="785"/>
                  </a:cubicBezTo>
                  <a:cubicBezTo>
                    <a:pt x="264" y="785"/>
                    <a:pt x="263" y="785"/>
                    <a:pt x="262" y="785"/>
                  </a:cubicBezTo>
                  <a:cubicBezTo>
                    <a:pt x="204" y="603"/>
                    <a:pt x="145" y="421"/>
                    <a:pt x="87" y="239"/>
                  </a:cubicBezTo>
                  <a:cubicBezTo>
                    <a:pt x="76" y="206"/>
                    <a:pt x="65" y="172"/>
                    <a:pt x="54" y="139"/>
                  </a:cubicBezTo>
                  <a:cubicBezTo>
                    <a:pt x="48" y="121"/>
                    <a:pt x="33" y="114"/>
                    <a:pt x="18" y="121"/>
                  </a:cubicBezTo>
                  <a:cubicBezTo>
                    <a:pt x="6" y="127"/>
                    <a:pt x="3" y="137"/>
                    <a:pt x="3" y="150"/>
                  </a:cubicBezTo>
                  <a:cubicBezTo>
                    <a:pt x="2" y="276"/>
                    <a:pt x="2" y="402"/>
                    <a:pt x="1" y="528"/>
                  </a:cubicBezTo>
                  <a:cubicBezTo>
                    <a:pt x="1" y="635"/>
                    <a:pt x="1" y="742"/>
                    <a:pt x="0" y="849"/>
                  </a:cubicBezTo>
                  <a:cubicBezTo>
                    <a:pt x="0" y="892"/>
                    <a:pt x="0" y="935"/>
                    <a:pt x="1" y="978"/>
                  </a:cubicBezTo>
                  <a:cubicBezTo>
                    <a:pt x="1" y="994"/>
                    <a:pt x="12" y="1005"/>
                    <a:pt x="26" y="1005"/>
                  </a:cubicBezTo>
                  <a:cubicBezTo>
                    <a:pt x="39" y="1006"/>
                    <a:pt x="50" y="995"/>
                    <a:pt x="52" y="980"/>
                  </a:cubicBezTo>
                  <a:cubicBezTo>
                    <a:pt x="52" y="977"/>
                    <a:pt x="52" y="973"/>
                    <a:pt x="52" y="970"/>
                  </a:cubicBezTo>
                  <a:cubicBezTo>
                    <a:pt x="52" y="923"/>
                    <a:pt x="52" y="876"/>
                    <a:pt x="52" y="829"/>
                  </a:cubicBezTo>
                  <a:cubicBezTo>
                    <a:pt x="53" y="670"/>
                    <a:pt x="53" y="512"/>
                    <a:pt x="54" y="354"/>
                  </a:cubicBezTo>
                  <a:cubicBezTo>
                    <a:pt x="54" y="343"/>
                    <a:pt x="54" y="331"/>
                    <a:pt x="54" y="320"/>
                  </a:cubicBezTo>
                  <a:cubicBezTo>
                    <a:pt x="55" y="320"/>
                    <a:pt x="56" y="320"/>
                    <a:pt x="57" y="319"/>
                  </a:cubicBezTo>
                  <a:cubicBezTo>
                    <a:pt x="59" y="323"/>
                    <a:pt x="60" y="327"/>
                    <a:pt x="62" y="330"/>
                  </a:cubicBezTo>
                  <a:cubicBezTo>
                    <a:pt x="70" y="355"/>
                    <a:pt x="78" y="380"/>
                    <a:pt x="86" y="405"/>
                  </a:cubicBezTo>
                  <a:cubicBezTo>
                    <a:pt x="145" y="589"/>
                    <a:pt x="204" y="773"/>
                    <a:pt x="264" y="957"/>
                  </a:cubicBezTo>
                  <a:cubicBezTo>
                    <a:pt x="270" y="978"/>
                    <a:pt x="279" y="985"/>
                    <a:pt x="295" y="983"/>
                  </a:cubicBezTo>
                  <a:cubicBezTo>
                    <a:pt x="310" y="981"/>
                    <a:pt x="316" y="971"/>
                    <a:pt x="316" y="948"/>
                  </a:cubicBezTo>
                  <a:cubicBezTo>
                    <a:pt x="316" y="644"/>
                    <a:pt x="316" y="340"/>
                    <a:pt x="316" y="37"/>
                  </a:cubicBezTo>
                  <a:cubicBezTo>
                    <a:pt x="316" y="33"/>
                    <a:pt x="317" y="29"/>
                    <a:pt x="316" y="25"/>
                  </a:cubicBezTo>
                  <a:cubicBezTo>
                    <a:pt x="315" y="12"/>
                    <a:pt x="306" y="3"/>
                    <a:pt x="294" y="2"/>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40" name="Freeform 9">
              <a:extLst>
                <a:ext uri="{FF2B5EF4-FFF2-40B4-BE49-F238E27FC236}">
                  <a16:creationId xmlns:a16="http://schemas.microsoft.com/office/drawing/2014/main" id="{3AF78F81-86EF-4967-B0F2-8DEC60166CAE}"/>
                </a:ext>
              </a:extLst>
            </p:cNvPr>
            <p:cNvSpPr>
              <a:spLocks noEditPoints="1"/>
            </p:cNvSpPr>
            <p:nvPr/>
          </p:nvSpPr>
          <p:spPr bwMode="auto">
            <a:xfrm>
              <a:off x="5483225" y="3930650"/>
              <a:ext cx="555625" cy="1052513"/>
            </a:xfrm>
            <a:custGeom>
              <a:avLst/>
              <a:gdLst>
                <a:gd name="T0" fmla="*/ 408 w 452"/>
                <a:gd name="T1" fmla="*/ 658 h 857"/>
                <a:gd name="T2" fmla="*/ 377 w 452"/>
                <a:gd name="T3" fmla="*/ 659 h 857"/>
                <a:gd name="T4" fmla="*/ 358 w 452"/>
                <a:gd name="T5" fmla="*/ 643 h 857"/>
                <a:gd name="T6" fmla="*/ 256 w 452"/>
                <a:gd name="T7" fmla="*/ 52 h 857"/>
                <a:gd name="T8" fmla="*/ 248 w 452"/>
                <a:gd name="T9" fmla="*/ 17 h 857"/>
                <a:gd name="T10" fmla="*/ 224 w 452"/>
                <a:gd name="T11" fmla="*/ 0 h 857"/>
                <a:gd name="T12" fmla="*/ 201 w 452"/>
                <a:gd name="T13" fmla="*/ 17 h 857"/>
                <a:gd name="T14" fmla="*/ 197 w 452"/>
                <a:gd name="T15" fmla="*/ 30 h 857"/>
                <a:gd name="T16" fmla="*/ 64 w 452"/>
                <a:gd name="T17" fmla="*/ 571 h 857"/>
                <a:gd name="T18" fmla="*/ 5 w 452"/>
                <a:gd name="T19" fmla="*/ 815 h 857"/>
                <a:gd name="T20" fmla="*/ 21 w 452"/>
                <a:gd name="T21" fmla="*/ 853 h 857"/>
                <a:gd name="T22" fmla="*/ 55 w 452"/>
                <a:gd name="T23" fmla="*/ 828 h 857"/>
                <a:gd name="T24" fmla="*/ 71 w 452"/>
                <a:gd name="T25" fmla="*/ 758 h 857"/>
                <a:gd name="T26" fmla="*/ 91 w 452"/>
                <a:gd name="T27" fmla="*/ 743 h 857"/>
                <a:gd name="T28" fmla="*/ 311 w 452"/>
                <a:gd name="T29" fmla="*/ 745 h 857"/>
                <a:gd name="T30" fmla="*/ 326 w 452"/>
                <a:gd name="T31" fmla="*/ 758 h 857"/>
                <a:gd name="T32" fmla="*/ 340 w 452"/>
                <a:gd name="T33" fmla="*/ 834 h 857"/>
                <a:gd name="T34" fmla="*/ 363 w 452"/>
                <a:gd name="T35" fmla="*/ 856 h 857"/>
                <a:gd name="T36" fmla="*/ 388 w 452"/>
                <a:gd name="T37" fmla="*/ 840 h 857"/>
                <a:gd name="T38" fmla="*/ 389 w 452"/>
                <a:gd name="T39" fmla="*/ 817 h 857"/>
                <a:gd name="T40" fmla="*/ 378 w 452"/>
                <a:gd name="T41" fmla="*/ 759 h 857"/>
                <a:gd name="T42" fmla="*/ 390 w 452"/>
                <a:gd name="T43" fmla="*/ 746 h 857"/>
                <a:gd name="T44" fmla="*/ 409 w 452"/>
                <a:gd name="T45" fmla="*/ 746 h 857"/>
                <a:gd name="T46" fmla="*/ 451 w 452"/>
                <a:gd name="T47" fmla="*/ 702 h 857"/>
                <a:gd name="T48" fmla="*/ 408 w 452"/>
                <a:gd name="T49" fmla="*/ 658 h 857"/>
                <a:gd name="T50" fmla="*/ 97 w 452"/>
                <a:gd name="T51" fmla="*/ 655 h 857"/>
                <a:gd name="T52" fmla="*/ 218 w 452"/>
                <a:gd name="T53" fmla="*/ 161 h 857"/>
                <a:gd name="T54" fmla="*/ 222 w 452"/>
                <a:gd name="T55" fmla="*/ 161 h 857"/>
                <a:gd name="T56" fmla="*/ 308 w 452"/>
                <a:gd name="T57" fmla="*/ 655 h 857"/>
                <a:gd name="T58" fmla="*/ 97 w 452"/>
                <a:gd name="T59" fmla="*/ 65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2" h="857">
                  <a:moveTo>
                    <a:pt x="408" y="658"/>
                  </a:moveTo>
                  <a:cubicBezTo>
                    <a:pt x="397" y="658"/>
                    <a:pt x="387" y="657"/>
                    <a:pt x="377" y="659"/>
                  </a:cubicBezTo>
                  <a:cubicBezTo>
                    <a:pt x="364" y="660"/>
                    <a:pt x="360" y="655"/>
                    <a:pt x="358" y="643"/>
                  </a:cubicBezTo>
                  <a:cubicBezTo>
                    <a:pt x="324" y="446"/>
                    <a:pt x="290" y="249"/>
                    <a:pt x="256" y="52"/>
                  </a:cubicBezTo>
                  <a:cubicBezTo>
                    <a:pt x="254" y="40"/>
                    <a:pt x="252" y="28"/>
                    <a:pt x="248" y="17"/>
                  </a:cubicBezTo>
                  <a:cubicBezTo>
                    <a:pt x="245" y="5"/>
                    <a:pt x="236" y="0"/>
                    <a:pt x="224" y="0"/>
                  </a:cubicBezTo>
                  <a:cubicBezTo>
                    <a:pt x="212" y="1"/>
                    <a:pt x="204" y="7"/>
                    <a:pt x="201" y="17"/>
                  </a:cubicBezTo>
                  <a:cubicBezTo>
                    <a:pt x="199" y="21"/>
                    <a:pt x="198" y="26"/>
                    <a:pt x="197" y="30"/>
                  </a:cubicBezTo>
                  <a:cubicBezTo>
                    <a:pt x="153" y="210"/>
                    <a:pt x="109" y="391"/>
                    <a:pt x="64" y="571"/>
                  </a:cubicBezTo>
                  <a:cubicBezTo>
                    <a:pt x="44" y="653"/>
                    <a:pt x="24" y="734"/>
                    <a:pt x="5" y="815"/>
                  </a:cubicBezTo>
                  <a:cubicBezTo>
                    <a:pt x="0" y="835"/>
                    <a:pt x="6" y="849"/>
                    <a:pt x="21" y="853"/>
                  </a:cubicBezTo>
                  <a:cubicBezTo>
                    <a:pt x="37" y="857"/>
                    <a:pt x="50" y="847"/>
                    <a:pt x="55" y="828"/>
                  </a:cubicBezTo>
                  <a:cubicBezTo>
                    <a:pt x="60" y="805"/>
                    <a:pt x="67" y="781"/>
                    <a:pt x="71" y="758"/>
                  </a:cubicBezTo>
                  <a:cubicBezTo>
                    <a:pt x="74" y="746"/>
                    <a:pt x="79" y="743"/>
                    <a:pt x="91" y="743"/>
                  </a:cubicBezTo>
                  <a:cubicBezTo>
                    <a:pt x="164" y="744"/>
                    <a:pt x="238" y="745"/>
                    <a:pt x="311" y="745"/>
                  </a:cubicBezTo>
                  <a:cubicBezTo>
                    <a:pt x="321" y="745"/>
                    <a:pt x="325" y="748"/>
                    <a:pt x="326" y="758"/>
                  </a:cubicBezTo>
                  <a:cubicBezTo>
                    <a:pt x="330" y="783"/>
                    <a:pt x="335" y="809"/>
                    <a:pt x="340" y="834"/>
                  </a:cubicBezTo>
                  <a:cubicBezTo>
                    <a:pt x="342" y="847"/>
                    <a:pt x="351" y="855"/>
                    <a:pt x="363" y="856"/>
                  </a:cubicBezTo>
                  <a:cubicBezTo>
                    <a:pt x="375" y="856"/>
                    <a:pt x="384" y="851"/>
                    <a:pt x="388" y="840"/>
                  </a:cubicBezTo>
                  <a:cubicBezTo>
                    <a:pt x="391" y="833"/>
                    <a:pt x="390" y="825"/>
                    <a:pt x="389" y="817"/>
                  </a:cubicBezTo>
                  <a:cubicBezTo>
                    <a:pt x="386" y="798"/>
                    <a:pt x="382" y="778"/>
                    <a:pt x="378" y="759"/>
                  </a:cubicBezTo>
                  <a:cubicBezTo>
                    <a:pt x="376" y="748"/>
                    <a:pt x="380" y="745"/>
                    <a:pt x="390" y="746"/>
                  </a:cubicBezTo>
                  <a:cubicBezTo>
                    <a:pt x="396" y="746"/>
                    <a:pt x="403" y="746"/>
                    <a:pt x="409" y="746"/>
                  </a:cubicBezTo>
                  <a:cubicBezTo>
                    <a:pt x="433" y="744"/>
                    <a:pt x="451" y="725"/>
                    <a:pt x="451" y="702"/>
                  </a:cubicBezTo>
                  <a:cubicBezTo>
                    <a:pt x="452" y="678"/>
                    <a:pt x="432" y="658"/>
                    <a:pt x="408" y="658"/>
                  </a:cubicBezTo>
                  <a:close/>
                  <a:moveTo>
                    <a:pt x="97" y="655"/>
                  </a:moveTo>
                  <a:cubicBezTo>
                    <a:pt x="138" y="489"/>
                    <a:pt x="178" y="325"/>
                    <a:pt x="218" y="161"/>
                  </a:cubicBezTo>
                  <a:cubicBezTo>
                    <a:pt x="219" y="161"/>
                    <a:pt x="221" y="161"/>
                    <a:pt x="222" y="161"/>
                  </a:cubicBezTo>
                  <a:cubicBezTo>
                    <a:pt x="251" y="325"/>
                    <a:pt x="279" y="489"/>
                    <a:pt x="308" y="655"/>
                  </a:cubicBezTo>
                  <a:cubicBezTo>
                    <a:pt x="237" y="655"/>
                    <a:pt x="169" y="655"/>
                    <a:pt x="97" y="655"/>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41" name="Freeform 10">
              <a:extLst>
                <a:ext uri="{FF2B5EF4-FFF2-40B4-BE49-F238E27FC236}">
                  <a16:creationId xmlns:a16="http://schemas.microsoft.com/office/drawing/2014/main" id="{D0650D72-BC5D-4DA9-8D4E-DD3A81429583}"/>
                </a:ext>
              </a:extLst>
            </p:cNvPr>
            <p:cNvSpPr>
              <a:spLocks noEditPoints="1"/>
            </p:cNvSpPr>
            <p:nvPr/>
          </p:nvSpPr>
          <p:spPr bwMode="auto">
            <a:xfrm>
              <a:off x="4065588" y="3922713"/>
              <a:ext cx="554038" cy="1060450"/>
            </a:xfrm>
            <a:custGeom>
              <a:avLst/>
              <a:gdLst>
                <a:gd name="T0" fmla="*/ 406 w 451"/>
                <a:gd name="T1" fmla="*/ 663 h 864"/>
                <a:gd name="T2" fmla="*/ 373 w 451"/>
                <a:gd name="T3" fmla="*/ 663 h 864"/>
                <a:gd name="T4" fmla="*/ 358 w 451"/>
                <a:gd name="T5" fmla="*/ 650 h 864"/>
                <a:gd name="T6" fmla="*/ 299 w 451"/>
                <a:gd name="T7" fmla="*/ 308 h 864"/>
                <a:gd name="T8" fmla="*/ 274 w 451"/>
                <a:gd name="T9" fmla="*/ 165 h 864"/>
                <a:gd name="T10" fmla="*/ 249 w 451"/>
                <a:gd name="T11" fmla="*/ 27 h 864"/>
                <a:gd name="T12" fmla="*/ 214 w 451"/>
                <a:gd name="T13" fmla="*/ 6 h 864"/>
                <a:gd name="T14" fmla="*/ 197 w 451"/>
                <a:gd name="T15" fmla="*/ 31 h 864"/>
                <a:gd name="T16" fmla="*/ 49 w 451"/>
                <a:gd name="T17" fmla="*/ 635 h 864"/>
                <a:gd name="T18" fmla="*/ 3 w 451"/>
                <a:gd name="T19" fmla="*/ 821 h 864"/>
                <a:gd name="T20" fmla="*/ 11 w 451"/>
                <a:gd name="T21" fmla="*/ 852 h 864"/>
                <a:gd name="T22" fmla="*/ 53 w 451"/>
                <a:gd name="T23" fmla="*/ 836 h 864"/>
                <a:gd name="T24" fmla="*/ 70 w 451"/>
                <a:gd name="T25" fmla="*/ 762 h 864"/>
                <a:gd name="T26" fmla="*/ 89 w 451"/>
                <a:gd name="T27" fmla="*/ 748 h 864"/>
                <a:gd name="T28" fmla="*/ 306 w 451"/>
                <a:gd name="T29" fmla="*/ 749 h 864"/>
                <a:gd name="T30" fmla="*/ 326 w 451"/>
                <a:gd name="T31" fmla="*/ 767 h 864"/>
                <a:gd name="T32" fmla="*/ 338 w 451"/>
                <a:gd name="T33" fmla="*/ 837 h 864"/>
                <a:gd name="T34" fmla="*/ 366 w 451"/>
                <a:gd name="T35" fmla="*/ 860 h 864"/>
                <a:gd name="T36" fmla="*/ 389 w 451"/>
                <a:gd name="T37" fmla="*/ 837 h 864"/>
                <a:gd name="T38" fmla="*/ 388 w 451"/>
                <a:gd name="T39" fmla="*/ 824 h 864"/>
                <a:gd name="T40" fmla="*/ 376 w 451"/>
                <a:gd name="T41" fmla="*/ 750 h 864"/>
                <a:gd name="T42" fmla="*/ 408 w 451"/>
                <a:gd name="T43" fmla="*/ 750 h 864"/>
                <a:gd name="T44" fmla="*/ 450 w 451"/>
                <a:gd name="T45" fmla="*/ 704 h 864"/>
                <a:gd name="T46" fmla="*/ 406 w 451"/>
                <a:gd name="T47" fmla="*/ 663 h 864"/>
                <a:gd name="T48" fmla="*/ 96 w 451"/>
                <a:gd name="T49" fmla="*/ 659 h 864"/>
                <a:gd name="T50" fmla="*/ 217 w 451"/>
                <a:gd name="T51" fmla="*/ 164 h 864"/>
                <a:gd name="T52" fmla="*/ 221 w 451"/>
                <a:gd name="T53" fmla="*/ 164 h 864"/>
                <a:gd name="T54" fmla="*/ 307 w 451"/>
                <a:gd name="T55" fmla="*/ 659 h 864"/>
                <a:gd name="T56" fmla="*/ 96 w 451"/>
                <a:gd name="T57" fmla="*/ 659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1" h="864">
                  <a:moveTo>
                    <a:pt x="406" y="663"/>
                  </a:moveTo>
                  <a:cubicBezTo>
                    <a:pt x="395" y="663"/>
                    <a:pt x="384" y="662"/>
                    <a:pt x="373" y="663"/>
                  </a:cubicBezTo>
                  <a:cubicBezTo>
                    <a:pt x="364" y="663"/>
                    <a:pt x="360" y="660"/>
                    <a:pt x="358" y="650"/>
                  </a:cubicBezTo>
                  <a:cubicBezTo>
                    <a:pt x="339" y="536"/>
                    <a:pt x="319" y="422"/>
                    <a:pt x="299" y="308"/>
                  </a:cubicBezTo>
                  <a:cubicBezTo>
                    <a:pt x="290" y="261"/>
                    <a:pt x="282" y="213"/>
                    <a:pt x="274" y="165"/>
                  </a:cubicBezTo>
                  <a:cubicBezTo>
                    <a:pt x="266" y="119"/>
                    <a:pt x="258" y="73"/>
                    <a:pt x="249" y="27"/>
                  </a:cubicBezTo>
                  <a:cubicBezTo>
                    <a:pt x="246" y="9"/>
                    <a:pt x="230" y="0"/>
                    <a:pt x="214" y="6"/>
                  </a:cubicBezTo>
                  <a:cubicBezTo>
                    <a:pt x="203" y="11"/>
                    <a:pt x="199" y="21"/>
                    <a:pt x="197" y="31"/>
                  </a:cubicBezTo>
                  <a:cubicBezTo>
                    <a:pt x="148" y="233"/>
                    <a:pt x="98" y="434"/>
                    <a:pt x="49" y="635"/>
                  </a:cubicBezTo>
                  <a:cubicBezTo>
                    <a:pt x="34" y="697"/>
                    <a:pt x="19" y="759"/>
                    <a:pt x="3" y="821"/>
                  </a:cubicBezTo>
                  <a:cubicBezTo>
                    <a:pt x="0" y="833"/>
                    <a:pt x="1" y="844"/>
                    <a:pt x="11" y="852"/>
                  </a:cubicBezTo>
                  <a:cubicBezTo>
                    <a:pt x="26" y="864"/>
                    <a:pt x="47" y="856"/>
                    <a:pt x="53" y="836"/>
                  </a:cubicBezTo>
                  <a:cubicBezTo>
                    <a:pt x="59" y="811"/>
                    <a:pt x="65" y="787"/>
                    <a:pt x="70" y="762"/>
                  </a:cubicBezTo>
                  <a:cubicBezTo>
                    <a:pt x="73" y="750"/>
                    <a:pt x="78" y="747"/>
                    <a:pt x="89" y="748"/>
                  </a:cubicBezTo>
                  <a:cubicBezTo>
                    <a:pt x="162" y="749"/>
                    <a:pt x="234" y="749"/>
                    <a:pt x="306" y="749"/>
                  </a:cubicBezTo>
                  <a:cubicBezTo>
                    <a:pt x="320" y="749"/>
                    <a:pt x="325" y="753"/>
                    <a:pt x="326" y="767"/>
                  </a:cubicBezTo>
                  <a:cubicBezTo>
                    <a:pt x="329" y="790"/>
                    <a:pt x="334" y="814"/>
                    <a:pt x="338" y="837"/>
                  </a:cubicBezTo>
                  <a:cubicBezTo>
                    <a:pt x="341" y="852"/>
                    <a:pt x="353" y="861"/>
                    <a:pt x="366" y="860"/>
                  </a:cubicBezTo>
                  <a:cubicBezTo>
                    <a:pt x="378" y="859"/>
                    <a:pt x="388" y="849"/>
                    <a:pt x="389" y="837"/>
                  </a:cubicBezTo>
                  <a:cubicBezTo>
                    <a:pt x="390" y="833"/>
                    <a:pt x="389" y="828"/>
                    <a:pt x="388" y="824"/>
                  </a:cubicBezTo>
                  <a:cubicBezTo>
                    <a:pt x="384" y="800"/>
                    <a:pt x="380" y="776"/>
                    <a:pt x="376" y="750"/>
                  </a:cubicBezTo>
                  <a:cubicBezTo>
                    <a:pt x="388" y="750"/>
                    <a:pt x="398" y="750"/>
                    <a:pt x="408" y="750"/>
                  </a:cubicBezTo>
                  <a:cubicBezTo>
                    <a:pt x="433" y="749"/>
                    <a:pt x="451" y="729"/>
                    <a:pt x="450" y="704"/>
                  </a:cubicBezTo>
                  <a:cubicBezTo>
                    <a:pt x="449" y="680"/>
                    <a:pt x="430" y="662"/>
                    <a:pt x="406" y="663"/>
                  </a:cubicBezTo>
                  <a:close/>
                  <a:moveTo>
                    <a:pt x="96" y="659"/>
                  </a:moveTo>
                  <a:cubicBezTo>
                    <a:pt x="137" y="492"/>
                    <a:pt x="177" y="328"/>
                    <a:pt x="217" y="164"/>
                  </a:cubicBezTo>
                  <a:cubicBezTo>
                    <a:pt x="219" y="164"/>
                    <a:pt x="220" y="164"/>
                    <a:pt x="221" y="164"/>
                  </a:cubicBezTo>
                  <a:cubicBezTo>
                    <a:pt x="250" y="328"/>
                    <a:pt x="278" y="493"/>
                    <a:pt x="307" y="659"/>
                  </a:cubicBezTo>
                  <a:cubicBezTo>
                    <a:pt x="237" y="659"/>
                    <a:pt x="168" y="659"/>
                    <a:pt x="96" y="659"/>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42" name="Freeform 11">
              <a:extLst>
                <a:ext uri="{FF2B5EF4-FFF2-40B4-BE49-F238E27FC236}">
                  <a16:creationId xmlns:a16="http://schemas.microsoft.com/office/drawing/2014/main" id="{E05DB89D-FB35-4706-A8D7-3F03317D8ED9}"/>
                </a:ext>
              </a:extLst>
            </p:cNvPr>
            <p:cNvSpPr>
              <a:spLocks noEditPoints="1"/>
            </p:cNvSpPr>
            <p:nvPr/>
          </p:nvSpPr>
          <p:spPr bwMode="auto">
            <a:xfrm>
              <a:off x="7319963" y="3983038"/>
              <a:ext cx="555625" cy="1054100"/>
            </a:xfrm>
            <a:custGeom>
              <a:avLst/>
              <a:gdLst>
                <a:gd name="T0" fmla="*/ 406 w 452"/>
                <a:gd name="T1" fmla="*/ 657 h 858"/>
                <a:gd name="T2" fmla="*/ 372 w 452"/>
                <a:gd name="T3" fmla="*/ 658 h 858"/>
                <a:gd name="T4" fmla="*/ 358 w 452"/>
                <a:gd name="T5" fmla="*/ 645 h 858"/>
                <a:gd name="T6" fmla="*/ 273 w 452"/>
                <a:gd name="T7" fmla="*/ 150 h 858"/>
                <a:gd name="T8" fmla="*/ 251 w 452"/>
                <a:gd name="T9" fmla="*/ 24 h 858"/>
                <a:gd name="T10" fmla="*/ 227 w 452"/>
                <a:gd name="T11" fmla="*/ 1 h 858"/>
                <a:gd name="T12" fmla="*/ 200 w 452"/>
                <a:gd name="T13" fmla="*/ 21 h 858"/>
                <a:gd name="T14" fmla="*/ 198 w 452"/>
                <a:gd name="T15" fmla="*/ 30 h 858"/>
                <a:gd name="T16" fmla="*/ 5 w 452"/>
                <a:gd name="T17" fmla="*/ 817 h 858"/>
                <a:gd name="T18" fmla="*/ 23 w 452"/>
                <a:gd name="T19" fmla="*/ 854 h 858"/>
                <a:gd name="T20" fmla="*/ 55 w 452"/>
                <a:gd name="T21" fmla="*/ 830 h 858"/>
                <a:gd name="T22" fmla="*/ 73 w 452"/>
                <a:gd name="T23" fmla="*/ 757 h 858"/>
                <a:gd name="T24" fmla="*/ 80 w 452"/>
                <a:gd name="T25" fmla="*/ 745 h 858"/>
                <a:gd name="T26" fmla="*/ 106 w 452"/>
                <a:gd name="T27" fmla="*/ 745 h 858"/>
                <a:gd name="T28" fmla="*/ 303 w 452"/>
                <a:gd name="T29" fmla="*/ 746 h 858"/>
                <a:gd name="T30" fmla="*/ 326 w 452"/>
                <a:gd name="T31" fmla="*/ 766 h 858"/>
                <a:gd name="T32" fmla="*/ 337 w 452"/>
                <a:gd name="T33" fmla="*/ 826 h 858"/>
                <a:gd name="T34" fmla="*/ 365 w 452"/>
                <a:gd name="T35" fmla="*/ 846 h 858"/>
                <a:gd name="T36" fmla="*/ 386 w 452"/>
                <a:gd name="T37" fmla="*/ 820 h 858"/>
                <a:gd name="T38" fmla="*/ 384 w 452"/>
                <a:gd name="T39" fmla="*/ 805 h 858"/>
                <a:gd name="T40" fmla="*/ 376 w 452"/>
                <a:gd name="T41" fmla="*/ 747 h 858"/>
                <a:gd name="T42" fmla="*/ 405 w 452"/>
                <a:gd name="T43" fmla="*/ 747 h 858"/>
                <a:gd name="T44" fmla="*/ 451 w 452"/>
                <a:gd name="T45" fmla="*/ 703 h 858"/>
                <a:gd name="T46" fmla="*/ 406 w 452"/>
                <a:gd name="T47" fmla="*/ 657 h 858"/>
                <a:gd name="T48" fmla="*/ 98 w 452"/>
                <a:gd name="T49" fmla="*/ 655 h 858"/>
                <a:gd name="T50" fmla="*/ 219 w 452"/>
                <a:gd name="T51" fmla="*/ 161 h 858"/>
                <a:gd name="T52" fmla="*/ 222 w 452"/>
                <a:gd name="T53" fmla="*/ 161 h 858"/>
                <a:gd name="T54" fmla="*/ 307 w 452"/>
                <a:gd name="T55" fmla="*/ 655 h 858"/>
                <a:gd name="T56" fmla="*/ 98 w 452"/>
                <a:gd name="T57" fmla="*/ 655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2" h="858">
                  <a:moveTo>
                    <a:pt x="406" y="657"/>
                  </a:moveTo>
                  <a:cubicBezTo>
                    <a:pt x="395" y="657"/>
                    <a:pt x="383" y="657"/>
                    <a:pt x="372" y="658"/>
                  </a:cubicBezTo>
                  <a:cubicBezTo>
                    <a:pt x="362" y="658"/>
                    <a:pt x="359" y="654"/>
                    <a:pt x="358" y="645"/>
                  </a:cubicBezTo>
                  <a:cubicBezTo>
                    <a:pt x="329" y="480"/>
                    <a:pt x="301" y="315"/>
                    <a:pt x="273" y="150"/>
                  </a:cubicBezTo>
                  <a:cubicBezTo>
                    <a:pt x="265" y="108"/>
                    <a:pt x="258" y="66"/>
                    <a:pt x="251" y="24"/>
                  </a:cubicBezTo>
                  <a:cubicBezTo>
                    <a:pt x="248" y="9"/>
                    <a:pt x="240" y="1"/>
                    <a:pt x="227" y="1"/>
                  </a:cubicBezTo>
                  <a:cubicBezTo>
                    <a:pt x="214" y="0"/>
                    <a:pt x="205" y="7"/>
                    <a:pt x="200" y="21"/>
                  </a:cubicBezTo>
                  <a:cubicBezTo>
                    <a:pt x="199" y="24"/>
                    <a:pt x="199" y="27"/>
                    <a:pt x="198" y="30"/>
                  </a:cubicBezTo>
                  <a:cubicBezTo>
                    <a:pt x="134" y="292"/>
                    <a:pt x="69" y="555"/>
                    <a:pt x="5" y="817"/>
                  </a:cubicBezTo>
                  <a:cubicBezTo>
                    <a:pt x="0" y="836"/>
                    <a:pt x="7" y="849"/>
                    <a:pt x="23" y="854"/>
                  </a:cubicBezTo>
                  <a:cubicBezTo>
                    <a:pt x="37" y="858"/>
                    <a:pt x="50" y="848"/>
                    <a:pt x="55" y="830"/>
                  </a:cubicBezTo>
                  <a:cubicBezTo>
                    <a:pt x="61" y="806"/>
                    <a:pt x="66" y="781"/>
                    <a:pt x="73" y="757"/>
                  </a:cubicBezTo>
                  <a:cubicBezTo>
                    <a:pt x="74" y="752"/>
                    <a:pt x="78" y="749"/>
                    <a:pt x="80" y="745"/>
                  </a:cubicBezTo>
                  <a:cubicBezTo>
                    <a:pt x="89" y="745"/>
                    <a:pt x="97" y="745"/>
                    <a:pt x="106" y="745"/>
                  </a:cubicBezTo>
                  <a:cubicBezTo>
                    <a:pt x="172" y="745"/>
                    <a:pt x="238" y="745"/>
                    <a:pt x="303" y="746"/>
                  </a:cubicBezTo>
                  <a:cubicBezTo>
                    <a:pt x="323" y="746"/>
                    <a:pt x="323" y="746"/>
                    <a:pt x="326" y="766"/>
                  </a:cubicBezTo>
                  <a:cubicBezTo>
                    <a:pt x="330" y="786"/>
                    <a:pt x="333" y="806"/>
                    <a:pt x="337" y="826"/>
                  </a:cubicBezTo>
                  <a:cubicBezTo>
                    <a:pt x="340" y="840"/>
                    <a:pt x="351" y="847"/>
                    <a:pt x="365" y="846"/>
                  </a:cubicBezTo>
                  <a:cubicBezTo>
                    <a:pt x="378" y="844"/>
                    <a:pt x="386" y="836"/>
                    <a:pt x="386" y="820"/>
                  </a:cubicBezTo>
                  <a:cubicBezTo>
                    <a:pt x="386" y="815"/>
                    <a:pt x="385" y="810"/>
                    <a:pt x="384" y="805"/>
                  </a:cubicBezTo>
                  <a:cubicBezTo>
                    <a:pt x="381" y="786"/>
                    <a:pt x="379" y="768"/>
                    <a:pt x="376" y="747"/>
                  </a:cubicBezTo>
                  <a:cubicBezTo>
                    <a:pt x="387" y="747"/>
                    <a:pt x="396" y="747"/>
                    <a:pt x="405" y="747"/>
                  </a:cubicBezTo>
                  <a:cubicBezTo>
                    <a:pt x="432" y="746"/>
                    <a:pt x="451" y="729"/>
                    <a:pt x="451" y="703"/>
                  </a:cubicBezTo>
                  <a:cubicBezTo>
                    <a:pt x="452" y="678"/>
                    <a:pt x="433" y="658"/>
                    <a:pt x="406" y="657"/>
                  </a:cubicBezTo>
                  <a:close/>
                  <a:moveTo>
                    <a:pt x="98" y="655"/>
                  </a:moveTo>
                  <a:cubicBezTo>
                    <a:pt x="138" y="489"/>
                    <a:pt x="179" y="325"/>
                    <a:pt x="219" y="161"/>
                  </a:cubicBezTo>
                  <a:cubicBezTo>
                    <a:pt x="220" y="161"/>
                    <a:pt x="221" y="161"/>
                    <a:pt x="222" y="161"/>
                  </a:cubicBezTo>
                  <a:cubicBezTo>
                    <a:pt x="251" y="326"/>
                    <a:pt x="279" y="490"/>
                    <a:pt x="307" y="655"/>
                  </a:cubicBezTo>
                  <a:cubicBezTo>
                    <a:pt x="237" y="655"/>
                    <a:pt x="169" y="655"/>
                    <a:pt x="98" y="655"/>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43" name="Freeform 12">
              <a:extLst>
                <a:ext uri="{FF2B5EF4-FFF2-40B4-BE49-F238E27FC236}">
                  <a16:creationId xmlns:a16="http://schemas.microsoft.com/office/drawing/2014/main" id="{F12472C6-CDB4-474F-B1AA-64DB140FBBAC}"/>
                </a:ext>
              </a:extLst>
            </p:cNvPr>
            <p:cNvSpPr>
              <a:spLocks/>
            </p:cNvSpPr>
            <p:nvPr/>
          </p:nvSpPr>
          <p:spPr bwMode="auto">
            <a:xfrm>
              <a:off x="5886450" y="3135313"/>
              <a:ext cx="979488" cy="495300"/>
            </a:xfrm>
            <a:custGeom>
              <a:avLst/>
              <a:gdLst>
                <a:gd name="T0" fmla="*/ 763 w 795"/>
                <a:gd name="T1" fmla="*/ 319 h 402"/>
                <a:gd name="T2" fmla="*/ 655 w 795"/>
                <a:gd name="T3" fmla="*/ 146 h 402"/>
                <a:gd name="T4" fmla="*/ 430 w 795"/>
                <a:gd name="T5" fmla="*/ 11 h 402"/>
                <a:gd name="T6" fmla="*/ 312 w 795"/>
                <a:gd name="T7" fmla="*/ 7 h 402"/>
                <a:gd name="T8" fmla="*/ 175 w 795"/>
                <a:gd name="T9" fmla="*/ 83 h 402"/>
                <a:gd name="T10" fmla="*/ 85 w 795"/>
                <a:gd name="T11" fmla="*/ 202 h 402"/>
                <a:gd name="T12" fmla="*/ 0 w 795"/>
                <a:gd name="T13" fmla="*/ 388 h 402"/>
                <a:gd name="T14" fmla="*/ 57 w 795"/>
                <a:gd name="T15" fmla="*/ 399 h 402"/>
                <a:gd name="T16" fmla="*/ 96 w 795"/>
                <a:gd name="T17" fmla="*/ 380 h 402"/>
                <a:gd name="T18" fmla="*/ 114 w 795"/>
                <a:gd name="T19" fmla="*/ 347 h 402"/>
                <a:gd name="T20" fmla="*/ 163 w 795"/>
                <a:gd name="T21" fmla="*/ 239 h 402"/>
                <a:gd name="T22" fmla="*/ 546 w 795"/>
                <a:gd name="T23" fmla="*/ 161 h 402"/>
                <a:gd name="T24" fmla="*/ 631 w 795"/>
                <a:gd name="T25" fmla="*/ 270 h 402"/>
                <a:gd name="T26" fmla="*/ 690 w 795"/>
                <a:gd name="T27" fmla="*/ 391 h 402"/>
                <a:gd name="T28" fmla="*/ 700 w 795"/>
                <a:gd name="T29" fmla="*/ 401 h 402"/>
                <a:gd name="T30" fmla="*/ 765 w 795"/>
                <a:gd name="T31" fmla="*/ 401 h 402"/>
                <a:gd name="T32" fmla="*/ 795 w 795"/>
                <a:gd name="T33" fmla="*/ 393 h 402"/>
                <a:gd name="T34" fmla="*/ 763 w 795"/>
                <a:gd name="T35" fmla="*/ 3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402">
                  <a:moveTo>
                    <a:pt x="763" y="319"/>
                  </a:moveTo>
                  <a:cubicBezTo>
                    <a:pt x="740" y="253"/>
                    <a:pt x="702" y="196"/>
                    <a:pt x="655" y="146"/>
                  </a:cubicBezTo>
                  <a:cubicBezTo>
                    <a:pt x="593" y="79"/>
                    <a:pt x="520" y="31"/>
                    <a:pt x="430" y="11"/>
                  </a:cubicBezTo>
                  <a:cubicBezTo>
                    <a:pt x="391" y="2"/>
                    <a:pt x="351" y="0"/>
                    <a:pt x="312" y="7"/>
                  </a:cubicBezTo>
                  <a:cubicBezTo>
                    <a:pt x="258" y="16"/>
                    <a:pt x="214" y="45"/>
                    <a:pt x="175" y="83"/>
                  </a:cubicBezTo>
                  <a:cubicBezTo>
                    <a:pt x="138" y="118"/>
                    <a:pt x="110" y="159"/>
                    <a:pt x="85" y="202"/>
                  </a:cubicBezTo>
                  <a:cubicBezTo>
                    <a:pt x="51" y="260"/>
                    <a:pt x="26" y="322"/>
                    <a:pt x="0" y="388"/>
                  </a:cubicBezTo>
                  <a:cubicBezTo>
                    <a:pt x="20" y="392"/>
                    <a:pt x="39" y="396"/>
                    <a:pt x="57" y="399"/>
                  </a:cubicBezTo>
                  <a:cubicBezTo>
                    <a:pt x="74" y="401"/>
                    <a:pt x="87" y="394"/>
                    <a:pt x="96" y="380"/>
                  </a:cubicBezTo>
                  <a:cubicBezTo>
                    <a:pt x="103" y="369"/>
                    <a:pt x="109" y="358"/>
                    <a:pt x="114" y="347"/>
                  </a:cubicBezTo>
                  <a:cubicBezTo>
                    <a:pt x="131" y="311"/>
                    <a:pt x="145" y="274"/>
                    <a:pt x="163" y="239"/>
                  </a:cubicBezTo>
                  <a:cubicBezTo>
                    <a:pt x="240" y="91"/>
                    <a:pt x="424" y="69"/>
                    <a:pt x="546" y="161"/>
                  </a:cubicBezTo>
                  <a:cubicBezTo>
                    <a:pt x="584" y="190"/>
                    <a:pt x="610" y="229"/>
                    <a:pt x="631" y="270"/>
                  </a:cubicBezTo>
                  <a:cubicBezTo>
                    <a:pt x="652" y="310"/>
                    <a:pt x="670" y="351"/>
                    <a:pt x="690" y="391"/>
                  </a:cubicBezTo>
                  <a:cubicBezTo>
                    <a:pt x="692" y="395"/>
                    <a:pt x="697" y="401"/>
                    <a:pt x="700" y="401"/>
                  </a:cubicBezTo>
                  <a:cubicBezTo>
                    <a:pt x="722" y="402"/>
                    <a:pt x="744" y="402"/>
                    <a:pt x="765" y="401"/>
                  </a:cubicBezTo>
                  <a:cubicBezTo>
                    <a:pt x="776" y="400"/>
                    <a:pt x="785" y="396"/>
                    <a:pt x="795" y="393"/>
                  </a:cubicBezTo>
                  <a:cubicBezTo>
                    <a:pt x="783" y="366"/>
                    <a:pt x="771" y="343"/>
                    <a:pt x="763" y="319"/>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44" name="Freeform 13">
              <a:extLst>
                <a:ext uri="{FF2B5EF4-FFF2-40B4-BE49-F238E27FC236}">
                  <a16:creationId xmlns:a16="http://schemas.microsoft.com/office/drawing/2014/main" id="{8C0D7AFF-E88A-446B-99F3-3E5ACD10E21D}"/>
                </a:ext>
              </a:extLst>
            </p:cNvPr>
            <p:cNvSpPr>
              <a:spLocks/>
            </p:cNvSpPr>
            <p:nvPr/>
          </p:nvSpPr>
          <p:spPr bwMode="auto">
            <a:xfrm>
              <a:off x="5076825" y="3938588"/>
              <a:ext cx="536575" cy="1266825"/>
            </a:xfrm>
            <a:custGeom>
              <a:avLst/>
              <a:gdLst>
                <a:gd name="T0" fmla="*/ 417 w 436"/>
                <a:gd name="T1" fmla="*/ 75 h 1032"/>
                <a:gd name="T2" fmla="*/ 429 w 436"/>
                <a:gd name="T3" fmla="*/ 28 h 1032"/>
                <a:gd name="T4" fmla="*/ 387 w 436"/>
                <a:gd name="T5" fmla="*/ 1 h 1032"/>
                <a:gd name="T6" fmla="*/ 262 w 436"/>
                <a:gd name="T7" fmla="*/ 0 h 1032"/>
                <a:gd name="T8" fmla="*/ 45 w 436"/>
                <a:gd name="T9" fmla="*/ 1 h 1032"/>
                <a:gd name="T10" fmla="*/ 0 w 436"/>
                <a:gd name="T11" fmla="*/ 43 h 1032"/>
                <a:gd name="T12" fmla="*/ 45 w 436"/>
                <a:gd name="T13" fmla="*/ 85 h 1032"/>
                <a:gd name="T14" fmla="*/ 181 w 436"/>
                <a:gd name="T15" fmla="*/ 85 h 1032"/>
                <a:gd name="T16" fmla="*/ 189 w 436"/>
                <a:gd name="T17" fmla="*/ 86 h 1032"/>
                <a:gd name="T18" fmla="*/ 190 w 436"/>
                <a:gd name="T19" fmla="*/ 98 h 1032"/>
                <a:gd name="T20" fmla="*/ 187 w 436"/>
                <a:gd name="T21" fmla="*/ 345 h 1032"/>
                <a:gd name="T22" fmla="*/ 184 w 436"/>
                <a:gd name="T23" fmla="*/ 621 h 1032"/>
                <a:gd name="T24" fmla="*/ 180 w 436"/>
                <a:gd name="T25" fmla="*/ 956 h 1032"/>
                <a:gd name="T26" fmla="*/ 180 w 436"/>
                <a:gd name="T27" fmla="*/ 1006 h 1032"/>
                <a:gd name="T28" fmla="*/ 202 w 436"/>
                <a:gd name="T29" fmla="*/ 1032 h 1032"/>
                <a:gd name="T30" fmla="*/ 226 w 436"/>
                <a:gd name="T31" fmla="*/ 1007 h 1032"/>
                <a:gd name="T32" fmla="*/ 227 w 436"/>
                <a:gd name="T33" fmla="*/ 988 h 1032"/>
                <a:gd name="T34" fmla="*/ 229 w 436"/>
                <a:gd name="T35" fmla="*/ 788 h 1032"/>
                <a:gd name="T36" fmla="*/ 232 w 436"/>
                <a:gd name="T37" fmla="*/ 442 h 1032"/>
                <a:gd name="T38" fmla="*/ 233 w 436"/>
                <a:gd name="T39" fmla="*/ 390 h 1032"/>
                <a:gd name="T40" fmla="*/ 233 w 436"/>
                <a:gd name="T41" fmla="*/ 379 h 1032"/>
                <a:gd name="T42" fmla="*/ 236 w 436"/>
                <a:gd name="T43" fmla="*/ 102 h 1032"/>
                <a:gd name="T44" fmla="*/ 252 w 436"/>
                <a:gd name="T45" fmla="*/ 85 h 1032"/>
                <a:gd name="T46" fmla="*/ 388 w 436"/>
                <a:gd name="T47" fmla="*/ 85 h 1032"/>
                <a:gd name="T48" fmla="*/ 417 w 436"/>
                <a:gd name="T49" fmla="*/ 75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6" h="1032">
                  <a:moveTo>
                    <a:pt x="417" y="75"/>
                  </a:moveTo>
                  <a:cubicBezTo>
                    <a:pt x="432" y="65"/>
                    <a:pt x="436" y="45"/>
                    <a:pt x="429" y="28"/>
                  </a:cubicBezTo>
                  <a:cubicBezTo>
                    <a:pt x="424" y="12"/>
                    <a:pt x="408" y="1"/>
                    <a:pt x="387" y="1"/>
                  </a:cubicBezTo>
                  <a:cubicBezTo>
                    <a:pt x="345" y="0"/>
                    <a:pt x="303" y="0"/>
                    <a:pt x="262" y="0"/>
                  </a:cubicBezTo>
                  <a:cubicBezTo>
                    <a:pt x="189" y="0"/>
                    <a:pt x="117" y="0"/>
                    <a:pt x="45" y="1"/>
                  </a:cubicBezTo>
                  <a:cubicBezTo>
                    <a:pt x="18" y="1"/>
                    <a:pt x="0" y="19"/>
                    <a:pt x="0" y="43"/>
                  </a:cubicBezTo>
                  <a:cubicBezTo>
                    <a:pt x="0" y="68"/>
                    <a:pt x="18" y="85"/>
                    <a:pt x="45" y="85"/>
                  </a:cubicBezTo>
                  <a:cubicBezTo>
                    <a:pt x="90" y="85"/>
                    <a:pt x="136" y="85"/>
                    <a:pt x="181" y="85"/>
                  </a:cubicBezTo>
                  <a:cubicBezTo>
                    <a:pt x="184" y="85"/>
                    <a:pt x="186" y="86"/>
                    <a:pt x="189" y="86"/>
                  </a:cubicBezTo>
                  <a:cubicBezTo>
                    <a:pt x="189" y="90"/>
                    <a:pt x="190" y="94"/>
                    <a:pt x="190" y="98"/>
                  </a:cubicBezTo>
                  <a:cubicBezTo>
                    <a:pt x="189" y="180"/>
                    <a:pt x="188" y="263"/>
                    <a:pt x="187" y="345"/>
                  </a:cubicBezTo>
                  <a:cubicBezTo>
                    <a:pt x="186" y="437"/>
                    <a:pt x="185" y="529"/>
                    <a:pt x="184" y="621"/>
                  </a:cubicBezTo>
                  <a:cubicBezTo>
                    <a:pt x="183" y="732"/>
                    <a:pt x="181" y="844"/>
                    <a:pt x="180" y="956"/>
                  </a:cubicBezTo>
                  <a:cubicBezTo>
                    <a:pt x="180" y="972"/>
                    <a:pt x="180" y="989"/>
                    <a:pt x="180" y="1006"/>
                  </a:cubicBezTo>
                  <a:cubicBezTo>
                    <a:pt x="180" y="1021"/>
                    <a:pt x="189" y="1031"/>
                    <a:pt x="202" y="1032"/>
                  </a:cubicBezTo>
                  <a:cubicBezTo>
                    <a:pt x="215" y="1032"/>
                    <a:pt x="225" y="1023"/>
                    <a:pt x="226" y="1007"/>
                  </a:cubicBezTo>
                  <a:cubicBezTo>
                    <a:pt x="227" y="1001"/>
                    <a:pt x="227" y="994"/>
                    <a:pt x="227" y="988"/>
                  </a:cubicBezTo>
                  <a:cubicBezTo>
                    <a:pt x="228" y="921"/>
                    <a:pt x="229" y="855"/>
                    <a:pt x="229" y="788"/>
                  </a:cubicBezTo>
                  <a:cubicBezTo>
                    <a:pt x="230" y="673"/>
                    <a:pt x="231" y="557"/>
                    <a:pt x="232" y="442"/>
                  </a:cubicBezTo>
                  <a:cubicBezTo>
                    <a:pt x="232" y="425"/>
                    <a:pt x="232" y="408"/>
                    <a:pt x="233" y="390"/>
                  </a:cubicBezTo>
                  <a:cubicBezTo>
                    <a:pt x="233" y="387"/>
                    <a:pt x="233" y="383"/>
                    <a:pt x="233" y="379"/>
                  </a:cubicBezTo>
                  <a:cubicBezTo>
                    <a:pt x="234" y="287"/>
                    <a:pt x="235" y="194"/>
                    <a:pt x="236" y="102"/>
                  </a:cubicBezTo>
                  <a:cubicBezTo>
                    <a:pt x="236" y="89"/>
                    <a:pt x="239" y="85"/>
                    <a:pt x="252" y="85"/>
                  </a:cubicBezTo>
                  <a:cubicBezTo>
                    <a:pt x="297" y="86"/>
                    <a:pt x="343" y="86"/>
                    <a:pt x="388" y="85"/>
                  </a:cubicBezTo>
                  <a:cubicBezTo>
                    <a:pt x="398" y="84"/>
                    <a:pt x="409" y="80"/>
                    <a:pt x="417" y="75"/>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45" name="Freeform 14">
              <a:extLst>
                <a:ext uri="{FF2B5EF4-FFF2-40B4-BE49-F238E27FC236}">
                  <a16:creationId xmlns:a16="http://schemas.microsoft.com/office/drawing/2014/main" id="{E95DDF14-B815-4938-8895-CFA6DEBDA9C1}"/>
                </a:ext>
              </a:extLst>
            </p:cNvPr>
            <p:cNvSpPr>
              <a:spLocks/>
            </p:cNvSpPr>
            <p:nvPr/>
          </p:nvSpPr>
          <p:spPr bwMode="auto">
            <a:xfrm>
              <a:off x="6678613" y="3930650"/>
              <a:ext cx="57150" cy="1098550"/>
            </a:xfrm>
            <a:custGeom>
              <a:avLst/>
              <a:gdLst>
                <a:gd name="T0" fmla="*/ 46 w 47"/>
                <a:gd name="T1" fmla="*/ 22 h 894"/>
                <a:gd name="T2" fmla="*/ 24 w 47"/>
                <a:gd name="T3" fmla="*/ 0 h 894"/>
                <a:gd name="T4" fmla="*/ 1 w 47"/>
                <a:gd name="T5" fmla="*/ 21 h 894"/>
                <a:gd name="T6" fmla="*/ 0 w 47"/>
                <a:gd name="T7" fmla="*/ 33 h 894"/>
                <a:gd name="T8" fmla="*/ 0 w 47"/>
                <a:gd name="T9" fmla="*/ 859 h 894"/>
                <a:gd name="T10" fmla="*/ 1 w 47"/>
                <a:gd name="T11" fmla="*/ 875 h 894"/>
                <a:gd name="T12" fmla="*/ 23 w 47"/>
                <a:gd name="T13" fmla="*/ 894 h 894"/>
                <a:gd name="T14" fmla="*/ 46 w 47"/>
                <a:gd name="T15" fmla="*/ 875 h 894"/>
                <a:gd name="T16" fmla="*/ 46 w 47"/>
                <a:gd name="T17" fmla="*/ 859 h 894"/>
                <a:gd name="T18" fmla="*/ 46 w 47"/>
                <a:gd name="T19" fmla="*/ 448 h 894"/>
                <a:gd name="T20" fmla="*/ 46 w 47"/>
                <a:gd name="T21" fmla="*/ 35 h 894"/>
                <a:gd name="T22" fmla="*/ 46 w 47"/>
                <a:gd name="T23" fmla="*/ 22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894">
                  <a:moveTo>
                    <a:pt x="46" y="22"/>
                  </a:moveTo>
                  <a:cubicBezTo>
                    <a:pt x="45" y="9"/>
                    <a:pt x="36" y="0"/>
                    <a:pt x="24" y="0"/>
                  </a:cubicBezTo>
                  <a:cubicBezTo>
                    <a:pt x="11" y="0"/>
                    <a:pt x="2" y="8"/>
                    <a:pt x="1" y="21"/>
                  </a:cubicBezTo>
                  <a:cubicBezTo>
                    <a:pt x="0" y="25"/>
                    <a:pt x="0" y="29"/>
                    <a:pt x="0" y="33"/>
                  </a:cubicBezTo>
                  <a:cubicBezTo>
                    <a:pt x="0" y="309"/>
                    <a:pt x="0" y="584"/>
                    <a:pt x="0" y="859"/>
                  </a:cubicBezTo>
                  <a:cubicBezTo>
                    <a:pt x="0" y="865"/>
                    <a:pt x="0" y="870"/>
                    <a:pt x="1" y="875"/>
                  </a:cubicBezTo>
                  <a:cubicBezTo>
                    <a:pt x="3" y="886"/>
                    <a:pt x="12" y="894"/>
                    <a:pt x="23" y="894"/>
                  </a:cubicBezTo>
                  <a:cubicBezTo>
                    <a:pt x="34" y="894"/>
                    <a:pt x="44" y="886"/>
                    <a:pt x="46" y="875"/>
                  </a:cubicBezTo>
                  <a:cubicBezTo>
                    <a:pt x="47" y="870"/>
                    <a:pt x="46" y="864"/>
                    <a:pt x="46" y="859"/>
                  </a:cubicBezTo>
                  <a:cubicBezTo>
                    <a:pt x="46" y="722"/>
                    <a:pt x="46" y="585"/>
                    <a:pt x="46" y="448"/>
                  </a:cubicBezTo>
                  <a:cubicBezTo>
                    <a:pt x="46" y="310"/>
                    <a:pt x="46" y="172"/>
                    <a:pt x="46" y="35"/>
                  </a:cubicBezTo>
                  <a:cubicBezTo>
                    <a:pt x="46" y="30"/>
                    <a:pt x="47" y="26"/>
                    <a:pt x="46" y="22"/>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46" name="Freeform 15">
              <a:extLst>
                <a:ext uri="{FF2B5EF4-FFF2-40B4-BE49-F238E27FC236}">
                  <a16:creationId xmlns:a16="http://schemas.microsoft.com/office/drawing/2014/main" id="{976F205D-79FE-458F-801A-D245BC06B5FB}"/>
                </a:ext>
              </a:extLst>
            </p:cNvPr>
            <p:cNvSpPr>
              <a:spLocks/>
            </p:cNvSpPr>
            <p:nvPr/>
          </p:nvSpPr>
          <p:spPr bwMode="auto">
            <a:xfrm>
              <a:off x="6175375" y="3351213"/>
              <a:ext cx="377825" cy="265113"/>
            </a:xfrm>
            <a:custGeom>
              <a:avLst/>
              <a:gdLst>
                <a:gd name="T0" fmla="*/ 21 w 307"/>
                <a:gd name="T1" fmla="*/ 213 h 216"/>
                <a:gd name="T2" fmla="*/ 83 w 307"/>
                <a:gd name="T3" fmla="*/ 178 h 216"/>
                <a:gd name="T4" fmla="*/ 125 w 307"/>
                <a:gd name="T5" fmla="*/ 141 h 216"/>
                <a:gd name="T6" fmla="*/ 189 w 307"/>
                <a:gd name="T7" fmla="*/ 144 h 216"/>
                <a:gd name="T8" fmla="*/ 234 w 307"/>
                <a:gd name="T9" fmla="*/ 198 h 216"/>
                <a:gd name="T10" fmla="*/ 267 w 307"/>
                <a:gd name="T11" fmla="*/ 214 h 216"/>
                <a:gd name="T12" fmla="*/ 307 w 307"/>
                <a:gd name="T13" fmla="*/ 204 h 216"/>
                <a:gd name="T14" fmla="*/ 280 w 307"/>
                <a:gd name="T15" fmla="*/ 153 h 216"/>
                <a:gd name="T16" fmla="*/ 245 w 307"/>
                <a:gd name="T17" fmla="*/ 75 h 216"/>
                <a:gd name="T18" fmla="*/ 107 w 307"/>
                <a:gd name="T19" fmla="*/ 45 h 216"/>
                <a:gd name="T20" fmla="*/ 8 w 307"/>
                <a:gd name="T21" fmla="*/ 161 h 216"/>
                <a:gd name="T22" fmla="*/ 0 w 307"/>
                <a:gd name="T23" fmla="*/ 197 h 216"/>
                <a:gd name="T24" fmla="*/ 21 w 307"/>
                <a:gd name="T25" fmla="*/ 21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7" h="216">
                  <a:moveTo>
                    <a:pt x="21" y="213"/>
                  </a:moveTo>
                  <a:cubicBezTo>
                    <a:pt x="46" y="209"/>
                    <a:pt x="65" y="194"/>
                    <a:pt x="83" y="178"/>
                  </a:cubicBezTo>
                  <a:cubicBezTo>
                    <a:pt x="96" y="165"/>
                    <a:pt x="110" y="152"/>
                    <a:pt x="125" y="141"/>
                  </a:cubicBezTo>
                  <a:cubicBezTo>
                    <a:pt x="145" y="128"/>
                    <a:pt x="174" y="129"/>
                    <a:pt x="189" y="144"/>
                  </a:cubicBezTo>
                  <a:cubicBezTo>
                    <a:pt x="205" y="161"/>
                    <a:pt x="222" y="178"/>
                    <a:pt x="234" y="198"/>
                  </a:cubicBezTo>
                  <a:cubicBezTo>
                    <a:pt x="243" y="211"/>
                    <a:pt x="252" y="215"/>
                    <a:pt x="267" y="214"/>
                  </a:cubicBezTo>
                  <a:cubicBezTo>
                    <a:pt x="281" y="212"/>
                    <a:pt x="295" y="212"/>
                    <a:pt x="307" y="204"/>
                  </a:cubicBezTo>
                  <a:cubicBezTo>
                    <a:pt x="298" y="186"/>
                    <a:pt x="288" y="170"/>
                    <a:pt x="280" y="153"/>
                  </a:cubicBezTo>
                  <a:cubicBezTo>
                    <a:pt x="268" y="127"/>
                    <a:pt x="258" y="100"/>
                    <a:pt x="245" y="75"/>
                  </a:cubicBezTo>
                  <a:cubicBezTo>
                    <a:pt x="218" y="26"/>
                    <a:pt x="163" y="0"/>
                    <a:pt x="107" y="45"/>
                  </a:cubicBezTo>
                  <a:cubicBezTo>
                    <a:pt x="66" y="77"/>
                    <a:pt x="34" y="117"/>
                    <a:pt x="8" y="161"/>
                  </a:cubicBezTo>
                  <a:cubicBezTo>
                    <a:pt x="2" y="171"/>
                    <a:pt x="0" y="185"/>
                    <a:pt x="0" y="197"/>
                  </a:cubicBezTo>
                  <a:cubicBezTo>
                    <a:pt x="0" y="213"/>
                    <a:pt x="6" y="216"/>
                    <a:pt x="21" y="213"/>
                  </a:cubicBezTo>
                  <a:close/>
                </a:path>
              </a:pathLst>
            </a:custGeom>
            <a:grpFill/>
            <a:ln>
              <a:noFill/>
            </a:ln>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grpSp>
      <p:cxnSp>
        <p:nvCxnSpPr>
          <p:cNvPr id="47" name="Straight Connector 46">
            <a:extLst>
              <a:ext uri="{FF2B5EF4-FFF2-40B4-BE49-F238E27FC236}">
                <a16:creationId xmlns:a16="http://schemas.microsoft.com/office/drawing/2014/main" id="{42610519-3D05-43C1-A3F2-69EDDC7763CA}"/>
              </a:ext>
            </a:extLst>
          </p:cNvPr>
          <p:cNvCxnSpPr/>
          <p:nvPr/>
        </p:nvCxnSpPr>
        <p:spPr>
          <a:xfrm flipV="1">
            <a:off x="11740084" y="6520241"/>
            <a:ext cx="0" cy="2595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583177"/>
      </p:ext>
    </p:extLst>
  </p:cSld>
  <p:clrMapOvr>
    <a:masterClrMapping/>
  </p:clrMapOvr>
  <p:extLst>
    <p:ext uri="{DCECCB84-F9BA-43D5-87BE-67443E8EF086}">
      <p15:sldGuideLst xmlns:p15="http://schemas.microsoft.com/office/powerpoint/2012/main">
        <p15:guide id="1" pos="5008">
          <p15:clr>
            <a:srgbClr val="000000"/>
          </p15:clr>
        </p15:guide>
        <p15:guide id="2" orient="horz" pos="570">
          <p15:clr>
            <a:srgbClr val="000000"/>
          </p15:clr>
        </p15:guide>
        <p15:guide id="3" orient="horz" pos="3912">
          <p15:clr>
            <a:srgbClr val="000000"/>
          </p15:clr>
        </p15:guide>
        <p15:guide id="4" pos="96">
          <p15:clr>
            <a:srgbClr val="00000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649FEEA-2AB2-4BC4-8A00-345416D96BD1}"/>
              </a:ext>
            </a:extLst>
          </p:cNvPr>
          <p:cNvGraphicFramePr>
            <a:graphicFrameLocks noChangeAspect="1"/>
          </p:cNvGraphicFramePr>
          <p:nvPr>
            <p:custDataLst>
              <p:tags r:id="rId2"/>
            </p:custDataLst>
            <p:extLst>
              <p:ext uri="{D42A27DB-BD31-4B8C-83A1-F6EECF244321}">
                <p14:modId xmlns:p14="http://schemas.microsoft.com/office/powerpoint/2010/main" val="576828181"/>
              </p:ex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5314" name="think-cell Slide" r:id="rId5" imgW="526" imgH="526" progId="TCLayout.ActiveDocument.1">
                  <p:embed/>
                </p:oleObj>
              </mc:Choice>
              <mc:Fallback>
                <p:oleObj name="think-cell Slide" r:id="rId5" imgW="526" imgH="526" progId="TCLayout.ActiveDocument.1">
                  <p:embed/>
                  <p:pic>
                    <p:nvPicPr>
                      <p:cNvPr id="4" name="Object 3" hidden="1">
                        <a:extLst>
                          <a:ext uri="{FF2B5EF4-FFF2-40B4-BE49-F238E27FC236}">
                            <a16:creationId xmlns:a16="http://schemas.microsoft.com/office/drawing/2014/main" id="{8649FEEA-2AB2-4BC4-8A00-345416D96BD1}"/>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C048882-9C67-4D5D-A385-DCD7881D1B46}"/>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s-CO" sz="2041"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956F7A9F-4A33-4E5F-8AE4-EBCB9C84E72A}"/>
              </a:ext>
            </a:extLst>
          </p:cNvPr>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s-CO" dirty="0" err="1"/>
              <a:t>Click</a:t>
            </a:r>
            <a:r>
              <a:rPr lang="es-CO" dirty="0"/>
              <a:t> </a:t>
            </a:r>
            <a:r>
              <a:rPr lang="es-CO" dirty="0" err="1"/>
              <a:t>to</a:t>
            </a:r>
            <a:r>
              <a:rPr lang="es-CO" dirty="0"/>
              <a:t> </a:t>
            </a:r>
            <a:r>
              <a:rPr lang="es-CO" dirty="0" err="1"/>
              <a:t>edit</a:t>
            </a:r>
            <a:r>
              <a:rPr lang="es-CO" dirty="0"/>
              <a:t> Master </a:t>
            </a:r>
            <a:r>
              <a:rPr lang="es-CO" dirty="0" err="1"/>
              <a:t>title</a:t>
            </a:r>
            <a:r>
              <a:rPr lang="es-CO" dirty="0"/>
              <a:t> </a:t>
            </a:r>
            <a:r>
              <a:rPr lang="es-CO" dirty="0" err="1"/>
              <a:t>style</a:t>
            </a:r>
            <a:endParaRPr lang="es-CO" dirty="0"/>
          </a:p>
        </p:txBody>
      </p:sp>
    </p:spTree>
    <p:extLst>
      <p:ext uri="{BB962C8B-B14F-4D97-AF65-F5344CB8AC3E}">
        <p14:creationId xmlns:p14="http://schemas.microsoft.com/office/powerpoint/2010/main" val="1050687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urques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7CDB5B1-7578-4BB9-AC8A-0E2A9C39E652}"/>
              </a:ext>
            </a:extLst>
          </p:cNvPr>
          <p:cNvGraphicFramePr>
            <a:graphicFrameLocks noChangeAspect="1"/>
          </p:cNvGraphicFramePr>
          <p:nvPr userDrawn="1">
            <p:custDataLst>
              <p:tags r:id="rId2"/>
            </p:custDataLst>
            <p:extLst>
              <p:ext uri="{D42A27DB-BD31-4B8C-83A1-F6EECF244321}">
                <p14:modId xmlns:p14="http://schemas.microsoft.com/office/powerpoint/2010/main" val="36298219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387"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AE24875-B0C9-4A22-92A1-8E60412032C5}"/>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3" name="Picture 6"/>
          <p:cNvPicPr>
            <a:picLocks noChangeAspect="1"/>
          </p:cNvPicPr>
          <p:nvPr userDrawn="1"/>
        </p:nvPicPr>
        <p:blipFill>
          <a:blip r:embed="rId7" cstate="print"/>
          <a:srcRect/>
          <a:stretch>
            <a:fillRect/>
          </a:stretch>
        </p:blipFill>
        <p:spPr bwMode="auto">
          <a:xfrm>
            <a:off x="0" y="-20638"/>
            <a:ext cx="12192000" cy="609601"/>
          </a:xfrm>
          <a:prstGeom prst="rect">
            <a:avLst/>
          </a:prstGeom>
          <a:noFill/>
          <a:ln w="9525">
            <a:noFill/>
            <a:miter lim="800000"/>
            <a:headEnd/>
            <a:tailEnd/>
          </a:ln>
        </p:spPr>
      </p:pic>
      <p:sp>
        <p:nvSpPr>
          <p:cNvPr id="4" name="Rectangle 3"/>
          <p:cNvSpPr>
            <a:spLocks noChangeArrowheads="1"/>
          </p:cNvSpPr>
          <p:nvPr userDrawn="1"/>
        </p:nvSpPr>
        <p:spPr bwMode="auto">
          <a:xfrm>
            <a:off x="75613" y="6548602"/>
            <a:ext cx="356187" cy="261610"/>
          </a:xfrm>
          <a:prstGeom prst="rect">
            <a:avLst/>
          </a:prstGeom>
          <a:noFill/>
          <a:ln>
            <a:noFill/>
          </a:ln>
        </p:spPr>
        <p:txBody>
          <a:bodyPr wrap="none" anchor="ct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669D295A-DBD7-4B81-A8DD-A07A94861A6A}" type="slidenum">
              <a:rPr lang="es-PE" altLang="es-PE" sz="1100" smtClean="0">
                <a:solidFill>
                  <a:srgbClr val="647486"/>
                </a:solidFill>
                <a:latin typeface="Arial" panose="020B0604020202020204" pitchFamily="34" charset="0"/>
                <a:cs typeface="Arial" panose="020B0604020202020204" pitchFamily="34" charset="0"/>
                <a:sym typeface="Arial" panose="020B0604020202020204" pitchFamily="34" charset="0"/>
              </a:rPr>
              <a:pPr algn="r" eaLnBrk="1" hangingPunct="1">
                <a:defRPr/>
              </a:pPr>
              <a:t>‹#›</a:t>
            </a:fld>
            <a:endParaRPr lang="es-PE" altLang="es-PE" sz="1100">
              <a:solidFill>
                <a:srgbClr val="647486"/>
              </a:solidFill>
              <a:latin typeface="Arial" panose="020B0604020202020204" pitchFamily="34" charset="0"/>
              <a:cs typeface="Arial" panose="020B0604020202020204" pitchFamily="34" charset="0"/>
              <a:sym typeface="Arial" panose="020B0604020202020204" pitchFamily="34" charset="0"/>
            </a:endParaRPr>
          </a:p>
        </p:txBody>
      </p:sp>
      <p:cxnSp>
        <p:nvCxnSpPr>
          <p:cNvPr id="5" name="Straight Connector 8"/>
          <p:cNvCxnSpPr>
            <a:cxnSpLocks noChangeShapeType="1"/>
          </p:cNvCxnSpPr>
          <p:nvPr userDrawn="1"/>
        </p:nvCxnSpPr>
        <p:spPr bwMode="auto">
          <a:xfrm>
            <a:off x="419100" y="6626226"/>
            <a:ext cx="0" cy="239713"/>
          </a:xfrm>
          <a:prstGeom prst="line">
            <a:avLst/>
          </a:prstGeom>
          <a:noFill/>
          <a:ln w="9525" algn="ctr">
            <a:solidFill>
              <a:srgbClr val="0E7388"/>
            </a:solidFill>
            <a:round/>
            <a:headEnd/>
            <a:tailEnd/>
          </a:ln>
        </p:spPr>
      </p:cxnSp>
      <p:pic>
        <p:nvPicPr>
          <p:cNvPr id="6" name="Picture 9" descr="Antamina-logomediano.png"/>
          <p:cNvPicPr>
            <a:picLocks noChangeAspect="1"/>
          </p:cNvPicPr>
          <p:nvPr userDrawn="1"/>
        </p:nvPicPr>
        <p:blipFill>
          <a:blip r:embed="rId8" cstate="print"/>
          <a:srcRect/>
          <a:stretch>
            <a:fillRect/>
          </a:stretch>
        </p:blipFill>
        <p:spPr bwMode="auto">
          <a:xfrm>
            <a:off x="11262785" y="6197600"/>
            <a:ext cx="628649" cy="431800"/>
          </a:xfrm>
          <a:prstGeom prst="rect">
            <a:avLst/>
          </a:prstGeom>
          <a:noFill/>
          <a:ln w="9525">
            <a:noFill/>
            <a:miter lim="800000"/>
            <a:headEnd/>
            <a:tailEnd/>
          </a:ln>
        </p:spPr>
      </p:pic>
      <p:sp>
        <p:nvSpPr>
          <p:cNvPr id="10" name="1 Marcador de título"/>
          <p:cNvSpPr>
            <a:spLocks noGrp="1"/>
          </p:cNvSpPr>
          <p:nvPr>
            <p:ph type="title"/>
          </p:nvPr>
        </p:nvSpPr>
        <p:spPr bwMode="auto">
          <a:xfrm>
            <a:off x="436507" y="35730"/>
            <a:ext cx="7309087" cy="307777"/>
          </a:xfrm>
          <a:prstGeom prst="rect">
            <a:avLst/>
          </a:prstGeom>
          <a:extLst>
            <a:ext uri="{FAA26D3D-D897-4be2-8F04-BA451C77F1D7}"/>
          </a:extLst>
        </p:spPr>
        <p:txBody>
          <a:bodyPr/>
          <a:lstStyle>
            <a:lvl1pPr>
              <a:defRPr lang="es-PE" sz="2000" b="1" dirty="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pPr lvl="0"/>
            <a:r>
              <a:rPr lang="en-US"/>
              <a:t>Click to edit Master title style</a:t>
            </a:r>
            <a:endParaRPr lang="es-PE" dirty="0"/>
          </a:p>
        </p:txBody>
      </p:sp>
    </p:spTree>
    <p:extLst>
      <p:ext uri="{BB962C8B-B14F-4D97-AF65-F5344CB8AC3E}">
        <p14:creationId xmlns:p14="http://schemas.microsoft.com/office/powerpoint/2010/main" val="2045074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magen, titulo y text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E7C9F5-6B23-470A-8D09-B0BF6DB35489}"/>
              </a:ext>
            </a:extLst>
          </p:cNvPr>
          <p:cNvGraphicFramePr>
            <a:graphicFrameLocks noChangeAspect="1"/>
          </p:cNvGraphicFramePr>
          <p:nvPr userDrawn="1">
            <p:custDataLst>
              <p:tags r:id="rId2"/>
            </p:custDataLst>
            <p:extLst>
              <p:ext uri="{D42A27DB-BD31-4B8C-83A1-F6EECF244321}">
                <p14:modId xmlns:p14="http://schemas.microsoft.com/office/powerpoint/2010/main" val="2245722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411"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CB213CA-132C-41D6-A207-F510C66426F5}"/>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s-ES" sz="1876"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1 Título"/>
          <p:cNvSpPr>
            <a:spLocks noGrp="1"/>
          </p:cNvSpPr>
          <p:nvPr>
            <p:ph type="title"/>
          </p:nvPr>
        </p:nvSpPr>
        <p:spPr>
          <a:xfrm>
            <a:off x="5615947" y="548682"/>
            <a:ext cx="6254485" cy="243656"/>
          </a:xfrm>
          <a:prstGeom prst="rect">
            <a:avLst/>
          </a:prstGeom>
        </p:spPr>
        <p:txBody>
          <a:bodyPr/>
          <a:lstStyle>
            <a:lvl1pPr algn="l">
              <a:lnSpc>
                <a:spcPts val="1876"/>
              </a:lnSpc>
              <a:defRPr sz="1876">
                <a:latin typeface="Arial" panose="020B0604020202020204" pitchFamily="34" charset="0"/>
                <a:cs typeface="Arial" panose="020B0604020202020204" pitchFamily="34" charset="0"/>
                <a:sym typeface="Arial" panose="020B0604020202020204" pitchFamily="34" charset="0"/>
              </a:defRPr>
            </a:lvl1pPr>
          </a:lstStyle>
          <a:p>
            <a:r>
              <a:rPr lang="es-ES" dirty="0"/>
              <a:t>Haga clic para modificar el estilo de título del patrón</a:t>
            </a:r>
            <a:endParaRPr lang="es-PE" dirty="0"/>
          </a:p>
        </p:txBody>
      </p:sp>
      <p:sp>
        <p:nvSpPr>
          <p:cNvPr id="8" name="7 Marcador de posición de imagen"/>
          <p:cNvSpPr>
            <a:spLocks noGrp="1"/>
          </p:cNvSpPr>
          <p:nvPr>
            <p:ph type="pic" sz="quarter" idx="10"/>
          </p:nvPr>
        </p:nvSpPr>
        <p:spPr>
          <a:xfrm>
            <a:off x="2" y="0"/>
            <a:ext cx="5327652" cy="6858000"/>
          </a:xfrm>
          <a:prstGeom prst="rect">
            <a:avLst/>
          </a:prstGeom>
        </p:spPr>
        <p:txBody>
          <a:bodyPr/>
          <a:lstStyle/>
          <a:p>
            <a:endParaRPr lang="es-PE" dirty="0"/>
          </a:p>
        </p:txBody>
      </p:sp>
      <p:sp>
        <p:nvSpPr>
          <p:cNvPr id="10" name="9 Marcador de texto"/>
          <p:cNvSpPr>
            <a:spLocks noGrp="1"/>
          </p:cNvSpPr>
          <p:nvPr>
            <p:ph type="body" sz="quarter" idx="11"/>
          </p:nvPr>
        </p:nvSpPr>
        <p:spPr>
          <a:xfrm>
            <a:off x="5615517" y="2180862"/>
            <a:ext cx="6242052" cy="3553190"/>
          </a:xfrm>
          <a:prstGeom prst="rect">
            <a:avLst/>
          </a:prstGeom>
        </p:spPr>
        <p:txBody>
          <a:bodyPr/>
          <a:lstStyle>
            <a:lvl1pPr marL="0" indent="0" algn="l">
              <a:buNone/>
              <a:defRPr sz="1125" i="0" cap="none" baseline="0">
                <a:latin typeface="Arial" panose="020B0604020202020204" pitchFamily="34" charset="0"/>
                <a:cs typeface="Arial" panose="020B0604020202020204" pitchFamily="34" charset="0"/>
                <a:sym typeface="Arial" panose="020B0604020202020204"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3610722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FE04DA-55EE-4996-A528-54318B0E580E}"/>
              </a:ext>
            </a:extLst>
          </p:cNvPr>
          <p:cNvGraphicFramePr>
            <a:graphicFrameLocks noChangeAspect="1"/>
          </p:cNvGraphicFramePr>
          <p:nvPr userDrawn="1">
            <p:custDataLst>
              <p:tags r:id="rId2"/>
            </p:custDataLst>
            <p:extLst>
              <p:ext uri="{D42A27DB-BD31-4B8C-83A1-F6EECF244321}">
                <p14:modId xmlns:p14="http://schemas.microsoft.com/office/powerpoint/2010/main" val="3473124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435"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42B9C-11F5-4C6B-A3E1-35F2B783FF4B}"/>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s-ES" sz="1350" b="0" i="0" baseline="0"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6" name="5 Marcador de tabla"/>
          <p:cNvSpPr>
            <a:spLocks noGrp="1"/>
          </p:cNvSpPr>
          <p:nvPr>
            <p:ph type="tbl" sz="quarter" idx="10"/>
          </p:nvPr>
        </p:nvSpPr>
        <p:spPr>
          <a:xfrm>
            <a:off x="1583503" y="1700247"/>
            <a:ext cx="9025003" cy="3937000"/>
          </a:xfrm>
          <a:prstGeom prst="rect">
            <a:avLst/>
          </a:prstGeom>
        </p:spPr>
        <p:txBody>
          <a:bodyPr/>
          <a:lstStyle>
            <a:lvl1pPr marL="0" indent="0">
              <a:buNone/>
              <a:defRPr sz="1125"/>
            </a:lvl1pPr>
          </a:lstStyle>
          <a:p>
            <a:endParaRPr lang="es-PE" dirty="0"/>
          </a:p>
        </p:txBody>
      </p:sp>
      <p:sp>
        <p:nvSpPr>
          <p:cNvPr id="7" name="1 Título"/>
          <p:cNvSpPr>
            <a:spLocks noGrp="1"/>
          </p:cNvSpPr>
          <p:nvPr>
            <p:ph type="title"/>
          </p:nvPr>
        </p:nvSpPr>
        <p:spPr>
          <a:xfrm>
            <a:off x="1583503" y="644693"/>
            <a:ext cx="9025003" cy="179536"/>
          </a:xfrm>
          <a:prstGeom prst="rect">
            <a:avLst/>
          </a:prstGeom>
        </p:spPr>
        <p:txBody>
          <a:bodyPr/>
          <a:lstStyle>
            <a:lvl1pPr algn="l">
              <a:lnSpc>
                <a:spcPts val="1426"/>
              </a:lnSpc>
              <a:defRPr sz="1350">
                <a:latin typeface="Arial" panose="020B0604020202020204" pitchFamily="34" charset="0"/>
                <a:cs typeface="Arial" panose="020B0604020202020204" pitchFamily="34" charset="0"/>
                <a:sym typeface="Arial" panose="020B0604020202020204" pitchFamily="34" charset="0"/>
              </a:defRPr>
            </a:lvl1pPr>
          </a:lstStyle>
          <a:p>
            <a:r>
              <a:rPr lang="es-ES" dirty="0"/>
              <a:t>Haga clic para modificar el estilo de título del patrón</a:t>
            </a:r>
            <a:endParaRPr lang="es-PE" dirty="0"/>
          </a:p>
        </p:txBody>
      </p:sp>
    </p:spTree>
    <p:extLst>
      <p:ext uri="{BB962C8B-B14F-4D97-AF65-F5344CB8AC3E}">
        <p14:creationId xmlns:p14="http://schemas.microsoft.com/office/powerpoint/2010/main" val="756672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tags" Target="../tags/tag13.xml"/><Relationship Id="rId7" Type="http://schemas.openxmlformats.org/officeDocument/2006/relationships/slideLayout" Target="../slideLayouts/slideLayout7.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2" Type="http://schemas.openxmlformats.org/officeDocument/2006/relationships/slideLayout" Target="../slideLayouts/slideLayout2.xml"/><Relationship Id="rId16" Type="http://schemas.openxmlformats.org/officeDocument/2006/relationships/tags" Target="../tags/tag8.xml"/><Relationship Id="rId20" Type="http://schemas.openxmlformats.org/officeDocument/2006/relationships/tags" Target="../tags/tag1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24" Type="http://schemas.openxmlformats.org/officeDocument/2006/relationships/tags" Target="../tags/tag16.xml"/><Relationship Id="rId5" Type="http://schemas.openxmlformats.org/officeDocument/2006/relationships/slideLayout" Target="../slideLayouts/slideLayout5.xml"/><Relationship Id="rId15" Type="http://schemas.openxmlformats.org/officeDocument/2006/relationships/tags" Target="../tags/tag7.xml"/><Relationship Id="rId23" Type="http://schemas.openxmlformats.org/officeDocument/2006/relationships/tags" Target="../tags/tag15.xml"/><Relationship Id="rId10" Type="http://schemas.openxmlformats.org/officeDocument/2006/relationships/tags" Target="../tags/tag2.xml"/><Relationship Id="rId19" Type="http://schemas.openxmlformats.org/officeDocument/2006/relationships/tags" Target="../tags/tag11.xml"/><Relationship Id="rId4" Type="http://schemas.openxmlformats.org/officeDocument/2006/relationships/slideLayout" Target="../slideLayouts/slideLayout4.xml"/><Relationship Id="rId9" Type="http://schemas.openxmlformats.org/officeDocument/2006/relationships/vmlDrawing" Target="../drawings/vmlDrawing1.v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0"/>
            </p:custDataLst>
            <p:extLst>
              <p:ext uri="{D42A27DB-BD31-4B8C-83A1-F6EECF244321}">
                <p14:modId xmlns:p14="http://schemas.microsoft.com/office/powerpoint/2010/main" val="3238886904"/>
              </p:ex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237" name="think-cell Slide" r:id="rId26" imgW="270" imgH="270" progId="TCLayout.ActiveDocument.1">
                  <p:embed/>
                </p:oleObj>
              </mc:Choice>
              <mc:Fallback>
                <p:oleObj name="think-cell Slide" r:id="rId26" imgW="270" imgH="270" progId="TCLayout.ActiveDocument.1">
                  <p:embed/>
                  <p:pic>
                    <p:nvPicPr>
                      <p:cNvPr id="2" name="Object 1" hidden="1"/>
                      <p:cNvPicPr/>
                      <p:nvPr/>
                    </p:nvPicPr>
                    <p:blipFill>
                      <a:blip r:embed="rId27"/>
                      <a:stretch>
                        <a:fillRect/>
                      </a:stretch>
                    </p:blipFill>
                    <p:spPr>
                      <a:xfrm>
                        <a:off x="0" y="0"/>
                        <a:ext cx="215979" cy="161974"/>
                      </a:xfrm>
                      <a:prstGeom prst="rect">
                        <a:avLst/>
                      </a:prstGeom>
                    </p:spPr>
                  </p:pic>
                </p:oleObj>
              </mc:Fallback>
            </mc:AlternateContent>
          </a:graphicData>
        </a:graphic>
      </p:graphicFrame>
      <p:sp>
        <p:nvSpPr>
          <p:cNvPr id="19" name="Title Placeholder 2"/>
          <p:cNvSpPr>
            <a:spLocks noGrp="1" noChangeArrowheads="1"/>
          </p:cNvSpPr>
          <p:nvPr>
            <p:ph type="title"/>
          </p:nvPr>
        </p:nvSpPr>
        <p:spPr bwMode="gray">
          <a:xfrm>
            <a:off x="161987" y="234865"/>
            <a:ext cx="11725484"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endParaRPr lang="es-CO" noProof="0" dirty="0"/>
          </a:p>
        </p:txBody>
      </p:sp>
      <p:sp>
        <p:nvSpPr>
          <p:cNvPr id="10" name="1. On-page tracker" hidden="1"/>
          <p:cNvSpPr>
            <a:spLocks noChangeArrowheads="1"/>
          </p:cNvSpPr>
          <p:nvPr/>
        </p:nvSpPr>
        <p:spPr bwMode="gray">
          <a:xfrm>
            <a:off x="161985" y="77303"/>
            <a:ext cx="511939"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s-CO" sz="816" cap="all" baseline="0" noProof="0" dirty="0" err="1">
                <a:solidFill>
                  <a:schemeClr val="accent6"/>
                </a:solidFill>
                <a:latin typeface="Arial" panose="020B0604020202020204" pitchFamily="34" charset="0"/>
                <a:ea typeface="+mn-ea"/>
                <a:cs typeface="Arial" panose="020B0604020202020204" pitchFamily="34" charset="0"/>
                <a:sym typeface="Arial" panose="020B0604020202020204" pitchFamily="34" charset="0"/>
              </a:rPr>
              <a:t>Tracker</a:t>
            </a:r>
            <a:endParaRPr lang="es-CO" sz="816" cap="all" baseline="0" noProof="0" dirty="0">
              <a:solidFill>
                <a:schemeClr val="accent6"/>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3. Unit of measure" hidden="1"/>
          <p:cNvSpPr txBox="1">
            <a:spLocks noChangeArrowheads="1"/>
          </p:cNvSpPr>
          <p:nvPr/>
        </p:nvSpPr>
        <p:spPr bwMode="gray">
          <a:xfrm>
            <a:off x="161987" y="566136"/>
            <a:ext cx="11725484"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s-CO" sz="1632" baseline="0" noProof="0" dirty="0">
                <a:solidFill>
                  <a:schemeClr val="accent6"/>
                </a:solidFill>
                <a:latin typeface="Arial" panose="020B0604020202020204" pitchFamily="34" charset="0"/>
                <a:ea typeface="+mn-ea"/>
                <a:cs typeface="Arial" panose="020B0604020202020204" pitchFamily="34" charset="0"/>
                <a:sym typeface="Arial" panose="020B0604020202020204" pitchFamily="34" charset="0"/>
              </a:rPr>
              <a:t>Subtitle</a:t>
            </a:r>
          </a:p>
        </p:txBody>
      </p:sp>
      <p:sp>
        <p:nvSpPr>
          <p:cNvPr id="13" name="4. Footnote" hidden="1"/>
          <p:cNvSpPr txBox="1">
            <a:spLocks noChangeArrowheads="1"/>
          </p:cNvSpPr>
          <p:nvPr/>
        </p:nvSpPr>
        <p:spPr bwMode="gray">
          <a:xfrm>
            <a:off x="161985" y="6432273"/>
            <a:ext cx="11630454"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87465" indent="-87465">
              <a:defRPr/>
            </a:pPr>
            <a:r>
              <a:rPr lang="es-CO" sz="816" baseline="0" noProof="0" dirty="0">
                <a:solidFill>
                  <a:schemeClr val="accent6"/>
                </a:solidFill>
                <a:latin typeface="Arial" panose="020B0604020202020204" pitchFamily="34" charset="0"/>
                <a:ea typeface="+mn-ea"/>
                <a:cs typeface="Arial" panose="020B0604020202020204" pitchFamily="34" charset="0"/>
                <a:sym typeface="Arial" panose="020B0604020202020204" pitchFamily="34" charset="0"/>
              </a:rPr>
              <a:t>1 </a:t>
            </a:r>
            <a:r>
              <a:rPr lang="es-CO" sz="816" baseline="0" noProof="0" dirty="0" err="1">
                <a:solidFill>
                  <a:schemeClr val="accent6"/>
                </a:solidFill>
                <a:latin typeface="Arial" panose="020B0604020202020204" pitchFamily="34" charset="0"/>
                <a:ea typeface="+mn-ea"/>
                <a:cs typeface="Arial" panose="020B0604020202020204" pitchFamily="34" charset="0"/>
                <a:sym typeface="Arial" panose="020B0604020202020204" pitchFamily="34" charset="0"/>
              </a:rPr>
              <a:t>Footnote</a:t>
            </a:r>
            <a:endParaRPr lang="es-CO" sz="816" baseline="0" noProof="0" dirty="0">
              <a:solidFill>
                <a:schemeClr val="accent6"/>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5. Source" hidden="1"/>
          <p:cNvSpPr>
            <a:spLocks noChangeArrowheads="1"/>
          </p:cNvSpPr>
          <p:nvPr/>
        </p:nvSpPr>
        <p:spPr bwMode="gray">
          <a:xfrm>
            <a:off x="161985" y="6637982"/>
            <a:ext cx="10155320"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03735" indent="-503735" defTabSz="1218095">
              <a:tabLst/>
            </a:pPr>
            <a:r>
              <a:rPr lang="es-CO" sz="816" baseline="0" noProof="0" dirty="0">
                <a:solidFill>
                  <a:schemeClr val="accent6"/>
                </a:solidFill>
                <a:latin typeface="Arial" panose="020B0604020202020204" pitchFamily="34" charset="0"/>
                <a:ea typeface="+mn-ea"/>
                <a:cs typeface="Arial" panose="020B0604020202020204" pitchFamily="34" charset="0"/>
                <a:sym typeface="Arial" panose="020B0604020202020204" pitchFamily="34" charset="0"/>
              </a:rPr>
              <a:t>FUENTE: Fuente</a:t>
            </a:r>
          </a:p>
        </p:txBody>
      </p:sp>
      <p:grpSp>
        <p:nvGrpSpPr>
          <p:cNvPr id="15" name="ACET" hidden="1"/>
          <p:cNvGrpSpPr>
            <a:grpSpLocks/>
          </p:cNvGrpSpPr>
          <p:nvPr/>
        </p:nvGrpSpPr>
        <p:grpSpPr bwMode="gray">
          <a:xfrm>
            <a:off x="1976207" y="1270343"/>
            <a:ext cx="5801188" cy="531276"/>
            <a:chOff x="915" y="702"/>
            <a:chExt cx="2686" cy="328"/>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s-CO" sz="1632" b="1" baseline="0" noProof="0" dirty="0">
                  <a:latin typeface="Arial" panose="020B0604020202020204" pitchFamily="34" charset="0"/>
                  <a:ea typeface="+mn-ea"/>
                  <a:cs typeface="Arial" panose="020B0604020202020204" pitchFamily="34" charset="0"/>
                  <a:sym typeface="Arial" panose="020B0604020202020204" pitchFamily="34" charset="0"/>
                </a:rPr>
                <a:t>Título</a:t>
              </a:r>
            </a:p>
            <a:p>
              <a:r>
                <a:rPr lang="es-CO" sz="1632" baseline="0" noProof="0" dirty="0" err="1">
                  <a:solidFill>
                    <a:schemeClr val="accent6"/>
                  </a:solidFill>
                  <a:latin typeface="Arial" panose="020B0604020202020204" pitchFamily="34" charset="0"/>
                  <a:ea typeface="+mn-ea"/>
                  <a:cs typeface="Arial" panose="020B0604020202020204" pitchFamily="34" charset="0"/>
                  <a:sym typeface="Arial" panose="020B0604020202020204" pitchFamily="34" charset="0"/>
                </a:rPr>
                <a:t>Unit</a:t>
              </a:r>
              <a:r>
                <a:rPr lang="es-CO" sz="1632" baseline="0" noProof="0" dirty="0">
                  <a:solidFill>
                    <a:schemeClr val="accent6"/>
                  </a:solidFill>
                  <a:latin typeface="Arial" panose="020B0604020202020204" pitchFamily="34" charset="0"/>
                  <a:ea typeface="+mn-ea"/>
                  <a:cs typeface="Arial" panose="020B0604020202020204" pitchFamily="34" charset="0"/>
                  <a:sym typeface="Arial" panose="020B0604020202020204" pitchFamily="34" charset="0"/>
                </a:rPr>
                <a:t> </a:t>
              </a:r>
              <a:r>
                <a:rPr lang="es-CO" sz="1632" baseline="0" noProof="0" dirty="0" err="1">
                  <a:solidFill>
                    <a:schemeClr val="accent6"/>
                  </a:solidFill>
                  <a:latin typeface="Arial" panose="020B0604020202020204" pitchFamily="34" charset="0"/>
                  <a:ea typeface="+mn-ea"/>
                  <a:cs typeface="Arial" panose="020B0604020202020204" pitchFamily="34" charset="0"/>
                  <a:sym typeface="Arial" panose="020B0604020202020204" pitchFamily="34" charset="0"/>
                </a:rPr>
                <a:t>of</a:t>
              </a:r>
              <a:r>
                <a:rPr lang="es-CO" sz="1632" baseline="0" noProof="0" dirty="0">
                  <a:solidFill>
                    <a:schemeClr val="accent6"/>
                  </a:solidFill>
                  <a:latin typeface="Arial" panose="020B0604020202020204" pitchFamily="34" charset="0"/>
                  <a:ea typeface="+mn-ea"/>
                  <a:cs typeface="Arial" panose="020B0604020202020204" pitchFamily="34" charset="0"/>
                  <a:sym typeface="Arial" panose="020B0604020202020204" pitchFamily="34" charset="0"/>
                </a:rPr>
                <a:t> </a:t>
              </a:r>
              <a:r>
                <a:rPr lang="es-CO" sz="1632" baseline="0" noProof="0" dirty="0" err="1">
                  <a:solidFill>
                    <a:schemeClr val="accent6"/>
                  </a:solidFill>
                  <a:latin typeface="Arial" panose="020B0604020202020204" pitchFamily="34" charset="0"/>
                  <a:ea typeface="+mn-ea"/>
                  <a:cs typeface="Arial" panose="020B0604020202020204" pitchFamily="34" charset="0"/>
                  <a:sym typeface="Arial" panose="020B0604020202020204" pitchFamily="34" charset="0"/>
                </a:rPr>
                <a:t>measure</a:t>
              </a:r>
              <a:endParaRPr lang="es-CO" sz="1632" baseline="0" noProof="0" dirty="0">
                <a:solidFill>
                  <a:schemeClr val="accent6"/>
                </a:solidFill>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17" name="Sticker" hidden="1"/>
          <p:cNvGrpSpPr/>
          <p:nvPr/>
        </p:nvGrpSpPr>
        <p:grpSpPr bwMode="gray">
          <a:xfrm>
            <a:off x="11394692" y="291554"/>
            <a:ext cx="492770" cy="156360"/>
            <a:chOff x="8378576" y="285750"/>
            <a:chExt cx="362199" cy="153247"/>
          </a:xfrm>
        </p:grpSpPr>
        <p:sp>
          <p:nvSpPr>
            <p:cNvPr id="20" name="StickerRectangle"/>
            <p:cNvSpPr>
              <a:spLocks noChangeArrowheads="1"/>
            </p:cNvSpPr>
            <p:nvPr/>
          </p:nvSpPr>
          <p:spPr bwMode="gray">
            <a:xfrm>
              <a:off x="8378576" y="285750"/>
              <a:ext cx="362199" cy="15324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1218095">
                <a:buClr>
                  <a:schemeClr val="tx2"/>
                </a:buClr>
              </a:pPr>
              <a:r>
                <a:rPr lang="es-CO" sz="816" baseline="0" dirty="0">
                  <a:solidFill>
                    <a:schemeClr val="accent6"/>
                  </a:solidFill>
                  <a:latin typeface="Arial" panose="020B0604020202020204" pitchFamily="34" charset="0"/>
                  <a:ea typeface="+mn-ea"/>
                  <a:cs typeface="Arial" panose="020B0604020202020204" pitchFamily="34" charset="0"/>
                  <a:sym typeface="Arial" panose="020B0604020202020204" pitchFamily="34" charset="0"/>
                </a:rPr>
                <a:t>STICKER</a:t>
              </a:r>
            </a:p>
          </p:txBody>
        </p:sp>
        <p:cxnSp>
          <p:nvCxnSpPr>
            <p:cNvPr id="21" name="AutoShape 31"/>
            <p:cNvCxnSpPr>
              <a:cxnSpLocks noChangeShapeType="1"/>
              <a:stCxn id="20" idx="2"/>
              <a:endCxn id="20" idx="4"/>
            </p:cNvCxnSpPr>
            <p:nvPr/>
          </p:nvCxnSpPr>
          <p:spPr bwMode="gray">
            <a:xfrm>
              <a:off x="8378576" y="285750"/>
              <a:ext cx="0" cy="15324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378576" y="438997"/>
              <a:ext cx="362199"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5" name="SlideBottomBar" hidden="1"/>
          <p:cNvSpPr/>
          <p:nvPr/>
        </p:nvSpPr>
        <p:spPr>
          <a:xfrm>
            <a:off x="12003218" y="6639739"/>
            <a:ext cx="46648" cy="1263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s-CO" sz="1837"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24" name="doc id" hidden="1"/>
          <p:cNvSpPr>
            <a:spLocks noChangeArrowheads="1"/>
          </p:cNvSpPr>
          <p:nvPr/>
        </p:nvSpPr>
        <p:spPr bwMode="gray">
          <a:xfrm>
            <a:off x="10670215" y="51833"/>
            <a:ext cx="1190119"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13526" eaLnBrk="1"/>
            <a:endParaRPr lang="es-CO" sz="612" baseline="0" dirty="0">
              <a:solidFill>
                <a:srgbClr val="808080"/>
              </a:solidFill>
              <a:latin typeface="Arial" panose="020B0604020202020204" pitchFamily="34" charset="0"/>
              <a:ea typeface="+mn-ea"/>
              <a:cs typeface="Arial" panose="020B0604020202020204" pitchFamily="34" charset="0"/>
              <a:sym typeface="Arial" panose="020B0604020202020204" pitchFamily="34" charset="0"/>
            </a:endParaRPr>
          </a:p>
        </p:txBody>
      </p:sp>
      <p:grpSp>
        <p:nvGrpSpPr>
          <p:cNvPr id="25" name="LegendBoxes" hidden="1"/>
          <p:cNvGrpSpPr/>
          <p:nvPr/>
        </p:nvGrpSpPr>
        <p:grpSpPr bwMode="gray">
          <a:xfrm>
            <a:off x="11108191" y="285075"/>
            <a:ext cx="789093" cy="1021522"/>
            <a:chOff x="7835905" y="279400"/>
            <a:chExt cx="773373" cy="1001186"/>
          </a:xfrm>
        </p:grpSpPr>
        <p:sp>
          <p:nvSpPr>
            <p:cNvPr id="26" name="RectangleLegend1"/>
            <p:cNvSpPr>
              <a:spLocks noChangeArrowheads="1"/>
            </p:cNvSpPr>
            <p:nvPr/>
          </p:nvSpPr>
          <p:spPr bwMode="gray">
            <a:xfrm>
              <a:off x="7835905" y="290513"/>
              <a:ext cx="165100" cy="160338"/>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27" name="RectangleLegend2"/>
            <p:cNvSpPr>
              <a:spLocks noChangeArrowheads="1"/>
            </p:cNvSpPr>
            <p:nvPr/>
          </p:nvSpPr>
          <p:spPr bwMode="gray">
            <a:xfrm>
              <a:off x="7835905" y="560388"/>
              <a:ext cx="165100" cy="160338"/>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28" name="RectangleLegend3"/>
            <p:cNvSpPr>
              <a:spLocks noChangeArrowheads="1"/>
            </p:cNvSpPr>
            <p:nvPr/>
          </p:nvSpPr>
          <p:spPr bwMode="gray">
            <a:xfrm>
              <a:off x="7835905" y="831851"/>
              <a:ext cx="165100" cy="160338"/>
            </a:xfrm>
            <a:prstGeom prst="rect">
              <a:avLst/>
            </a:prstGeom>
            <a:solidFill>
              <a:schemeClr val="accent3"/>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RectangleLegend4"/>
            <p:cNvSpPr>
              <a:spLocks noChangeArrowheads="1"/>
            </p:cNvSpPr>
            <p:nvPr/>
          </p:nvSpPr>
          <p:spPr bwMode="gray">
            <a:xfrm>
              <a:off x="7835905" y="1103313"/>
              <a:ext cx="165100" cy="160338"/>
            </a:xfrm>
            <a:prstGeom prst="rect">
              <a:avLst/>
            </a:prstGeom>
            <a:solidFill>
              <a:schemeClr val="accent4"/>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30" name="Legend1"/>
            <p:cNvSpPr>
              <a:spLocks noChangeArrowheads="1"/>
            </p:cNvSpPr>
            <p:nvPr/>
          </p:nvSpPr>
          <p:spPr bwMode="gray">
            <a:xfrm>
              <a:off x="8089905" y="2794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Arial" panose="020B0604020202020204" pitchFamily="34" charset="0"/>
                  <a:ea typeface="+mn-ea"/>
                  <a:cs typeface="Arial" panose="020B0604020202020204" pitchFamily="34" charset="0"/>
                  <a:sym typeface="Arial" panose="020B0604020202020204" pitchFamily="34" charset="0"/>
                </a:rPr>
                <a:t>Legend</a:t>
              </a:r>
              <a:endParaRPr lang="es-CO" sz="1224"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31" name="Legend2"/>
            <p:cNvSpPr>
              <a:spLocks noChangeArrowheads="1"/>
            </p:cNvSpPr>
            <p:nvPr/>
          </p:nvSpPr>
          <p:spPr bwMode="gray">
            <a:xfrm>
              <a:off x="8089905" y="549275"/>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Arial" panose="020B0604020202020204" pitchFamily="34" charset="0"/>
                  <a:ea typeface="+mn-ea"/>
                  <a:cs typeface="Arial" panose="020B0604020202020204" pitchFamily="34" charset="0"/>
                  <a:sym typeface="Arial" panose="020B0604020202020204" pitchFamily="34" charset="0"/>
                </a:rPr>
                <a:t>Legend</a:t>
              </a:r>
              <a:endParaRPr lang="es-CO" sz="1224"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32" name="Legend3"/>
            <p:cNvSpPr>
              <a:spLocks noChangeArrowheads="1"/>
            </p:cNvSpPr>
            <p:nvPr/>
          </p:nvSpPr>
          <p:spPr bwMode="gray">
            <a:xfrm>
              <a:off x="8089905" y="820738"/>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Arial" panose="020B0604020202020204" pitchFamily="34" charset="0"/>
                  <a:ea typeface="+mn-ea"/>
                  <a:cs typeface="Arial" panose="020B0604020202020204" pitchFamily="34" charset="0"/>
                  <a:sym typeface="Arial" panose="020B0604020202020204" pitchFamily="34" charset="0"/>
                </a:rPr>
                <a:t>Legend</a:t>
              </a:r>
              <a:endParaRPr lang="es-CO" sz="1224"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33" name="Legend4"/>
            <p:cNvSpPr>
              <a:spLocks noChangeArrowheads="1"/>
            </p:cNvSpPr>
            <p:nvPr/>
          </p:nvSpPr>
          <p:spPr bwMode="gray">
            <a:xfrm>
              <a:off x="8089905" y="1092201"/>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Arial" panose="020B0604020202020204" pitchFamily="34" charset="0"/>
                  <a:ea typeface="+mn-ea"/>
                  <a:cs typeface="Arial" panose="020B0604020202020204" pitchFamily="34" charset="0"/>
                  <a:sym typeface="Arial" panose="020B0604020202020204" pitchFamily="34" charset="0"/>
                </a:rPr>
                <a:t>Legend</a:t>
              </a:r>
              <a:endParaRPr lang="es-CO" sz="1224" baseline="0" dirty="0">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34" name="LegendLines" hidden="1"/>
          <p:cNvGrpSpPr/>
          <p:nvPr/>
        </p:nvGrpSpPr>
        <p:grpSpPr bwMode="gray">
          <a:xfrm>
            <a:off x="10794126" y="285075"/>
            <a:ext cx="1103328" cy="749405"/>
            <a:chOff x="7540629" y="279400"/>
            <a:chExt cx="1081348" cy="734486"/>
          </a:xfrm>
        </p:grpSpPr>
        <p:sp>
          <p:nvSpPr>
            <p:cNvPr id="35"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36"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37"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38" name="Legend1"/>
            <p:cNvSpPr>
              <a:spLocks noChangeArrowheads="1"/>
            </p:cNvSpPr>
            <p:nvPr/>
          </p:nvSpPr>
          <p:spPr bwMode="gray">
            <a:xfrm>
              <a:off x="8102604" y="2794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Arial" panose="020B0604020202020204" pitchFamily="34" charset="0"/>
                  <a:ea typeface="+mn-ea"/>
                  <a:cs typeface="Arial" panose="020B0604020202020204" pitchFamily="34" charset="0"/>
                  <a:sym typeface="Arial" panose="020B0604020202020204" pitchFamily="34" charset="0"/>
                </a:rPr>
                <a:t>Legend</a:t>
              </a:r>
              <a:endParaRPr lang="es-CO" sz="1224"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39" name="Legend2"/>
            <p:cNvSpPr>
              <a:spLocks noChangeArrowheads="1"/>
            </p:cNvSpPr>
            <p:nvPr/>
          </p:nvSpPr>
          <p:spPr bwMode="gray">
            <a:xfrm>
              <a:off x="8102604" y="546100"/>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Arial" panose="020B0604020202020204" pitchFamily="34" charset="0"/>
                  <a:ea typeface="+mn-ea"/>
                  <a:cs typeface="Arial" panose="020B0604020202020204" pitchFamily="34" charset="0"/>
                  <a:sym typeface="Arial" panose="020B0604020202020204" pitchFamily="34" charset="0"/>
                </a:rPr>
                <a:t>Legend</a:t>
              </a:r>
              <a:endParaRPr lang="es-CO" sz="1224"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40" name="Legend3"/>
            <p:cNvSpPr>
              <a:spLocks noChangeArrowheads="1"/>
            </p:cNvSpPr>
            <p:nvPr/>
          </p:nvSpPr>
          <p:spPr bwMode="gray">
            <a:xfrm>
              <a:off x="8102604" y="825501"/>
              <a:ext cx="51937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Arial" panose="020B0604020202020204" pitchFamily="34" charset="0"/>
                  <a:ea typeface="+mn-ea"/>
                  <a:cs typeface="Arial" panose="020B0604020202020204" pitchFamily="34" charset="0"/>
                  <a:sym typeface="Arial" panose="020B0604020202020204" pitchFamily="34" charset="0"/>
                </a:rPr>
                <a:t>Legend</a:t>
              </a:r>
              <a:endParaRPr lang="es-CO" sz="1224" baseline="0" dirty="0">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41" name="LegendMoons" hidden="1"/>
          <p:cNvGrpSpPr/>
          <p:nvPr/>
        </p:nvGrpSpPr>
        <p:grpSpPr bwMode="gray">
          <a:xfrm>
            <a:off x="11040160" y="255920"/>
            <a:ext cx="857123" cy="1333054"/>
            <a:chOff x="7769225" y="250825"/>
            <a:chExt cx="840048" cy="1306516"/>
          </a:xfrm>
        </p:grpSpPr>
        <p:grpSp>
          <p:nvGrpSpPr>
            <p:cNvPr id="42" name="MoonLegend1"/>
            <p:cNvGrpSpPr>
              <a:grpSpLocks noChangeAspect="1"/>
            </p:cNvGrpSpPr>
            <p:nvPr>
              <p:custDataLst>
                <p:tags r:id="rId11"/>
              </p:custDataLst>
            </p:nvPr>
          </p:nvGrpSpPr>
          <p:grpSpPr bwMode="gray">
            <a:xfrm>
              <a:off x="7769225" y="250825"/>
              <a:ext cx="209550" cy="209551"/>
              <a:chOff x="4533" y="183"/>
              <a:chExt cx="144" cy="144"/>
            </a:xfrm>
          </p:grpSpPr>
          <p:sp>
            <p:nvSpPr>
              <p:cNvPr id="60" name="Oval 38"/>
              <p:cNvSpPr>
                <a:spLocks noChangeAspect="1" noChangeArrowheads="1"/>
              </p:cNvSpPr>
              <p:nvPr>
                <p:custDataLst>
                  <p:tags r:id="rId24"/>
                </p:custDataLst>
              </p:nvPr>
            </p:nvSpPr>
            <p:spPr bwMode="gray">
              <a:xfrm>
                <a:off x="4533" y="183"/>
                <a:ext cx="144" cy="144"/>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61" name="Arc 39"/>
              <p:cNvSpPr>
                <a:spLocks noChangeAspect="1"/>
              </p:cNvSpPr>
              <p:nvPr>
                <p:custDataLst>
                  <p:tags r:id="rId25"/>
                </p:custDataLst>
              </p:nvPr>
            </p:nvSpPr>
            <p:spPr bwMode="gray">
              <a:xfrm>
                <a:off x="4533" y="183"/>
                <a:ext cx="144" cy="144"/>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43" name="MoonLegend2"/>
            <p:cNvGrpSpPr>
              <a:grpSpLocks noChangeAspect="1"/>
            </p:cNvGrpSpPr>
            <p:nvPr>
              <p:custDataLst>
                <p:tags r:id="rId12"/>
              </p:custDataLst>
            </p:nvPr>
          </p:nvGrpSpPr>
          <p:grpSpPr bwMode="gray">
            <a:xfrm>
              <a:off x="7769225" y="525066"/>
              <a:ext cx="209550" cy="209551"/>
              <a:chOff x="1694" y="2044"/>
              <a:chExt cx="160" cy="160"/>
            </a:xfrm>
          </p:grpSpPr>
          <p:sp>
            <p:nvSpPr>
              <p:cNvPr id="58" name="Oval 41"/>
              <p:cNvSpPr>
                <a:spLocks noChangeAspect="1" noChangeArrowheads="1"/>
              </p:cNvSpPr>
              <p:nvPr>
                <p:custDataLst>
                  <p:tags r:id="rId22"/>
                </p:custDataLst>
              </p:nvPr>
            </p:nvSpPr>
            <p:spPr bwMode="gray">
              <a:xfrm>
                <a:off x="1694" y="2044"/>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59" name="Arc 42"/>
              <p:cNvSpPr>
                <a:spLocks noChangeAspect="1"/>
              </p:cNvSpPr>
              <p:nvPr>
                <p:custDataLst>
                  <p:tags r:id="rId23"/>
                </p:custDataLst>
              </p:nvPr>
            </p:nvSpPr>
            <p:spPr bwMode="gray">
              <a:xfrm>
                <a:off x="1694" y="2044"/>
                <a:ext cx="160" cy="160"/>
              </a:xfrm>
              <a:prstGeom prst="arc">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44" name="MoonLegend4"/>
            <p:cNvGrpSpPr>
              <a:grpSpLocks noChangeAspect="1"/>
            </p:cNvGrpSpPr>
            <p:nvPr>
              <p:custDataLst>
                <p:tags r:id="rId13"/>
              </p:custDataLst>
            </p:nvPr>
          </p:nvGrpSpPr>
          <p:grpSpPr bwMode="gray">
            <a:xfrm>
              <a:off x="7769225" y="1073548"/>
              <a:ext cx="209550" cy="209551"/>
              <a:chOff x="4495" y="1198"/>
              <a:chExt cx="160" cy="160"/>
            </a:xfrm>
          </p:grpSpPr>
          <p:sp>
            <p:nvSpPr>
              <p:cNvPr id="56" name="Oval 47"/>
              <p:cNvSpPr>
                <a:spLocks noChangeAspect="1" noChangeArrowheads="1"/>
              </p:cNvSpPr>
              <p:nvPr>
                <p:custDataLst>
                  <p:tags r:id="rId20"/>
                </p:custDataLst>
              </p:nvPr>
            </p:nvSpPr>
            <p:spPr bwMode="gray">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57" name="Arc 48"/>
              <p:cNvSpPr>
                <a:spLocks noChangeAspect="1"/>
              </p:cNvSpPr>
              <p:nvPr>
                <p:custDataLst>
                  <p:tags r:id="rId21"/>
                </p:custDataLst>
              </p:nvPr>
            </p:nvSpPr>
            <p:spPr bwMode="gray">
              <a:xfrm>
                <a:off x="4495" y="1198"/>
                <a:ext cx="160" cy="160"/>
              </a:xfrm>
              <a:prstGeom prst="arc">
                <a:avLst>
                  <a:gd name="adj1" fmla="val 16200000"/>
                  <a:gd name="adj2" fmla="val 108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45" name="MoonLegend5"/>
            <p:cNvGrpSpPr>
              <a:grpSpLocks noChangeAspect="1"/>
            </p:cNvGrpSpPr>
            <p:nvPr>
              <p:custDataLst>
                <p:tags r:id="rId14"/>
              </p:custDataLst>
            </p:nvPr>
          </p:nvGrpSpPr>
          <p:grpSpPr bwMode="gray">
            <a:xfrm>
              <a:off x="7769225" y="1347790"/>
              <a:ext cx="209550" cy="209551"/>
              <a:chOff x="4495" y="1440"/>
              <a:chExt cx="160" cy="160"/>
            </a:xfrm>
          </p:grpSpPr>
          <p:sp>
            <p:nvSpPr>
              <p:cNvPr id="54" name="Oval 50"/>
              <p:cNvSpPr>
                <a:spLocks noChangeAspect="1" noChangeArrowheads="1"/>
              </p:cNvSpPr>
              <p:nvPr>
                <p:custDataLst>
                  <p:tags r:id="rId18"/>
                </p:custDataLst>
              </p:nvPr>
            </p:nvSpPr>
            <p:spPr bwMode="gray">
              <a:xfrm>
                <a:off x="4495" y="1440"/>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55" name="Oval 51"/>
              <p:cNvSpPr>
                <a:spLocks noChangeAspect="1" noChangeArrowheads="1"/>
              </p:cNvSpPr>
              <p:nvPr>
                <p:custDataLst>
                  <p:tags r:id="rId19"/>
                </p:custDataLst>
              </p:nvPr>
            </p:nvSpPr>
            <p:spPr bwMode="gray">
              <a:xfrm>
                <a:off x="4495" y="1440"/>
                <a:ext cx="160" cy="160"/>
              </a:xfrm>
              <a:prstGeom prst="arc">
                <a:avLst>
                  <a:gd name="adj1" fmla="val 16200000"/>
                  <a:gd name="adj2" fmla="val 162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46" name="MoonLegend3"/>
            <p:cNvGrpSpPr>
              <a:grpSpLocks noChangeAspect="1"/>
            </p:cNvGrpSpPr>
            <p:nvPr>
              <p:custDataLst>
                <p:tags r:id="rId15"/>
              </p:custDataLst>
            </p:nvPr>
          </p:nvGrpSpPr>
          <p:grpSpPr bwMode="gray">
            <a:xfrm>
              <a:off x="7769225" y="799307"/>
              <a:ext cx="209550" cy="209551"/>
              <a:chOff x="4495" y="1198"/>
              <a:chExt cx="160" cy="160"/>
            </a:xfrm>
          </p:grpSpPr>
          <p:sp>
            <p:nvSpPr>
              <p:cNvPr id="52" name="Oval 47"/>
              <p:cNvSpPr>
                <a:spLocks noChangeAspect="1" noChangeArrowheads="1"/>
              </p:cNvSpPr>
              <p:nvPr>
                <p:custDataLst>
                  <p:tags r:id="rId16"/>
                </p:custDataLst>
              </p:nvPr>
            </p:nvSpPr>
            <p:spPr bwMode="gray">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53" name="Arc 48"/>
              <p:cNvSpPr>
                <a:spLocks noChangeAspect="1"/>
              </p:cNvSpPr>
              <p:nvPr>
                <p:custDataLst>
                  <p:tags r:id="rId17"/>
                </p:custDataLst>
              </p:nvPr>
            </p:nvSpPr>
            <p:spPr bwMode="gray">
              <a:xfrm>
                <a:off x="4495" y="1198"/>
                <a:ext cx="160" cy="160"/>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s-CO" sz="1837" baseline="0" dirty="0">
                  <a:latin typeface="Arial" panose="020B0604020202020204" pitchFamily="34" charset="0"/>
                  <a:ea typeface="+mn-ea"/>
                  <a:cs typeface="Arial" panose="020B0604020202020204" pitchFamily="34" charset="0"/>
                  <a:sym typeface="Arial" panose="020B0604020202020204" pitchFamily="34" charset="0"/>
                </a:endParaRPr>
              </a:p>
            </p:txBody>
          </p:sp>
        </p:grpSp>
        <p:sp>
          <p:nvSpPr>
            <p:cNvPr id="47" name="Legend1"/>
            <p:cNvSpPr>
              <a:spLocks noChangeArrowheads="1"/>
            </p:cNvSpPr>
            <p:nvPr/>
          </p:nvSpPr>
          <p:spPr bwMode="gray">
            <a:xfrm>
              <a:off x="8089900" y="263525"/>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Arial" panose="020B0604020202020204" pitchFamily="34" charset="0"/>
                  <a:ea typeface="+mn-ea"/>
                  <a:cs typeface="Arial" panose="020B0604020202020204" pitchFamily="34" charset="0"/>
                  <a:sym typeface="Arial" panose="020B0604020202020204" pitchFamily="34" charset="0"/>
                </a:rPr>
                <a:t>Legend</a:t>
              </a:r>
              <a:endParaRPr lang="es-CO" sz="1224"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48" name="Legend2"/>
            <p:cNvSpPr>
              <a:spLocks noChangeArrowheads="1"/>
            </p:cNvSpPr>
            <p:nvPr/>
          </p:nvSpPr>
          <p:spPr bwMode="gray">
            <a:xfrm>
              <a:off x="8089900" y="538163"/>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Arial" panose="020B0604020202020204" pitchFamily="34" charset="0"/>
                  <a:ea typeface="+mn-ea"/>
                  <a:cs typeface="Arial" panose="020B0604020202020204" pitchFamily="34" charset="0"/>
                  <a:sym typeface="Arial" panose="020B0604020202020204" pitchFamily="34" charset="0"/>
                </a:rPr>
                <a:t>Legend</a:t>
              </a:r>
              <a:endParaRPr lang="es-CO" sz="1224"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49" name="Legend3"/>
            <p:cNvSpPr>
              <a:spLocks noChangeArrowheads="1"/>
            </p:cNvSpPr>
            <p:nvPr/>
          </p:nvSpPr>
          <p:spPr bwMode="gray">
            <a:xfrm>
              <a:off x="8089900" y="812802"/>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Arial" panose="020B0604020202020204" pitchFamily="34" charset="0"/>
                  <a:ea typeface="+mn-ea"/>
                  <a:cs typeface="Arial" panose="020B0604020202020204" pitchFamily="34" charset="0"/>
                  <a:sym typeface="Arial" panose="020B0604020202020204" pitchFamily="34" charset="0"/>
                </a:rPr>
                <a:t>Legend</a:t>
              </a:r>
              <a:endParaRPr lang="es-CO" sz="1224"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50" name="Legend4"/>
            <p:cNvSpPr>
              <a:spLocks noChangeArrowheads="1"/>
            </p:cNvSpPr>
            <p:nvPr/>
          </p:nvSpPr>
          <p:spPr bwMode="gray">
            <a:xfrm>
              <a:off x="8089900" y="1084265"/>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Arial" panose="020B0604020202020204" pitchFamily="34" charset="0"/>
                  <a:ea typeface="+mn-ea"/>
                  <a:cs typeface="Arial" panose="020B0604020202020204" pitchFamily="34" charset="0"/>
                  <a:sym typeface="Arial" panose="020B0604020202020204" pitchFamily="34" charset="0"/>
                </a:rPr>
                <a:t>Legend</a:t>
              </a:r>
              <a:endParaRPr lang="es-CO" sz="1224" baseline="0" dirty="0">
                <a:latin typeface="Arial" panose="020B0604020202020204" pitchFamily="34" charset="0"/>
                <a:ea typeface="+mn-ea"/>
                <a:cs typeface="Arial" panose="020B0604020202020204" pitchFamily="34" charset="0"/>
                <a:sym typeface="Arial" panose="020B0604020202020204" pitchFamily="34" charset="0"/>
              </a:endParaRPr>
            </a:p>
          </p:txBody>
        </p:sp>
        <p:sp>
          <p:nvSpPr>
            <p:cNvPr id="51" name="Legend5"/>
            <p:cNvSpPr>
              <a:spLocks noChangeArrowheads="1"/>
            </p:cNvSpPr>
            <p:nvPr/>
          </p:nvSpPr>
          <p:spPr bwMode="gray">
            <a:xfrm>
              <a:off x="8089900" y="1360490"/>
              <a:ext cx="519373" cy="18838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chemeClr val="tx2"/>
                </a:buClr>
              </a:pPr>
              <a:r>
                <a:rPr lang="es-CO" sz="1224" baseline="0" dirty="0" err="1">
                  <a:latin typeface="Arial" panose="020B0604020202020204" pitchFamily="34" charset="0"/>
                  <a:ea typeface="+mn-ea"/>
                  <a:cs typeface="Arial" panose="020B0604020202020204" pitchFamily="34" charset="0"/>
                  <a:sym typeface="Arial" panose="020B0604020202020204" pitchFamily="34" charset="0"/>
                </a:rPr>
                <a:t>Legend</a:t>
              </a:r>
              <a:endParaRPr lang="es-CO" sz="1224" baseline="0" dirty="0">
                <a:latin typeface="Arial" panose="020B0604020202020204" pitchFamily="34" charset="0"/>
                <a:ea typeface="+mn-ea"/>
                <a:cs typeface="Arial" panose="020B0604020202020204" pitchFamily="34" charset="0"/>
                <a:sym typeface="Arial" panose="020B0604020202020204" pitchFamily="34" charset="0"/>
              </a:endParaRPr>
            </a:p>
          </p:txBody>
        </p:sp>
      </p:grpSp>
      <p:sp>
        <p:nvSpPr>
          <p:cNvPr id="62" name="Text Placeholder 2"/>
          <p:cNvSpPr>
            <a:spLocks noGrp="1"/>
          </p:cNvSpPr>
          <p:nvPr>
            <p:ph type="body" idx="1"/>
          </p:nvPr>
        </p:nvSpPr>
        <p:spPr bwMode="gray">
          <a:xfrm>
            <a:off x="1482091" y="1991015"/>
            <a:ext cx="4389573" cy="1444022"/>
          </a:xfrm>
          <a:prstGeom prst="rect">
            <a:avLst/>
          </a:prstGeom>
        </p:spPr>
        <p:txBody>
          <a:bodyPr vert="horz" lIns="0" tIns="0" rIns="0" bIns="0" rtlCol="0">
            <a:noAutofit/>
          </a:bodyPr>
          <a:lstStyle/>
          <a:p>
            <a:pPr lvl="0" latinLnBrk="0"/>
            <a:r>
              <a:rPr lang="es-CO"/>
              <a:t>Edit Master text styles</a:t>
            </a:r>
          </a:p>
          <a:p>
            <a:pPr lvl="1" latinLnBrk="0"/>
            <a:r>
              <a:rPr lang="es-CO"/>
              <a:t>Second level</a:t>
            </a:r>
          </a:p>
          <a:p>
            <a:pPr lvl="2" latinLnBrk="0"/>
            <a:r>
              <a:rPr lang="es-CO"/>
              <a:t>Third level</a:t>
            </a:r>
          </a:p>
          <a:p>
            <a:pPr lvl="3" latinLnBrk="0"/>
            <a:r>
              <a:rPr lang="es-CO"/>
              <a:t>Fourth level</a:t>
            </a:r>
          </a:p>
          <a:p>
            <a:pPr lvl="4" latinLnBrk="0"/>
            <a:r>
              <a:rPr lang="es-CO"/>
              <a:t>Fifth level</a:t>
            </a:r>
            <a:endParaRPr lang="es-CO" dirty="0"/>
          </a:p>
        </p:txBody>
      </p:sp>
      <p:grpSp>
        <p:nvGrpSpPr>
          <p:cNvPr id="63" name="Group 62">
            <a:extLst>
              <a:ext uri="{FF2B5EF4-FFF2-40B4-BE49-F238E27FC236}">
                <a16:creationId xmlns:a16="http://schemas.microsoft.com/office/drawing/2014/main" id="{8D88163E-E79F-44DA-ADB4-10E9D608A42E}"/>
              </a:ext>
            </a:extLst>
          </p:cNvPr>
          <p:cNvGrpSpPr/>
          <p:nvPr/>
        </p:nvGrpSpPr>
        <p:grpSpPr>
          <a:xfrm>
            <a:off x="4930576" y="3168222"/>
            <a:ext cx="7259804" cy="3689778"/>
            <a:chOff x="4832350" y="3105151"/>
            <a:chExt cx="7115175" cy="3616324"/>
          </a:xfrm>
          <a:solidFill>
            <a:schemeClr val="accent1">
              <a:alpha val="15000"/>
            </a:schemeClr>
          </a:solidFill>
        </p:grpSpPr>
        <p:sp>
          <p:nvSpPr>
            <p:cNvPr id="64" name="Freeform 13">
              <a:extLst>
                <a:ext uri="{FF2B5EF4-FFF2-40B4-BE49-F238E27FC236}">
                  <a16:creationId xmlns:a16="http://schemas.microsoft.com/office/drawing/2014/main" id="{08112715-D9B5-4EB4-8939-5F902FF15C3B}"/>
                </a:ext>
              </a:extLst>
            </p:cNvPr>
            <p:cNvSpPr>
              <a:spLocks/>
            </p:cNvSpPr>
            <p:nvPr userDrawn="1"/>
          </p:nvSpPr>
          <p:spPr bwMode="auto">
            <a:xfrm>
              <a:off x="4832350" y="3105151"/>
              <a:ext cx="7115175" cy="3616324"/>
            </a:xfrm>
            <a:custGeom>
              <a:avLst/>
              <a:gdLst>
                <a:gd name="T0" fmla="*/ 3293 w 3293"/>
                <a:gd name="T1" fmla="*/ 289 h 1675"/>
                <a:gd name="T2" fmla="*/ 3038 w 3293"/>
                <a:gd name="T3" fmla="*/ 206 h 1675"/>
                <a:gd name="T4" fmla="*/ 2344 w 3293"/>
                <a:gd name="T5" fmla="*/ 26 h 1675"/>
                <a:gd name="T6" fmla="*/ 1994 w 3293"/>
                <a:gd name="T7" fmla="*/ 1 h 1675"/>
                <a:gd name="T8" fmla="*/ 802 w 3293"/>
                <a:gd name="T9" fmla="*/ 507 h 1675"/>
                <a:gd name="T10" fmla="*/ 195 w 3293"/>
                <a:gd name="T11" fmla="*/ 1291 h 1675"/>
                <a:gd name="T12" fmla="*/ 0 w 3293"/>
                <a:gd name="T13" fmla="*/ 1675 h 1675"/>
                <a:gd name="T14" fmla="*/ 227 w 3293"/>
                <a:gd name="T15" fmla="*/ 1675 h 1675"/>
                <a:gd name="T16" fmla="*/ 257 w 3293"/>
                <a:gd name="T17" fmla="*/ 1618 h 1675"/>
                <a:gd name="T18" fmla="*/ 984 w 3293"/>
                <a:gd name="T19" fmla="*/ 591 h 1675"/>
                <a:gd name="T20" fmla="*/ 2306 w 3293"/>
                <a:gd name="T21" fmla="*/ 200 h 1675"/>
                <a:gd name="T22" fmla="*/ 3293 w 3293"/>
                <a:gd name="T23" fmla="*/ 538 h 1675"/>
                <a:gd name="T24" fmla="*/ 3293 w 3293"/>
                <a:gd name="T25" fmla="*/ 289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3" h="1675">
                  <a:moveTo>
                    <a:pt x="3293" y="289"/>
                  </a:moveTo>
                  <a:cubicBezTo>
                    <a:pt x="3208" y="261"/>
                    <a:pt x="3124" y="230"/>
                    <a:pt x="3038" y="206"/>
                  </a:cubicBezTo>
                  <a:cubicBezTo>
                    <a:pt x="2807" y="143"/>
                    <a:pt x="2577" y="77"/>
                    <a:pt x="2344" y="26"/>
                  </a:cubicBezTo>
                  <a:cubicBezTo>
                    <a:pt x="2231" y="1"/>
                    <a:pt x="2111" y="0"/>
                    <a:pt x="1994" y="1"/>
                  </a:cubicBezTo>
                  <a:cubicBezTo>
                    <a:pt x="1528" y="4"/>
                    <a:pt x="1135" y="184"/>
                    <a:pt x="802" y="507"/>
                  </a:cubicBezTo>
                  <a:cubicBezTo>
                    <a:pt x="562" y="740"/>
                    <a:pt x="358" y="999"/>
                    <a:pt x="195" y="1291"/>
                  </a:cubicBezTo>
                  <a:cubicBezTo>
                    <a:pt x="125" y="1416"/>
                    <a:pt x="64" y="1547"/>
                    <a:pt x="0" y="1675"/>
                  </a:cubicBezTo>
                  <a:cubicBezTo>
                    <a:pt x="75" y="1675"/>
                    <a:pt x="151" y="1675"/>
                    <a:pt x="227" y="1675"/>
                  </a:cubicBezTo>
                  <a:cubicBezTo>
                    <a:pt x="237" y="1656"/>
                    <a:pt x="247" y="1637"/>
                    <a:pt x="257" y="1618"/>
                  </a:cubicBezTo>
                  <a:cubicBezTo>
                    <a:pt x="450" y="1241"/>
                    <a:pt x="678" y="888"/>
                    <a:pt x="984" y="591"/>
                  </a:cubicBezTo>
                  <a:cubicBezTo>
                    <a:pt x="1356" y="229"/>
                    <a:pt x="1799" y="108"/>
                    <a:pt x="2306" y="200"/>
                  </a:cubicBezTo>
                  <a:cubicBezTo>
                    <a:pt x="2652" y="262"/>
                    <a:pt x="2974" y="397"/>
                    <a:pt x="3293" y="538"/>
                  </a:cubicBezTo>
                  <a:cubicBezTo>
                    <a:pt x="3293" y="455"/>
                    <a:pt x="3293" y="372"/>
                    <a:pt x="3293"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65" name="Freeform 14">
              <a:extLst>
                <a:ext uri="{FF2B5EF4-FFF2-40B4-BE49-F238E27FC236}">
                  <a16:creationId xmlns:a16="http://schemas.microsoft.com/office/drawing/2014/main" id="{064A3178-7CEA-4592-BEAE-9BCD6ED2D522}"/>
                </a:ext>
              </a:extLst>
            </p:cNvPr>
            <p:cNvSpPr>
              <a:spLocks/>
            </p:cNvSpPr>
            <p:nvPr userDrawn="1"/>
          </p:nvSpPr>
          <p:spPr bwMode="auto">
            <a:xfrm>
              <a:off x="5743575" y="3806825"/>
              <a:ext cx="6203950" cy="2914650"/>
            </a:xfrm>
            <a:custGeom>
              <a:avLst/>
              <a:gdLst>
                <a:gd name="T0" fmla="*/ 2871 w 2871"/>
                <a:gd name="T1" fmla="*/ 690 h 1350"/>
                <a:gd name="T2" fmla="*/ 2871 w 2871"/>
                <a:gd name="T3" fmla="*/ 430 h 1350"/>
                <a:gd name="T4" fmla="*/ 2063 w 2871"/>
                <a:gd name="T5" fmla="*/ 88 h 1350"/>
                <a:gd name="T6" fmla="*/ 1159 w 2871"/>
                <a:gd name="T7" fmla="*/ 99 h 1350"/>
                <a:gd name="T8" fmla="*/ 338 w 2871"/>
                <a:gd name="T9" fmla="*/ 756 h 1350"/>
                <a:gd name="T10" fmla="*/ 0 w 2871"/>
                <a:gd name="T11" fmla="*/ 1350 h 1350"/>
                <a:gd name="T12" fmla="*/ 238 w 2871"/>
                <a:gd name="T13" fmla="*/ 1350 h 1350"/>
                <a:gd name="T14" fmla="*/ 403 w 2871"/>
                <a:gd name="T15" fmla="*/ 1054 h 1350"/>
                <a:gd name="T16" fmla="*/ 899 w 2871"/>
                <a:gd name="T17" fmla="*/ 459 h 1350"/>
                <a:gd name="T18" fmla="*/ 1904 w 2871"/>
                <a:gd name="T19" fmla="*/ 233 h 1350"/>
                <a:gd name="T20" fmla="*/ 2871 w 2871"/>
                <a:gd name="T21" fmla="*/ 69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1" h="1350">
                  <a:moveTo>
                    <a:pt x="2871" y="690"/>
                  </a:moveTo>
                  <a:cubicBezTo>
                    <a:pt x="2871" y="603"/>
                    <a:pt x="2871" y="516"/>
                    <a:pt x="2871" y="430"/>
                  </a:cubicBezTo>
                  <a:cubicBezTo>
                    <a:pt x="2610" y="296"/>
                    <a:pt x="2347" y="168"/>
                    <a:pt x="2063" y="88"/>
                  </a:cubicBezTo>
                  <a:cubicBezTo>
                    <a:pt x="1760" y="3"/>
                    <a:pt x="1459" y="0"/>
                    <a:pt x="1159" y="99"/>
                  </a:cubicBezTo>
                  <a:cubicBezTo>
                    <a:pt x="804" y="216"/>
                    <a:pt x="540" y="452"/>
                    <a:pt x="338" y="756"/>
                  </a:cubicBezTo>
                  <a:cubicBezTo>
                    <a:pt x="213" y="945"/>
                    <a:pt x="112" y="1152"/>
                    <a:pt x="0" y="1350"/>
                  </a:cubicBezTo>
                  <a:cubicBezTo>
                    <a:pt x="79" y="1350"/>
                    <a:pt x="159" y="1350"/>
                    <a:pt x="238" y="1350"/>
                  </a:cubicBezTo>
                  <a:cubicBezTo>
                    <a:pt x="293" y="1252"/>
                    <a:pt x="345" y="1151"/>
                    <a:pt x="403" y="1054"/>
                  </a:cubicBezTo>
                  <a:cubicBezTo>
                    <a:pt x="539" y="831"/>
                    <a:pt x="694" y="624"/>
                    <a:pt x="899" y="459"/>
                  </a:cubicBezTo>
                  <a:cubicBezTo>
                    <a:pt x="1197" y="220"/>
                    <a:pt x="1536" y="146"/>
                    <a:pt x="1904" y="233"/>
                  </a:cubicBezTo>
                  <a:cubicBezTo>
                    <a:pt x="2257" y="317"/>
                    <a:pt x="2568" y="497"/>
                    <a:pt x="2871" y="6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66" name="Freeform 15">
              <a:extLst>
                <a:ext uri="{FF2B5EF4-FFF2-40B4-BE49-F238E27FC236}">
                  <a16:creationId xmlns:a16="http://schemas.microsoft.com/office/drawing/2014/main" id="{B2A1A843-377F-4A71-B053-36CE57A4300B}"/>
                </a:ext>
              </a:extLst>
            </p:cNvPr>
            <p:cNvSpPr>
              <a:spLocks/>
            </p:cNvSpPr>
            <p:nvPr userDrawn="1"/>
          </p:nvSpPr>
          <p:spPr bwMode="auto">
            <a:xfrm>
              <a:off x="6657975" y="4592638"/>
              <a:ext cx="5289550" cy="2128837"/>
            </a:xfrm>
            <a:custGeom>
              <a:avLst/>
              <a:gdLst>
                <a:gd name="T0" fmla="*/ 0 w 2448"/>
                <a:gd name="T1" fmla="*/ 986 h 986"/>
                <a:gd name="T2" fmla="*/ 205 w 2448"/>
                <a:gd name="T3" fmla="*/ 986 h 986"/>
                <a:gd name="T4" fmla="*/ 376 w 2448"/>
                <a:gd name="T5" fmla="*/ 680 h 986"/>
                <a:gd name="T6" fmla="*/ 1590 w 2448"/>
                <a:gd name="T7" fmla="*/ 256 h 986"/>
                <a:gd name="T8" fmla="*/ 2199 w 2448"/>
                <a:gd name="T9" fmla="*/ 682 h 986"/>
                <a:gd name="T10" fmla="*/ 2448 w 2448"/>
                <a:gd name="T11" fmla="*/ 965 h 986"/>
                <a:gd name="T12" fmla="*/ 2448 w 2448"/>
                <a:gd name="T13" fmla="*/ 542 h 986"/>
                <a:gd name="T14" fmla="*/ 2416 w 2448"/>
                <a:gd name="T15" fmla="*/ 525 h 986"/>
                <a:gd name="T16" fmla="*/ 1919 w 2448"/>
                <a:gd name="T17" fmla="*/ 202 h 986"/>
                <a:gd name="T18" fmla="*/ 1185 w 2448"/>
                <a:gd name="T19" fmla="*/ 13 h 986"/>
                <a:gd name="T20" fmla="*/ 369 w 2448"/>
                <a:gd name="T21" fmla="*/ 411 h 986"/>
                <a:gd name="T22" fmla="*/ 0 w 2448"/>
                <a:gd name="T23"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8" h="986">
                  <a:moveTo>
                    <a:pt x="0" y="986"/>
                  </a:moveTo>
                  <a:cubicBezTo>
                    <a:pt x="68" y="986"/>
                    <a:pt x="137" y="986"/>
                    <a:pt x="205" y="986"/>
                  </a:cubicBezTo>
                  <a:cubicBezTo>
                    <a:pt x="262" y="884"/>
                    <a:pt x="314" y="779"/>
                    <a:pt x="376" y="680"/>
                  </a:cubicBezTo>
                  <a:cubicBezTo>
                    <a:pt x="604" y="317"/>
                    <a:pt x="1070" y="57"/>
                    <a:pt x="1590" y="256"/>
                  </a:cubicBezTo>
                  <a:cubicBezTo>
                    <a:pt x="1829" y="348"/>
                    <a:pt x="2028" y="495"/>
                    <a:pt x="2199" y="682"/>
                  </a:cubicBezTo>
                  <a:cubicBezTo>
                    <a:pt x="2284" y="775"/>
                    <a:pt x="2365" y="871"/>
                    <a:pt x="2448" y="965"/>
                  </a:cubicBezTo>
                  <a:cubicBezTo>
                    <a:pt x="2448" y="824"/>
                    <a:pt x="2448" y="683"/>
                    <a:pt x="2448" y="542"/>
                  </a:cubicBezTo>
                  <a:cubicBezTo>
                    <a:pt x="2437" y="536"/>
                    <a:pt x="2425" y="532"/>
                    <a:pt x="2416" y="525"/>
                  </a:cubicBezTo>
                  <a:cubicBezTo>
                    <a:pt x="2265" y="395"/>
                    <a:pt x="2095" y="293"/>
                    <a:pt x="1919" y="202"/>
                  </a:cubicBezTo>
                  <a:cubicBezTo>
                    <a:pt x="1689" y="82"/>
                    <a:pt x="1448" y="0"/>
                    <a:pt x="1185" y="13"/>
                  </a:cubicBezTo>
                  <a:cubicBezTo>
                    <a:pt x="857" y="29"/>
                    <a:pt x="586" y="165"/>
                    <a:pt x="369" y="411"/>
                  </a:cubicBezTo>
                  <a:cubicBezTo>
                    <a:pt x="216" y="584"/>
                    <a:pt x="104" y="783"/>
                    <a:pt x="0" y="9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67" name="Freeform 16">
              <a:extLst>
                <a:ext uri="{FF2B5EF4-FFF2-40B4-BE49-F238E27FC236}">
                  <a16:creationId xmlns:a16="http://schemas.microsoft.com/office/drawing/2014/main" id="{59F95470-6F5C-468D-B1EA-AC198AC6ED83}"/>
                </a:ext>
              </a:extLst>
            </p:cNvPr>
            <p:cNvSpPr>
              <a:spLocks/>
            </p:cNvSpPr>
            <p:nvPr userDrawn="1"/>
          </p:nvSpPr>
          <p:spPr bwMode="auto">
            <a:xfrm>
              <a:off x="7500938" y="5211763"/>
              <a:ext cx="3813175" cy="1509712"/>
            </a:xfrm>
            <a:custGeom>
              <a:avLst/>
              <a:gdLst>
                <a:gd name="T0" fmla="*/ 1765 w 1765"/>
                <a:gd name="T1" fmla="*/ 699 h 699"/>
                <a:gd name="T2" fmla="*/ 1108 w 1765"/>
                <a:gd name="T3" fmla="*/ 118 h 699"/>
                <a:gd name="T4" fmla="*/ 109 w 1765"/>
                <a:gd name="T5" fmla="*/ 484 h 699"/>
                <a:gd name="T6" fmla="*/ 0 w 1765"/>
                <a:gd name="T7" fmla="*/ 699 h 699"/>
                <a:gd name="T8" fmla="*/ 227 w 1765"/>
                <a:gd name="T9" fmla="*/ 699 h 699"/>
                <a:gd name="T10" fmla="*/ 428 w 1765"/>
                <a:gd name="T11" fmla="*/ 439 h 699"/>
                <a:gd name="T12" fmla="*/ 824 w 1765"/>
                <a:gd name="T13" fmla="*/ 253 h 699"/>
                <a:gd name="T14" fmla="*/ 1462 w 1765"/>
                <a:gd name="T15" fmla="*/ 699 h 699"/>
                <a:gd name="T16" fmla="*/ 1765 w 1765"/>
                <a:gd name="T17" fmla="*/ 699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5" h="699">
                  <a:moveTo>
                    <a:pt x="1765" y="699"/>
                  </a:moveTo>
                  <a:cubicBezTo>
                    <a:pt x="1618" y="425"/>
                    <a:pt x="1414" y="204"/>
                    <a:pt x="1108" y="118"/>
                  </a:cubicBezTo>
                  <a:cubicBezTo>
                    <a:pt x="694" y="0"/>
                    <a:pt x="348" y="119"/>
                    <a:pt x="109" y="484"/>
                  </a:cubicBezTo>
                  <a:cubicBezTo>
                    <a:pt x="66" y="551"/>
                    <a:pt x="36" y="628"/>
                    <a:pt x="0" y="699"/>
                  </a:cubicBezTo>
                  <a:cubicBezTo>
                    <a:pt x="75" y="699"/>
                    <a:pt x="151" y="699"/>
                    <a:pt x="227" y="699"/>
                  </a:cubicBezTo>
                  <a:cubicBezTo>
                    <a:pt x="294" y="612"/>
                    <a:pt x="353" y="519"/>
                    <a:pt x="428" y="439"/>
                  </a:cubicBezTo>
                  <a:cubicBezTo>
                    <a:pt x="533" y="327"/>
                    <a:pt x="666" y="262"/>
                    <a:pt x="824" y="253"/>
                  </a:cubicBezTo>
                  <a:cubicBezTo>
                    <a:pt x="1110" y="238"/>
                    <a:pt x="1342" y="446"/>
                    <a:pt x="1462" y="699"/>
                  </a:cubicBezTo>
                  <a:cubicBezTo>
                    <a:pt x="1563" y="699"/>
                    <a:pt x="1664" y="699"/>
                    <a:pt x="1765" y="6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68" name="Freeform 17">
              <a:extLst>
                <a:ext uri="{FF2B5EF4-FFF2-40B4-BE49-F238E27FC236}">
                  <a16:creationId xmlns:a16="http://schemas.microsoft.com/office/drawing/2014/main" id="{19804657-7B0A-488C-9CF6-6BA3B587915D}"/>
                </a:ext>
              </a:extLst>
            </p:cNvPr>
            <p:cNvSpPr>
              <a:spLocks/>
            </p:cNvSpPr>
            <p:nvPr userDrawn="1"/>
          </p:nvSpPr>
          <p:spPr bwMode="auto">
            <a:xfrm>
              <a:off x="8435975" y="6038850"/>
              <a:ext cx="1754188" cy="682625"/>
            </a:xfrm>
            <a:custGeom>
              <a:avLst/>
              <a:gdLst>
                <a:gd name="T0" fmla="*/ 812 w 812"/>
                <a:gd name="T1" fmla="*/ 316 h 316"/>
                <a:gd name="T2" fmla="*/ 532 w 812"/>
                <a:gd name="T3" fmla="*/ 64 h 316"/>
                <a:gd name="T4" fmla="*/ 0 w 812"/>
                <a:gd name="T5" fmla="*/ 316 h 316"/>
                <a:gd name="T6" fmla="*/ 227 w 812"/>
                <a:gd name="T7" fmla="*/ 316 h 316"/>
                <a:gd name="T8" fmla="*/ 552 w 812"/>
                <a:gd name="T9" fmla="*/ 316 h 316"/>
                <a:gd name="T10" fmla="*/ 812 w 812"/>
                <a:gd name="T11" fmla="*/ 316 h 316"/>
              </a:gdLst>
              <a:ahLst/>
              <a:cxnLst>
                <a:cxn ang="0">
                  <a:pos x="T0" y="T1"/>
                </a:cxn>
                <a:cxn ang="0">
                  <a:pos x="T2" y="T3"/>
                </a:cxn>
                <a:cxn ang="0">
                  <a:pos x="T4" y="T5"/>
                </a:cxn>
                <a:cxn ang="0">
                  <a:pos x="T6" y="T7"/>
                </a:cxn>
                <a:cxn ang="0">
                  <a:pos x="T8" y="T9"/>
                </a:cxn>
                <a:cxn ang="0">
                  <a:pos x="T10" y="T11"/>
                </a:cxn>
              </a:cxnLst>
              <a:rect l="0" t="0" r="r" b="b"/>
              <a:pathLst>
                <a:path w="812" h="316">
                  <a:moveTo>
                    <a:pt x="812" y="316"/>
                  </a:moveTo>
                  <a:cubicBezTo>
                    <a:pt x="746" y="202"/>
                    <a:pt x="666" y="104"/>
                    <a:pt x="532" y="64"/>
                  </a:cubicBezTo>
                  <a:cubicBezTo>
                    <a:pt x="319" y="0"/>
                    <a:pt x="94" y="108"/>
                    <a:pt x="0" y="316"/>
                  </a:cubicBezTo>
                  <a:cubicBezTo>
                    <a:pt x="76" y="316"/>
                    <a:pt x="152" y="316"/>
                    <a:pt x="227" y="316"/>
                  </a:cubicBezTo>
                  <a:cubicBezTo>
                    <a:pt x="338" y="187"/>
                    <a:pt x="467" y="187"/>
                    <a:pt x="552" y="316"/>
                  </a:cubicBezTo>
                  <a:cubicBezTo>
                    <a:pt x="639" y="316"/>
                    <a:pt x="726" y="316"/>
                    <a:pt x="812" y="3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3412645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 id="2147483669" r:id="rId7"/>
  </p:sldLayoutIdLst>
  <p:txStyles>
    <p:titleStyle>
      <a:lvl1pPr algn="l" defTabSz="1218095" rtl="0" eaLnBrk="1" fontAlgn="base" hangingPunct="1">
        <a:spcBef>
          <a:spcPct val="0"/>
        </a:spcBef>
        <a:spcAft>
          <a:spcPct val="0"/>
        </a:spcAft>
        <a:tabLst>
          <a:tab pos="367156" algn="l"/>
        </a:tabLst>
        <a:defRPr sz="2041" b="0" baseline="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vl2pPr algn="l" defTabSz="1218095" rtl="0" eaLnBrk="1" fontAlgn="base" hangingPunct="1">
        <a:spcBef>
          <a:spcPct val="0"/>
        </a:spcBef>
        <a:spcAft>
          <a:spcPct val="0"/>
        </a:spcAft>
        <a:defRPr sz="2584" b="1">
          <a:solidFill>
            <a:schemeClr val="tx2"/>
          </a:solidFill>
          <a:latin typeface="Arial" charset="0"/>
        </a:defRPr>
      </a:lvl2pPr>
      <a:lvl3pPr algn="l" defTabSz="1218095" rtl="0" eaLnBrk="1" fontAlgn="base" hangingPunct="1">
        <a:spcBef>
          <a:spcPct val="0"/>
        </a:spcBef>
        <a:spcAft>
          <a:spcPct val="0"/>
        </a:spcAft>
        <a:defRPr sz="2584" b="1">
          <a:solidFill>
            <a:schemeClr val="tx2"/>
          </a:solidFill>
          <a:latin typeface="Arial" charset="0"/>
        </a:defRPr>
      </a:lvl3pPr>
      <a:lvl4pPr algn="l" defTabSz="1218095" rtl="0" eaLnBrk="1" fontAlgn="base" hangingPunct="1">
        <a:spcBef>
          <a:spcPct val="0"/>
        </a:spcBef>
        <a:spcAft>
          <a:spcPct val="0"/>
        </a:spcAft>
        <a:defRPr sz="2584" b="1">
          <a:solidFill>
            <a:schemeClr val="tx2"/>
          </a:solidFill>
          <a:latin typeface="Arial" charset="0"/>
        </a:defRPr>
      </a:lvl4pPr>
      <a:lvl5pPr algn="l" defTabSz="1218095" rtl="0" eaLnBrk="1" fontAlgn="base" hangingPunct="1">
        <a:spcBef>
          <a:spcPct val="0"/>
        </a:spcBef>
        <a:spcAft>
          <a:spcPct val="0"/>
        </a:spcAft>
        <a:defRPr sz="2584" b="1">
          <a:solidFill>
            <a:schemeClr val="tx2"/>
          </a:solidFill>
          <a:latin typeface="Arial" charset="0"/>
        </a:defRPr>
      </a:lvl5pPr>
      <a:lvl6pPr marL="622005" algn="l" defTabSz="1218095" rtl="0" eaLnBrk="1" fontAlgn="base" hangingPunct="1">
        <a:spcBef>
          <a:spcPct val="0"/>
        </a:spcBef>
        <a:spcAft>
          <a:spcPct val="0"/>
        </a:spcAft>
        <a:defRPr sz="2584" b="1">
          <a:solidFill>
            <a:schemeClr val="tx2"/>
          </a:solidFill>
          <a:latin typeface="Arial" charset="0"/>
        </a:defRPr>
      </a:lvl6pPr>
      <a:lvl7pPr marL="1244012" algn="l" defTabSz="1218095" rtl="0" eaLnBrk="1" fontAlgn="base" hangingPunct="1">
        <a:spcBef>
          <a:spcPct val="0"/>
        </a:spcBef>
        <a:spcAft>
          <a:spcPct val="0"/>
        </a:spcAft>
        <a:defRPr sz="2584" b="1">
          <a:solidFill>
            <a:schemeClr val="tx2"/>
          </a:solidFill>
          <a:latin typeface="Arial" charset="0"/>
        </a:defRPr>
      </a:lvl7pPr>
      <a:lvl8pPr marL="1866017" algn="l" defTabSz="1218095" rtl="0" eaLnBrk="1" fontAlgn="base" hangingPunct="1">
        <a:spcBef>
          <a:spcPct val="0"/>
        </a:spcBef>
        <a:spcAft>
          <a:spcPct val="0"/>
        </a:spcAft>
        <a:defRPr sz="2584" b="1">
          <a:solidFill>
            <a:schemeClr val="tx2"/>
          </a:solidFill>
          <a:latin typeface="Arial" charset="0"/>
        </a:defRPr>
      </a:lvl8pPr>
      <a:lvl9pPr marL="2488024" algn="l" defTabSz="1218095" rtl="0" eaLnBrk="1" fontAlgn="base" hangingPunct="1">
        <a:spcBef>
          <a:spcPct val="0"/>
        </a:spcBef>
        <a:spcAft>
          <a:spcPct val="0"/>
        </a:spcAft>
        <a:defRPr sz="2584" b="1">
          <a:solidFill>
            <a:schemeClr val="tx2"/>
          </a:solidFill>
          <a:latin typeface="Arial" charset="0"/>
        </a:defRPr>
      </a:lvl9pPr>
    </p:titleStyle>
    <p:bodyStyle>
      <a:lvl1pPr marL="0" indent="0" algn="l" defTabSz="913526" rtl="0" eaLnBrk="1" fontAlgn="base" latinLnBrk="0" hangingPunct="1">
        <a:spcBef>
          <a:spcPct val="0"/>
        </a:spcBef>
        <a:spcAft>
          <a:spcPct val="0"/>
        </a:spcAft>
        <a:buClr>
          <a:schemeClr val="tx2"/>
        </a:buClr>
        <a:buSzPct val="100000"/>
        <a:defRPr lang="es-ES" sz="1632"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198346" indent="-194673" algn="l" defTabSz="913526" rtl="0" eaLnBrk="1" fontAlgn="base" latinLnBrk="0" hangingPunct="1">
        <a:spcBef>
          <a:spcPct val="0"/>
        </a:spcBef>
        <a:spcAft>
          <a:spcPct val="0"/>
        </a:spcAft>
        <a:buClr>
          <a:schemeClr val="tx2"/>
        </a:buClr>
        <a:buSzPct val="125000"/>
        <a:buFont typeface="Arial" charset="0"/>
        <a:buChar char="▪"/>
        <a:defRPr lang="es-ES" sz="1632"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490777" indent="-291551"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628097" indent="-157942"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764001" indent="-132231" algn="l" defTabSz="913526" rtl="0" eaLnBrk="1" fontAlgn="base" latinLnBrk="0" hangingPunct="1">
        <a:spcBef>
          <a:spcPct val="0"/>
        </a:spcBef>
        <a:spcAft>
          <a:spcPct val="0"/>
        </a:spcAft>
        <a:buClr>
          <a:schemeClr val="tx2"/>
        </a:buClr>
        <a:buSzPct val="89000"/>
        <a:buFont typeface="Arial" charset="0"/>
        <a:buChar char="-"/>
        <a:defRPr lang="es-ES" sz="1632"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6pPr>
      <a:lvl7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7pPr>
      <a:lvl8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8pPr>
      <a:lvl9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9pPr>
    </p:bodyStyle>
    <p:otherStyle>
      <a:defPPr>
        <a:defRPr lang="es-ES"/>
      </a:defPPr>
      <a:lvl1pPr marL="0" algn="l" defTabSz="1244012" rtl="0" eaLnBrk="1" latinLnBrk="0" hangingPunct="1">
        <a:defRPr sz="2449" kern="1200">
          <a:solidFill>
            <a:schemeClr val="tx1"/>
          </a:solidFill>
          <a:latin typeface="+mn-lt"/>
          <a:ea typeface="+mn-ea"/>
          <a:cs typeface="+mn-cs"/>
        </a:defRPr>
      </a:lvl1pPr>
      <a:lvl2pPr marL="622005" algn="l" defTabSz="1244012" rtl="0" eaLnBrk="1" latinLnBrk="0" hangingPunct="1">
        <a:defRPr sz="2449" kern="1200">
          <a:solidFill>
            <a:schemeClr val="tx1"/>
          </a:solidFill>
          <a:latin typeface="+mn-lt"/>
          <a:ea typeface="+mn-ea"/>
          <a:cs typeface="+mn-cs"/>
        </a:defRPr>
      </a:lvl2pPr>
      <a:lvl3pPr marL="1244012" algn="l" defTabSz="1244012" rtl="0" eaLnBrk="1" latinLnBrk="0" hangingPunct="1">
        <a:defRPr sz="2449" kern="1200">
          <a:solidFill>
            <a:schemeClr val="tx1"/>
          </a:solidFill>
          <a:latin typeface="+mn-lt"/>
          <a:ea typeface="+mn-ea"/>
          <a:cs typeface="+mn-cs"/>
        </a:defRPr>
      </a:lvl3pPr>
      <a:lvl4pPr marL="1866017" algn="l" defTabSz="1244012" rtl="0" eaLnBrk="1" latinLnBrk="0" hangingPunct="1">
        <a:defRPr sz="2449" kern="1200">
          <a:solidFill>
            <a:schemeClr val="tx1"/>
          </a:solidFill>
          <a:latin typeface="+mn-lt"/>
          <a:ea typeface="+mn-ea"/>
          <a:cs typeface="+mn-cs"/>
        </a:defRPr>
      </a:lvl4pPr>
      <a:lvl5pPr marL="2488024" algn="l" defTabSz="1244012" rtl="0" eaLnBrk="1" latinLnBrk="0" hangingPunct="1">
        <a:defRPr sz="2449" kern="1200">
          <a:solidFill>
            <a:schemeClr val="tx1"/>
          </a:solidFill>
          <a:latin typeface="+mn-lt"/>
          <a:ea typeface="+mn-ea"/>
          <a:cs typeface="+mn-cs"/>
        </a:defRPr>
      </a:lvl5pPr>
      <a:lvl6pPr marL="3110029" algn="l" defTabSz="1244012" rtl="0" eaLnBrk="1" latinLnBrk="0" hangingPunct="1">
        <a:defRPr sz="2449" kern="1200">
          <a:solidFill>
            <a:schemeClr val="tx1"/>
          </a:solidFill>
          <a:latin typeface="+mn-lt"/>
          <a:ea typeface="+mn-ea"/>
          <a:cs typeface="+mn-cs"/>
        </a:defRPr>
      </a:lvl6pPr>
      <a:lvl7pPr marL="3732036" algn="l" defTabSz="1244012" rtl="0" eaLnBrk="1" latinLnBrk="0" hangingPunct="1">
        <a:defRPr sz="2449" kern="1200">
          <a:solidFill>
            <a:schemeClr val="tx1"/>
          </a:solidFill>
          <a:latin typeface="+mn-lt"/>
          <a:ea typeface="+mn-ea"/>
          <a:cs typeface="+mn-cs"/>
        </a:defRPr>
      </a:lvl7pPr>
      <a:lvl8pPr marL="4354041" algn="l" defTabSz="1244012" rtl="0" eaLnBrk="1" latinLnBrk="0" hangingPunct="1">
        <a:defRPr sz="2449" kern="1200">
          <a:solidFill>
            <a:schemeClr val="tx1"/>
          </a:solidFill>
          <a:latin typeface="+mn-lt"/>
          <a:ea typeface="+mn-ea"/>
          <a:cs typeface="+mn-cs"/>
        </a:defRPr>
      </a:lvl8pPr>
      <a:lvl9pPr marL="4976048" algn="l" defTabSz="1244012" rtl="0" eaLnBrk="1" latinLnBrk="0" hangingPunct="1">
        <a:defRPr sz="244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33.xml"/><Relationship Id="rId7" Type="http://schemas.openxmlformats.org/officeDocument/2006/relationships/oleObject" Target="../embeddings/oleObject9.bin"/><Relationship Id="rId2" Type="http://schemas.openxmlformats.org/officeDocument/2006/relationships/tags" Target="../tags/tag32.xml"/><Relationship Id="rId1" Type="http://schemas.openxmlformats.org/officeDocument/2006/relationships/vmlDrawing" Target="../drawings/vmlDrawing9.v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34.xml"/></Relationships>
</file>

<file path=ppt/slides/_rels/slide10.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image" Target="../media/image25.png"/><Relationship Id="rId18" Type="http://schemas.openxmlformats.org/officeDocument/2006/relationships/image" Target="../media/image16.svg"/><Relationship Id="rId3" Type="http://schemas.openxmlformats.org/officeDocument/2006/relationships/tags" Target="../tags/tag52.xml"/><Relationship Id="rId21" Type="http://schemas.openxmlformats.org/officeDocument/2006/relationships/image" Target="../media/image29.png"/><Relationship Id="rId7" Type="http://schemas.openxmlformats.org/officeDocument/2006/relationships/tags" Target="../tags/tag56.xml"/><Relationship Id="rId12" Type="http://schemas.openxmlformats.org/officeDocument/2006/relationships/image" Target="../media/image10.emf"/><Relationship Id="rId17" Type="http://schemas.openxmlformats.org/officeDocument/2006/relationships/image" Target="../media/image27.png"/><Relationship Id="rId2" Type="http://schemas.openxmlformats.org/officeDocument/2006/relationships/tags" Target="../tags/tag5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vmlDrawing" Target="../drawings/vmlDrawing16.vml"/><Relationship Id="rId6" Type="http://schemas.openxmlformats.org/officeDocument/2006/relationships/tags" Target="../tags/tag55.xml"/><Relationship Id="rId11" Type="http://schemas.openxmlformats.org/officeDocument/2006/relationships/oleObject" Target="../embeddings/oleObject13.bin"/><Relationship Id="rId5" Type="http://schemas.openxmlformats.org/officeDocument/2006/relationships/tags" Target="../tags/tag54.xml"/><Relationship Id="rId15" Type="http://schemas.openxmlformats.org/officeDocument/2006/relationships/image" Target="../media/image26.png"/><Relationship Id="rId10" Type="http://schemas.openxmlformats.org/officeDocument/2006/relationships/notesSlide" Target="../notesSlides/notesSlide10.xml"/><Relationship Id="rId19" Type="http://schemas.openxmlformats.org/officeDocument/2006/relationships/image" Target="../media/image28.png"/><Relationship Id="rId4" Type="http://schemas.openxmlformats.org/officeDocument/2006/relationships/tags" Target="../tags/tag53.xml"/><Relationship Id="rId9" Type="http://schemas.openxmlformats.org/officeDocument/2006/relationships/slideLayout" Target="../slideLayouts/slideLayout2.xml"/><Relationship Id="rId14" Type="http://schemas.openxmlformats.org/officeDocument/2006/relationships/image" Target="../media/image12.svg"/><Relationship Id="rId22" Type="http://schemas.openxmlformats.org/officeDocument/2006/relationships/image" Target="../media/image20.svg"/></Relationships>
</file>

<file path=ppt/slides/_rels/slide1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59.xml"/><Relationship Id="rId7" Type="http://schemas.openxmlformats.org/officeDocument/2006/relationships/oleObject" Target="../embeddings/oleObject14.bin"/><Relationship Id="rId2" Type="http://schemas.openxmlformats.org/officeDocument/2006/relationships/tags" Target="../tags/tag58.xml"/><Relationship Id="rId1" Type="http://schemas.openxmlformats.org/officeDocument/2006/relationships/vmlDrawing" Target="../drawings/vmlDrawing17.v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60.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chart" Target="../charts/chart7.xml"/><Relationship Id="rId3" Type="http://schemas.openxmlformats.org/officeDocument/2006/relationships/tags" Target="../tags/tag62.xml"/><Relationship Id="rId7" Type="http://schemas.openxmlformats.org/officeDocument/2006/relationships/image" Target="../media/image10.emf"/><Relationship Id="rId12" Type="http://schemas.openxmlformats.org/officeDocument/2006/relationships/chart" Target="../charts/chart6.xml"/><Relationship Id="rId2" Type="http://schemas.openxmlformats.org/officeDocument/2006/relationships/tags" Target="../tags/tag61.xml"/><Relationship Id="rId1" Type="http://schemas.openxmlformats.org/officeDocument/2006/relationships/vmlDrawing" Target="../drawings/vmlDrawing18.vml"/><Relationship Id="rId6" Type="http://schemas.openxmlformats.org/officeDocument/2006/relationships/oleObject" Target="../embeddings/oleObject15.bin"/><Relationship Id="rId11" Type="http://schemas.openxmlformats.org/officeDocument/2006/relationships/chart" Target="../charts/chart5.xml"/><Relationship Id="rId5" Type="http://schemas.openxmlformats.org/officeDocument/2006/relationships/notesSlide" Target="../notesSlides/notesSlide12.xml"/><Relationship Id="rId10" Type="http://schemas.openxmlformats.org/officeDocument/2006/relationships/chart" Target="../charts/chart4.xml"/><Relationship Id="rId4" Type="http://schemas.openxmlformats.org/officeDocument/2006/relationships/slideLayout" Target="../slideLayouts/slideLayout2.xml"/><Relationship Id="rId9"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tags" Target="../tags/tag64.xml"/><Relationship Id="rId7" Type="http://schemas.openxmlformats.org/officeDocument/2006/relationships/image" Target="../media/image7.emf"/><Relationship Id="rId2" Type="http://schemas.openxmlformats.org/officeDocument/2006/relationships/tags" Target="../tags/tag63.xml"/><Relationship Id="rId1" Type="http://schemas.openxmlformats.org/officeDocument/2006/relationships/vmlDrawing" Target="../drawings/vmlDrawing19.vml"/><Relationship Id="rId6" Type="http://schemas.openxmlformats.org/officeDocument/2006/relationships/oleObject" Target="../embeddings/oleObject16.bin"/><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66.xml"/><Relationship Id="rId7" Type="http://schemas.openxmlformats.org/officeDocument/2006/relationships/notesSlide" Target="../notesSlides/notesSlide14.xml"/><Relationship Id="rId2" Type="http://schemas.openxmlformats.org/officeDocument/2006/relationships/tags" Target="../tags/tag65.xml"/><Relationship Id="rId1" Type="http://schemas.openxmlformats.org/officeDocument/2006/relationships/vmlDrawing" Target="../drawings/vmlDrawing20.vml"/><Relationship Id="rId6" Type="http://schemas.openxmlformats.org/officeDocument/2006/relationships/slideLayout" Target="../slideLayouts/slideLayout4.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tags" Target="../tags/tag70.xml"/><Relationship Id="rId7" Type="http://schemas.openxmlformats.org/officeDocument/2006/relationships/image" Target="../media/image7.emf"/><Relationship Id="rId12" Type="http://schemas.openxmlformats.org/officeDocument/2006/relationships/image" Target="../media/image49.jpeg"/><Relationship Id="rId2" Type="http://schemas.openxmlformats.org/officeDocument/2006/relationships/tags" Target="../tags/tag69.xml"/><Relationship Id="rId1" Type="http://schemas.openxmlformats.org/officeDocument/2006/relationships/vmlDrawing" Target="../drawings/vmlDrawing21.vml"/><Relationship Id="rId6" Type="http://schemas.openxmlformats.org/officeDocument/2006/relationships/oleObject" Target="../embeddings/oleObject17.bin"/><Relationship Id="rId11" Type="http://schemas.openxmlformats.org/officeDocument/2006/relationships/image" Target="../media/image48.png"/><Relationship Id="rId5" Type="http://schemas.openxmlformats.org/officeDocument/2006/relationships/notesSlide" Target="../notesSlides/notesSlide15.xml"/><Relationship Id="rId10" Type="http://schemas.openxmlformats.org/officeDocument/2006/relationships/image" Target="../media/image47.png"/><Relationship Id="rId4" Type="http://schemas.openxmlformats.org/officeDocument/2006/relationships/slideLayout" Target="../slideLayouts/slideLayout2.xml"/><Relationship Id="rId9" Type="http://schemas.openxmlformats.org/officeDocument/2006/relationships/image" Target="../media/image46.png"/><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36.xml"/><Relationship Id="rId7" Type="http://schemas.openxmlformats.org/officeDocument/2006/relationships/notesSlide" Target="../notesSlides/notesSlide2.xml"/><Relationship Id="rId2" Type="http://schemas.openxmlformats.org/officeDocument/2006/relationships/tags" Target="../tags/tag35.xml"/><Relationship Id="rId1" Type="http://schemas.openxmlformats.org/officeDocument/2006/relationships/vmlDrawing" Target="../drawings/vmlDrawing10.vml"/><Relationship Id="rId6" Type="http://schemas.openxmlformats.org/officeDocument/2006/relationships/slideLayout" Target="../slideLayouts/slideLayout4.xml"/><Relationship Id="rId5" Type="http://schemas.openxmlformats.org/officeDocument/2006/relationships/tags" Target="../tags/tag38.xml"/><Relationship Id="rId4" Type="http://schemas.openxmlformats.org/officeDocument/2006/relationships/tags" Target="../tags/tag37.xml"/><Relationship Id="rId9" Type="http://schemas.openxmlformats.org/officeDocument/2006/relationships/image" Target="../media/image10.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Layout" Target="../diagrams/layout1.xml"/><Relationship Id="rId7" Type="http://schemas.openxmlformats.org/officeDocument/2006/relationships/image" Target="../media/image53.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72.xml"/><Relationship Id="rId7" Type="http://schemas.openxmlformats.org/officeDocument/2006/relationships/oleObject" Target="../embeddings/oleObject9.bin"/><Relationship Id="rId2" Type="http://schemas.openxmlformats.org/officeDocument/2006/relationships/tags" Target="../tags/tag71.xml"/><Relationship Id="rId1" Type="http://schemas.openxmlformats.org/officeDocument/2006/relationships/vmlDrawing" Target="../drawings/vmlDrawing22.vml"/><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tags" Target="../tags/tag73.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40.xml"/><Relationship Id="rId7" Type="http://schemas.openxmlformats.org/officeDocument/2006/relationships/image" Target="../media/image10.emf"/><Relationship Id="rId2" Type="http://schemas.openxmlformats.org/officeDocument/2006/relationships/tags" Target="../tags/tag39.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12.em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42.xml"/><Relationship Id="rId7" Type="http://schemas.openxmlformats.org/officeDocument/2006/relationships/image" Target="../media/image10.emf"/><Relationship Id="rId2" Type="http://schemas.openxmlformats.org/officeDocument/2006/relationships/tags" Target="../tags/tag41.xml"/><Relationship Id="rId1" Type="http://schemas.openxmlformats.org/officeDocument/2006/relationships/vmlDrawing" Target="../drawings/vmlDrawing12.vml"/><Relationship Id="rId6" Type="http://schemas.openxmlformats.org/officeDocument/2006/relationships/oleObject" Target="../embeddings/oleObject11.bin"/><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14.emf"/></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tags" Target="../tags/tag44.xml"/><Relationship Id="rId7" Type="http://schemas.openxmlformats.org/officeDocument/2006/relationships/image" Target="../media/image10.emf"/><Relationship Id="rId2" Type="http://schemas.openxmlformats.org/officeDocument/2006/relationships/tags" Target="../tags/tag43.xml"/><Relationship Id="rId1" Type="http://schemas.openxmlformats.org/officeDocument/2006/relationships/vmlDrawing" Target="../drawings/vmlDrawing13.vml"/><Relationship Id="rId6" Type="http://schemas.openxmlformats.org/officeDocument/2006/relationships/oleObject" Target="../embeddings/oleObject11.bin"/><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46.xml"/><Relationship Id="rId7" Type="http://schemas.openxmlformats.org/officeDocument/2006/relationships/notesSlide" Target="../notesSlides/notesSlide8.xml"/><Relationship Id="rId2" Type="http://schemas.openxmlformats.org/officeDocument/2006/relationships/tags" Target="../tags/tag45.xml"/><Relationship Id="rId1" Type="http://schemas.openxmlformats.org/officeDocument/2006/relationships/vmlDrawing" Target="../drawings/vmlDrawing14.vml"/><Relationship Id="rId6" Type="http://schemas.openxmlformats.org/officeDocument/2006/relationships/slideLayout" Target="../slideLayouts/slideLayout4.xml"/><Relationship Id="rId5" Type="http://schemas.openxmlformats.org/officeDocument/2006/relationships/tags" Target="../tags/tag48.xml"/><Relationship Id="rId4" Type="http://schemas.openxmlformats.org/officeDocument/2006/relationships/tags" Target="../tags/tag47.xml"/><Relationship Id="rId9" Type="http://schemas.openxmlformats.org/officeDocument/2006/relationships/image" Target="../media/image10.emf"/></Relationships>
</file>

<file path=ppt/slides/_rels/slide9.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3.emf"/><Relationship Id="rId3" Type="http://schemas.openxmlformats.org/officeDocument/2006/relationships/tags" Target="../tags/tag50.xml"/><Relationship Id="rId7" Type="http://schemas.openxmlformats.org/officeDocument/2006/relationships/image" Target="../media/image10.emf"/><Relationship Id="rId12" Type="http://schemas.openxmlformats.org/officeDocument/2006/relationships/image" Target="../media/image22.png"/><Relationship Id="rId2" Type="http://schemas.openxmlformats.org/officeDocument/2006/relationships/tags" Target="../tags/tag49.xml"/><Relationship Id="rId1" Type="http://schemas.openxmlformats.org/officeDocument/2006/relationships/vmlDrawing" Target="../drawings/vmlDrawing15.vml"/><Relationship Id="rId6" Type="http://schemas.openxmlformats.org/officeDocument/2006/relationships/oleObject" Target="../embeddings/oleObject12.bin"/><Relationship Id="rId11" Type="http://schemas.openxmlformats.org/officeDocument/2006/relationships/image" Target="../media/image21.png"/><Relationship Id="rId5" Type="http://schemas.openxmlformats.org/officeDocument/2006/relationships/notesSlide" Target="../notesSlides/notesSlide9.xml"/><Relationship Id="rId10" Type="http://schemas.openxmlformats.org/officeDocument/2006/relationships/hyperlink" Target="http://www.mitsubishicorp.com/en/index.html" TargetMode="External"/><Relationship Id="rId4" Type="http://schemas.openxmlformats.org/officeDocument/2006/relationships/slideLayout" Target="../slideLayouts/slideLayout2.xml"/><Relationship Id="rId9" Type="http://schemas.openxmlformats.org/officeDocument/2006/relationships/image" Target="../media/image20.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8512D50-9037-426D-831F-C9F3640FFACD}"/>
              </a:ext>
            </a:extLst>
          </p:cNvPr>
          <p:cNvGraphicFramePr>
            <a:graphicFrameLocks noChangeAspect="1"/>
          </p:cNvGraphicFramePr>
          <p:nvPr>
            <p:custDataLst>
              <p:tags r:id="rId3"/>
            </p:custDataLst>
            <p:extLst>
              <p:ext uri="{D42A27DB-BD31-4B8C-83A1-F6EECF244321}">
                <p14:modId xmlns:p14="http://schemas.microsoft.com/office/powerpoint/2010/main" val="1251948503"/>
              </p:ext>
            </p:extLst>
          </p:nvPr>
        </p:nvGraphicFramePr>
        <p:xfrm>
          <a:off x="1711" y="1621"/>
          <a:ext cx="1620" cy="1620"/>
        </p:xfrm>
        <a:graphic>
          <a:graphicData uri="http://schemas.openxmlformats.org/presentationml/2006/ole">
            <mc:AlternateContent xmlns:mc="http://schemas.openxmlformats.org/markup-compatibility/2006">
              <mc:Choice xmlns:v="urn:schemas-microsoft-com:vml" Requires="v">
                <p:oleObj spid="_x0000_s6341" name="think-cell Slide" r:id="rId7" imgW="473" imgH="476" progId="TCLayout.ActiveDocument.1">
                  <p:embed/>
                </p:oleObj>
              </mc:Choice>
              <mc:Fallback>
                <p:oleObj name="think-cell Slide" r:id="rId7" imgW="473" imgH="476" progId="TCLayout.ActiveDocument.1">
                  <p:embed/>
                  <p:pic>
                    <p:nvPicPr>
                      <p:cNvPr id="4" name="Object 3" hidden="1">
                        <a:extLst>
                          <a:ext uri="{FF2B5EF4-FFF2-40B4-BE49-F238E27FC236}">
                            <a16:creationId xmlns:a16="http://schemas.microsoft.com/office/drawing/2014/main" id="{38512D50-9037-426D-831F-C9F3640FFACD}"/>
                          </a:ext>
                        </a:extLst>
                      </p:cNvPr>
                      <p:cNvPicPr/>
                      <p:nvPr/>
                    </p:nvPicPr>
                    <p:blipFill>
                      <a:blip r:embed="rId8"/>
                      <a:stretch>
                        <a:fillRect/>
                      </a:stretch>
                    </p:blipFill>
                    <p:spPr>
                      <a:xfrm>
                        <a:off x="1711" y="1621"/>
                        <a:ext cx="1620" cy="1620"/>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3C2E90E-A584-4EAA-B5F5-540C855EFB98}"/>
              </a:ext>
            </a:extLst>
          </p:cNvPr>
          <p:cNvSpPr/>
          <p:nvPr>
            <p:custDataLst>
              <p:tags r:id="rId4"/>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CO" sz="3265"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a:extLst>
              <a:ext uri="{FF2B5EF4-FFF2-40B4-BE49-F238E27FC236}">
                <a16:creationId xmlns:a16="http://schemas.microsoft.com/office/drawing/2014/main" id="{000C8D9A-165D-4B44-B171-53BED57EBA25}"/>
              </a:ext>
            </a:extLst>
          </p:cNvPr>
          <p:cNvSpPr>
            <a:spLocks noGrp="1"/>
          </p:cNvSpPr>
          <p:nvPr>
            <p:ph type="ctrTitle"/>
          </p:nvPr>
        </p:nvSpPr>
        <p:spPr>
          <a:xfrm>
            <a:off x="3085967" y="1496600"/>
            <a:ext cx="8478152" cy="1477328"/>
          </a:xfrm>
        </p:spPr>
        <p:txBody>
          <a:bodyPr/>
          <a:lstStyle/>
          <a:p>
            <a:r>
              <a:rPr lang="es-CO" sz="3200" dirty="0" smtClean="0">
                <a:latin typeface="Arial" panose="020B0604020202020204" pitchFamily="34" charset="0"/>
                <a:cs typeface="Arial" panose="020B0604020202020204" pitchFamily="34" charset="0"/>
                <a:sym typeface="Arial" panose="020B0604020202020204" pitchFamily="34" charset="0"/>
              </a:rPr>
              <a:t>MINERÍA COMO SOCIO PARA EL DESARROLLO: </a:t>
            </a:r>
            <a:r>
              <a:rPr lang="es-CO" sz="3600" dirty="0" smtClean="0">
                <a:latin typeface="Arial" panose="020B0604020202020204" pitchFamily="34" charset="0"/>
                <a:cs typeface="Arial" panose="020B0604020202020204" pitchFamily="34" charset="0"/>
                <a:sym typeface="Arial" panose="020B0604020202020204" pitchFamily="34" charset="0"/>
              </a:rPr>
              <a:t/>
            </a:r>
            <a:br>
              <a:rPr lang="es-CO" sz="3600" dirty="0" smtClean="0">
                <a:latin typeface="Arial" panose="020B0604020202020204" pitchFamily="34" charset="0"/>
                <a:cs typeface="Arial" panose="020B0604020202020204" pitchFamily="34" charset="0"/>
                <a:sym typeface="Arial" panose="020B0604020202020204" pitchFamily="34" charset="0"/>
              </a:rPr>
            </a:br>
            <a:r>
              <a:rPr lang="es-CO" sz="3200" dirty="0" smtClean="0">
                <a:latin typeface="Arial" panose="020B0604020202020204" pitchFamily="34" charset="0"/>
                <a:cs typeface="Arial" panose="020B0604020202020204" pitchFamily="34" charset="0"/>
                <a:sym typeface="Arial" panose="020B0604020202020204" pitchFamily="34" charset="0"/>
              </a:rPr>
              <a:t>EL MODELO DE ANTAMINA</a:t>
            </a:r>
            <a:endParaRPr lang="es-CO" sz="3600" dirty="0">
              <a:latin typeface="Arial" panose="020B0604020202020204" pitchFamily="34" charset="0"/>
              <a:cs typeface="Arial" panose="020B0604020202020204" pitchFamily="34" charset="0"/>
              <a:sym typeface="Arial" panose="020B0604020202020204" pitchFamily="34" charset="0"/>
            </a:endParaRPr>
          </a:p>
        </p:txBody>
      </p:sp>
      <p:sp>
        <p:nvSpPr>
          <p:cNvPr id="3" name="Subtitle">
            <a:extLst>
              <a:ext uri="{FF2B5EF4-FFF2-40B4-BE49-F238E27FC236}">
                <a16:creationId xmlns:a16="http://schemas.microsoft.com/office/drawing/2014/main" id="{FC90E604-91B5-4AC2-B015-32ACE36BB39E}"/>
              </a:ext>
            </a:extLst>
          </p:cNvPr>
          <p:cNvSpPr>
            <a:spLocks noGrp="1"/>
          </p:cNvSpPr>
          <p:nvPr>
            <p:ph type="subTitle" idx="1"/>
          </p:nvPr>
        </p:nvSpPr>
        <p:spPr>
          <a:xfrm>
            <a:off x="3085967" y="3534971"/>
            <a:ext cx="8478152" cy="439479"/>
          </a:xfrm>
        </p:spPr>
        <p:txBody>
          <a:bodyPr/>
          <a:lstStyle/>
          <a:p>
            <a:r>
              <a:rPr lang="es-CO" dirty="0" smtClean="0">
                <a:solidFill>
                  <a:schemeClr val="bg2"/>
                </a:solidFill>
                <a:latin typeface="Arial" panose="020B0604020202020204" pitchFamily="34" charset="0"/>
                <a:cs typeface="Arial" panose="020B0604020202020204" pitchFamily="34" charset="0"/>
                <a:sym typeface="Arial" panose="020B0604020202020204" pitchFamily="34" charset="0"/>
              </a:rPr>
              <a:t>SEMINARIO COMEXPERU “MINERÍA Y ENERGÍA”</a:t>
            </a:r>
          </a:p>
          <a:p>
            <a:r>
              <a:rPr lang="es-CO" dirty="0" smtClean="0">
                <a:solidFill>
                  <a:schemeClr val="bg2"/>
                </a:solidFill>
                <a:latin typeface="Arial" panose="020B0604020202020204" pitchFamily="34" charset="0"/>
                <a:cs typeface="Arial" panose="020B0604020202020204" pitchFamily="34" charset="0"/>
                <a:sym typeface="Arial" panose="020B0604020202020204" pitchFamily="34" charset="0"/>
              </a:rPr>
              <a:t>17</a:t>
            </a:r>
            <a:r>
              <a:rPr lang="es-CO" dirty="0" smtClean="0">
                <a:latin typeface="Arial" panose="020B0604020202020204" pitchFamily="34" charset="0"/>
                <a:cs typeface="Arial" panose="020B0604020202020204" pitchFamily="34" charset="0"/>
                <a:sym typeface="Arial" panose="020B0604020202020204" pitchFamily="34" charset="0"/>
              </a:rPr>
              <a:t> </a:t>
            </a:r>
            <a:r>
              <a:rPr lang="es-CO" dirty="0">
                <a:latin typeface="Arial" panose="020B0604020202020204" pitchFamily="34" charset="0"/>
                <a:cs typeface="Arial" panose="020B0604020202020204" pitchFamily="34" charset="0"/>
                <a:sym typeface="Arial" panose="020B0604020202020204" pitchFamily="34" charset="0"/>
              </a:rPr>
              <a:t>DE SETIEMBRE</a:t>
            </a:r>
          </a:p>
        </p:txBody>
      </p:sp>
    </p:spTree>
    <p:custDataLst>
      <p:tags r:id="rId2"/>
    </p:custDataLst>
    <p:extLst>
      <p:ext uri="{BB962C8B-B14F-4D97-AF65-F5344CB8AC3E}">
        <p14:creationId xmlns:p14="http://schemas.microsoft.com/office/powerpoint/2010/main" val="3784960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F50054D-DA2E-44D2-8F3C-9CD9309C7408}"/>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15" name="think-cell Slide" r:id="rId11" imgW="473" imgH="476" progId="TCLayout.ActiveDocument.1">
                  <p:embed/>
                </p:oleObj>
              </mc:Choice>
              <mc:Fallback>
                <p:oleObj name="think-cell Slide" r:id="rId11" imgW="473" imgH="476" progId="TCLayout.ActiveDocument.1">
                  <p:embed/>
                  <p:pic>
                    <p:nvPicPr>
                      <p:cNvPr id="5" name="Object 4" hidden="1">
                        <a:extLst>
                          <a:ext uri="{FF2B5EF4-FFF2-40B4-BE49-F238E27FC236}">
                            <a16:creationId xmlns:a16="http://schemas.microsoft.com/office/drawing/2014/main" id="{1F50054D-DA2E-44D2-8F3C-9CD9309C7408}"/>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83652913-52BE-4D11-9963-A74E2CA4F4BC}"/>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ES" sz="2041"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965F5F8B-2723-4A3D-9B5D-EECD61FC2A52}"/>
              </a:ext>
            </a:extLst>
          </p:cNvPr>
          <p:cNvSpPr>
            <a:spLocks noGrp="1"/>
          </p:cNvSpPr>
          <p:nvPr>
            <p:ph type="title"/>
          </p:nvPr>
        </p:nvSpPr>
        <p:spPr bwMode="gray">
          <a:xfrm>
            <a:off x="161987" y="234865"/>
            <a:ext cx="11490263" cy="94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p>
            <a:r>
              <a:rPr lang="es-ES" b="1" dirty="0"/>
              <a:t>Minería con Propósito</a:t>
            </a:r>
            <a:r>
              <a:rPr lang="es-ES" dirty="0"/>
              <a:t>: Catalizar la competitividad </a:t>
            </a:r>
            <a:r>
              <a:rPr lang="es-ES" dirty="0" smtClean="0"/>
              <a:t>territorial, invirtiendo </a:t>
            </a:r>
            <a:r>
              <a:rPr lang="es-ES" dirty="0"/>
              <a:t>en proyectos de infraestructura y apostando por el fortalecimiento de capacidades de su </a:t>
            </a:r>
            <a:r>
              <a:rPr lang="es-ES" dirty="0" smtClean="0"/>
              <a:t>Área de Influencia Operativa (AIO)</a:t>
            </a:r>
            <a:endParaRPr lang="es-ES" dirty="0">
              <a:latin typeface="Arial" panose="020B0604020202020204" pitchFamily="34" charset="0"/>
              <a:cs typeface="Arial" panose="020B0604020202020204" pitchFamily="34" charset="0"/>
              <a:sym typeface="Arial" panose="020B0604020202020204" pitchFamily="34" charset="0"/>
            </a:endParaRPr>
          </a:p>
        </p:txBody>
      </p:sp>
      <p:sp>
        <p:nvSpPr>
          <p:cNvPr id="28" name="Rectangle 27">
            <a:extLst>
              <a:ext uri="{FF2B5EF4-FFF2-40B4-BE49-F238E27FC236}">
                <a16:creationId xmlns:a16="http://schemas.microsoft.com/office/drawing/2014/main" id="{5B02C89E-88E2-4A68-97BF-6F62837766B3}"/>
              </a:ext>
            </a:extLst>
          </p:cNvPr>
          <p:cNvSpPr>
            <a:spLocks/>
          </p:cNvSpPr>
          <p:nvPr/>
        </p:nvSpPr>
        <p:spPr>
          <a:xfrm>
            <a:off x="1712498" y="5379231"/>
            <a:ext cx="4902950" cy="492443"/>
          </a:xfrm>
          <a:prstGeom prst="rect">
            <a:avLst/>
          </a:prstGeom>
        </p:spPr>
        <p:txBody>
          <a:bodyPr vert="horz" lIns="0" tIns="0" rIns="0" bIns="0" anchor="t" anchorCtr="0">
            <a:noAutofit/>
          </a:bodyPr>
          <a:lstStyle/>
          <a:p>
            <a:r>
              <a:rPr lang="es-PY" sz="1600" kern="0" dirty="0">
                <a:latin typeface="Arial" panose="020B0604020202020204" pitchFamily="34" charset="0"/>
                <a:ea typeface="+mj-ea"/>
                <a:cs typeface="Arial" panose="020B0604020202020204" pitchFamily="34" charset="0"/>
                <a:sym typeface="Arial" panose="020B0604020202020204" pitchFamily="34" charset="0"/>
              </a:rPr>
              <a:t>Reducir los índices de anemia y desnutrición crónica infantil (DCI)</a:t>
            </a:r>
          </a:p>
        </p:txBody>
      </p:sp>
      <p:sp>
        <p:nvSpPr>
          <p:cNvPr id="58" name="Rectangle 57">
            <a:extLst>
              <a:ext uri="{FF2B5EF4-FFF2-40B4-BE49-F238E27FC236}">
                <a16:creationId xmlns:a16="http://schemas.microsoft.com/office/drawing/2014/main" id="{78DC7487-C205-4BCE-AE50-BFB702F99ECD}"/>
              </a:ext>
            </a:extLst>
          </p:cNvPr>
          <p:cNvSpPr>
            <a:spLocks/>
          </p:cNvSpPr>
          <p:nvPr/>
        </p:nvSpPr>
        <p:spPr>
          <a:xfrm>
            <a:off x="6984522" y="5379231"/>
            <a:ext cx="4902950" cy="984885"/>
          </a:xfrm>
          <a:prstGeom prst="rect">
            <a:avLst/>
          </a:prstGeom>
        </p:spPr>
        <p:txBody>
          <a:bodyPr vert="horz" wrap="square" lIns="0" tIns="0" rIns="0" bIns="0" anchor="t" anchorCtr="0">
            <a:noAutofit/>
          </a:bodyPr>
          <a:lstStyle/>
          <a:p>
            <a:r>
              <a:rPr lang="es-PY" sz="1600" kern="0" dirty="0">
                <a:latin typeface="Arial" panose="020B0604020202020204" pitchFamily="34" charset="0"/>
                <a:ea typeface="+mj-ea"/>
                <a:cs typeface="Arial" panose="020B0604020202020204" pitchFamily="34" charset="0"/>
                <a:sym typeface="Arial" panose="020B0604020202020204" pitchFamily="34" charset="0"/>
              </a:rPr>
              <a:t>Proyecto </a:t>
            </a:r>
            <a:r>
              <a:rPr lang="es-ES" sz="1600" kern="0" dirty="0">
                <a:latin typeface="Arial" panose="020B0604020202020204" pitchFamily="34" charset="0"/>
                <a:ea typeface="+mj-ea"/>
                <a:cs typeface="Arial" panose="020B0604020202020204" pitchFamily="34" charset="0"/>
                <a:sym typeface="Arial" panose="020B0604020202020204" pitchFamily="34" charset="0"/>
              </a:rPr>
              <a:t>“</a:t>
            </a:r>
            <a:r>
              <a:rPr lang="es-ES" sz="1600" kern="0" dirty="0" err="1">
                <a:latin typeface="Arial" panose="020B0604020202020204" pitchFamily="34" charset="0"/>
                <a:ea typeface="+mj-ea"/>
                <a:cs typeface="Arial" panose="020B0604020202020204" pitchFamily="34" charset="0"/>
                <a:sym typeface="Arial" panose="020B0604020202020204" pitchFamily="34" charset="0"/>
              </a:rPr>
              <a:t>Wiñantsik</a:t>
            </a:r>
            <a:r>
              <a:rPr lang="es-ES" sz="1600" kern="0" dirty="0">
                <a:latin typeface="Arial" panose="020B0604020202020204" pitchFamily="34" charset="0"/>
                <a:ea typeface="+mj-ea"/>
                <a:cs typeface="Arial" panose="020B0604020202020204" pitchFamily="34" charset="0"/>
                <a:sym typeface="Arial" panose="020B0604020202020204" pitchFamily="34" charset="0"/>
              </a:rPr>
              <a:t>” </a:t>
            </a:r>
            <a:r>
              <a:rPr lang="es-PY" sz="1600" kern="0" dirty="0">
                <a:latin typeface="Arial" panose="020B0604020202020204" pitchFamily="34" charset="0"/>
                <a:ea typeface="+mj-ea"/>
                <a:cs typeface="Arial" panose="020B0604020202020204" pitchFamily="34" charset="0"/>
                <a:sym typeface="Arial" panose="020B0604020202020204" pitchFamily="34" charset="0"/>
              </a:rPr>
              <a:t>junto con el Programa Mundial de Alimentos (PMA) de las Naciones Unidas, el Ministerio de Salud y el </a:t>
            </a:r>
            <a:r>
              <a:rPr lang="es-PY" sz="1600" kern="0" dirty="0" smtClean="0">
                <a:latin typeface="Arial" panose="020B0604020202020204" pitchFamily="34" charset="0"/>
                <a:ea typeface="+mj-ea"/>
                <a:cs typeface="Arial" panose="020B0604020202020204" pitchFamily="34" charset="0"/>
                <a:sym typeface="Arial" panose="020B0604020202020204" pitchFamily="34" charset="0"/>
              </a:rPr>
              <a:t>Gobierno Regional </a:t>
            </a:r>
            <a:r>
              <a:rPr lang="es-PY" sz="1600" kern="0" dirty="0">
                <a:latin typeface="Arial" panose="020B0604020202020204" pitchFamily="34" charset="0"/>
                <a:ea typeface="+mj-ea"/>
                <a:cs typeface="Arial" panose="020B0604020202020204" pitchFamily="34" charset="0"/>
                <a:sym typeface="Arial" panose="020B0604020202020204" pitchFamily="34" charset="0"/>
              </a:rPr>
              <a:t>para erradicar la anemia y DCI</a:t>
            </a:r>
          </a:p>
        </p:txBody>
      </p:sp>
      <p:pic>
        <p:nvPicPr>
          <p:cNvPr id="53" name="CustomIcon">
            <a:extLst>
              <a:ext uri="{FF2B5EF4-FFF2-40B4-BE49-F238E27FC236}">
                <a16:creationId xmlns:a16="http://schemas.microsoft.com/office/drawing/2014/main" id="{35C2E50E-3A3D-4817-96F5-265E6D754FE3}"/>
              </a:ext>
            </a:extLst>
          </p:cNvPr>
          <p:cNvPicPr>
            <a:picLocks noChangeAspect="1"/>
          </p:cNvPicPr>
          <p:nvPr>
            <p:custDataLst>
              <p:tags r:id="rId4"/>
            </p:custDataLst>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398426" y="5218852"/>
            <a:ext cx="688694" cy="688694"/>
          </a:xfrm>
          <a:prstGeom prst="rect">
            <a:avLst/>
          </a:prstGeom>
        </p:spPr>
      </p:pic>
      <p:sp>
        <p:nvSpPr>
          <p:cNvPr id="27" name="Rectangle 26">
            <a:extLst>
              <a:ext uri="{FF2B5EF4-FFF2-40B4-BE49-F238E27FC236}">
                <a16:creationId xmlns:a16="http://schemas.microsoft.com/office/drawing/2014/main" id="{9C3CA06C-B051-4323-9CC1-F95E44B01846}"/>
              </a:ext>
            </a:extLst>
          </p:cNvPr>
          <p:cNvSpPr>
            <a:spLocks/>
          </p:cNvSpPr>
          <p:nvPr/>
        </p:nvSpPr>
        <p:spPr>
          <a:xfrm>
            <a:off x="1712498" y="4554794"/>
            <a:ext cx="4902950" cy="246221"/>
          </a:xfrm>
          <a:prstGeom prst="rect">
            <a:avLst/>
          </a:prstGeom>
        </p:spPr>
        <p:txBody>
          <a:bodyPr vert="horz" lIns="0" tIns="0" rIns="0" bIns="0" anchor="t" anchorCtr="0">
            <a:noAutofit/>
          </a:bodyPr>
          <a:lstStyle/>
          <a:p>
            <a:r>
              <a:rPr lang="es-PY" sz="1600" kern="0" dirty="0">
                <a:latin typeface="Arial" panose="020B0604020202020204" pitchFamily="34" charset="0"/>
                <a:ea typeface="+mj-ea"/>
                <a:cs typeface="Arial" panose="020B0604020202020204" pitchFamily="34" charset="0"/>
                <a:sym typeface="Arial" panose="020B0604020202020204" pitchFamily="34" charset="0"/>
              </a:rPr>
              <a:t>Mejorar los logros de aprendizaje</a:t>
            </a:r>
            <a:endParaRPr lang="es-PY" sz="1600" kern="0" dirty="0">
              <a:latin typeface="Arial" panose="020B0604020202020204" pitchFamily="34" charset="0"/>
              <a:cs typeface="Arial" panose="020B0604020202020204" pitchFamily="34" charset="0"/>
              <a:sym typeface="Arial" panose="020B0604020202020204" pitchFamily="34" charset="0"/>
            </a:endParaRPr>
          </a:p>
        </p:txBody>
      </p:sp>
      <p:sp>
        <p:nvSpPr>
          <p:cNvPr id="56" name="Rectangle 55">
            <a:extLst>
              <a:ext uri="{FF2B5EF4-FFF2-40B4-BE49-F238E27FC236}">
                <a16:creationId xmlns:a16="http://schemas.microsoft.com/office/drawing/2014/main" id="{7A50121D-22F8-4DCE-AFDE-D3905C1BA1ED}"/>
              </a:ext>
            </a:extLst>
          </p:cNvPr>
          <p:cNvSpPr>
            <a:spLocks/>
          </p:cNvSpPr>
          <p:nvPr/>
        </p:nvSpPr>
        <p:spPr>
          <a:xfrm>
            <a:off x="6984522" y="4554794"/>
            <a:ext cx="4902950" cy="492443"/>
          </a:xfrm>
          <a:prstGeom prst="rect">
            <a:avLst/>
          </a:prstGeom>
        </p:spPr>
        <p:txBody>
          <a:bodyPr vert="horz" wrap="square" lIns="0" tIns="0" rIns="0" bIns="0" anchor="t" anchorCtr="0">
            <a:spAutoFit/>
          </a:bodyPr>
          <a:lstStyle/>
          <a:p>
            <a:pPr defTabSz="1218095" fontAlgn="base">
              <a:tabLst>
                <a:tab pos="367156" algn="l"/>
              </a:tabLst>
            </a:pPr>
            <a:r>
              <a:rPr lang="es-ES" sz="1600" kern="0" dirty="0">
                <a:latin typeface="Arial" panose="020B0604020202020204" pitchFamily="34" charset="0"/>
                <a:ea typeface="+mj-ea"/>
                <a:cs typeface="Arial" panose="020B0604020202020204" pitchFamily="34" charset="0"/>
                <a:sym typeface="Arial" panose="020B0604020202020204" pitchFamily="34" charset="0"/>
              </a:rPr>
              <a:t>Programa “Efecto Ancash”, en alianza con Enseña Perú</a:t>
            </a:r>
          </a:p>
        </p:txBody>
      </p:sp>
      <p:pic>
        <p:nvPicPr>
          <p:cNvPr id="59" name="CustomIcon">
            <a:extLst>
              <a:ext uri="{FF2B5EF4-FFF2-40B4-BE49-F238E27FC236}">
                <a16:creationId xmlns:a16="http://schemas.microsoft.com/office/drawing/2014/main" id="{F8F5B48D-D766-46FF-B301-CE82C6567BCE}"/>
              </a:ext>
            </a:extLst>
          </p:cNvPr>
          <p:cNvPicPr>
            <a:picLocks noChangeAspect="1"/>
          </p:cNvPicPr>
          <p:nvPr>
            <p:custDataLst>
              <p:tags r:id="rId5"/>
            </p:custDataLst>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398426" y="4456668"/>
            <a:ext cx="688694" cy="688694"/>
          </a:xfrm>
          <a:prstGeom prst="rect">
            <a:avLst/>
          </a:prstGeom>
        </p:spPr>
      </p:pic>
      <p:sp>
        <p:nvSpPr>
          <p:cNvPr id="26" name="Rectangle 25">
            <a:extLst>
              <a:ext uri="{FF2B5EF4-FFF2-40B4-BE49-F238E27FC236}">
                <a16:creationId xmlns:a16="http://schemas.microsoft.com/office/drawing/2014/main" id="{BACC3835-28DD-4495-BC79-BAABE6910347}"/>
              </a:ext>
            </a:extLst>
          </p:cNvPr>
          <p:cNvSpPr>
            <a:spLocks/>
          </p:cNvSpPr>
          <p:nvPr/>
        </p:nvSpPr>
        <p:spPr>
          <a:xfrm>
            <a:off x="1712498" y="3412981"/>
            <a:ext cx="4902950" cy="246221"/>
          </a:xfrm>
          <a:prstGeom prst="rect">
            <a:avLst/>
          </a:prstGeom>
        </p:spPr>
        <p:txBody>
          <a:bodyPr vert="horz" lIns="0" tIns="0" rIns="0" bIns="0" anchor="t" anchorCtr="0">
            <a:spAutoFit/>
          </a:bodyPr>
          <a:lstStyle/>
          <a:p>
            <a:r>
              <a:rPr lang="es-PY" sz="1600" kern="0" dirty="0">
                <a:latin typeface="Arial" panose="020B0604020202020204" pitchFamily="34" charset="0"/>
                <a:ea typeface="+mj-ea"/>
                <a:cs typeface="Arial" panose="020B0604020202020204" pitchFamily="34" charset="0"/>
                <a:sym typeface="Arial" panose="020B0604020202020204" pitchFamily="34" charset="0"/>
              </a:rPr>
              <a:t>Mejorar la gestión pública a nivel local</a:t>
            </a:r>
          </a:p>
        </p:txBody>
      </p:sp>
      <p:sp>
        <p:nvSpPr>
          <p:cNvPr id="55" name="Rectangle 54">
            <a:extLst>
              <a:ext uri="{FF2B5EF4-FFF2-40B4-BE49-F238E27FC236}">
                <a16:creationId xmlns:a16="http://schemas.microsoft.com/office/drawing/2014/main" id="{29D3BAB3-8A05-496F-B53A-05AF59CB7282}"/>
              </a:ext>
            </a:extLst>
          </p:cNvPr>
          <p:cNvSpPr>
            <a:spLocks/>
          </p:cNvSpPr>
          <p:nvPr/>
        </p:nvSpPr>
        <p:spPr>
          <a:xfrm>
            <a:off x="6984522" y="3412981"/>
            <a:ext cx="4902950" cy="738664"/>
          </a:xfrm>
          <a:prstGeom prst="rect">
            <a:avLst/>
          </a:prstGeom>
        </p:spPr>
        <p:txBody>
          <a:bodyPr vert="horz" wrap="square" lIns="0" tIns="0" rIns="0" bIns="0" anchor="t" anchorCtr="0">
            <a:spAutoFit/>
          </a:bodyPr>
          <a:lstStyle/>
          <a:p>
            <a:pPr defTabSz="1218095" fontAlgn="base">
              <a:tabLst>
                <a:tab pos="367156" algn="l"/>
              </a:tabLst>
            </a:pPr>
            <a:r>
              <a:rPr lang="es-ES" sz="1600" kern="0" dirty="0">
                <a:latin typeface="Arial" panose="020B0604020202020204" pitchFamily="34" charset="0"/>
                <a:ea typeface="+mj-ea"/>
                <a:cs typeface="Arial" panose="020B0604020202020204" pitchFamily="34" charset="0"/>
                <a:sym typeface="Arial" panose="020B0604020202020204" pitchFamily="34" charset="0"/>
              </a:rPr>
              <a:t>Proyecto FOGEL (Fortalecimiento de la Gestión Local): capacitación, </a:t>
            </a:r>
            <a:r>
              <a:rPr lang="es-ES" sz="1600" i="1" kern="0" dirty="0" err="1">
                <a:latin typeface="Arial" panose="020B0604020202020204" pitchFamily="34" charset="0"/>
                <a:ea typeface="+mj-ea"/>
                <a:cs typeface="Arial" panose="020B0604020202020204" pitchFamily="34" charset="0"/>
                <a:sym typeface="Arial" panose="020B0604020202020204" pitchFamily="34" charset="0"/>
              </a:rPr>
              <a:t>learning</a:t>
            </a:r>
            <a:r>
              <a:rPr lang="es-ES" sz="1600" i="1" kern="0" dirty="0">
                <a:latin typeface="Arial" panose="020B0604020202020204" pitchFamily="34" charset="0"/>
                <a:ea typeface="+mj-ea"/>
                <a:cs typeface="Arial" panose="020B0604020202020204" pitchFamily="34" charset="0"/>
                <a:sym typeface="Arial" panose="020B0604020202020204" pitchFamily="34" charset="0"/>
              </a:rPr>
              <a:t> </a:t>
            </a:r>
            <a:r>
              <a:rPr lang="es-ES" sz="1600" i="1" kern="0" dirty="0" err="1">
                <a:latin typeface="Arial" panose="020B0604020202020204" pitchFamily="34" charset="0"/>
                <a:ea typeface="+mj-ea"/>
                <a:cs typeface="Arial" panose="020B0604020202020204" pitchFamily="34" charset="0"/>
                <a:sym typeface="Arial" panose="020B0604020202020204" pitchFamily="34" charset="0"/>
              </a:rPr>
              <a:t>by</a:t>
            </a:r>
            <a:r>
              <a:rPr lang="es-ES" sz="1600" i="1" kern="0" dirty="0">
                <a:latin typeface="Arial" panose="020B0604020202020204" pitchFamily="34" charset="0"/>
                <a:ea typeface="+mj-ea"/>
                <a:cs typeface="Arial" panose="020B0604020202020204" pitchFamily="34" charset="0"/>
                <a:sym typeface="Arial" panose="020B0604020202020204" pitchFamily="34" charset="0"/>
              </a:rPr>
              <a:t> </a:t>
            </a:r>
            <a:r>
              <a:rPr lang="es-ES" sz="1600" i="1" kern="0" dirty="0" err="1">
                <a:latin typeface="Arial" panose="020B0604020202020204" pitchFamily="34" charset="0"/>
                <a:ea typeface="+mj-ea"/>
                <a:cs typeface="Arial" panose="020B0604020202020204" pitchFamily="34" charset="0"/>
                <a:sym typeface="Arial" panose="020B0604020202020204" pitchFamily="34" charset="0"/>
              </a:rPr>
              <a:t>doing</a:t>
            </a:r>
            <a:r>
              <a:rPr lang="es-ES" sz="1600" kern="0" dirty="0">
                <a:latin typeface="Arial" panose="020B0604020202020204" pitchFamily="34" charset="0"/>
                <a:ea typeface="+mj-ea"/>
                <a:cs typeface="Arial" panose="020B0604020202020204" pitchFamily="34" charset="0"/>
                <a:sym typeface="Arial" panose="020B0604020202020204" pitchFamily="34" charset="0"/>
              </a:rPr>
              <a:t>, capital </a:t>
            </a:r>
            <a:r>
              <a:rPr lang="es-ES" sz="1600" kern="0" dirty="0" smtClean="0">
                <a:latin typeface="Arial" panose="020B0604020202020204" pitchFamily="34" charset="0"/>
                <a:ea typeface="+mj-ea"/>
                <a:cs typeface="Arial" panose="020B0604020202020204" pitchFamily="34" charset="0"/>
                <a:sym typeface="Arial" panose="020B0604020202020204" pitchFamily="34" charset="0"/>
              </a:rPr>
              <a:t>humano, capital social</a:t>
            </a:r>
            <a:endParaRPr lang="es-ES" sz="1600" kern="0" dirty="0">
              <a:latin typeface="Arial" panose="020B0604020202020204" pitchFamily="34" charset="0"/>
              <a:ea typeface="+mj-ea"/>
              <a:cs typeface="Arial" panose="020B0604020202020204" pitchFamily="34" charset="0"/>
              <a:sym typeface="Arial" panose="020B0604020202020204" pitchFamily="34" charset="0"/>
            </a:endParaRPr>
          </a:p>
        </p:txBody>
      </p:sp>
      <p:pic>
        <p:nvPicPr>
          <p:cNvPr id="61" name="CustomIcon">
            <a:extLst>
              <a:ext uri="{FF2B5EF4-FFF2-40B4-BE49-F238E27FC236}">
                <a16:creationId xmlns:a16="http://schemas.microsoft.com/office/drawing/2014/main" id="{2C561780-ED90-4CC0-BCAD-AC49AD8FD3FA}"/>
              </a:ext>
            </a:extLst>
          </p:cNvPr>
          <p:cNvPicPr>
            <a:picLocks noChangeAspect="1"/>
          </p:cNvPicPr>
          <p:nvPr>
            <p:custDataLst>
              <p:tags r:id="rId6"/>
            </p:custDataLst>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398426" y="3462951"/>
            <a:ext cx="688694" cy="688694"/>
          </a:xfrm>
          <a:prstGeom prst="rect">
            <a:avLst/>
          </a:prstGeom>
        </p:spPr>
      </p:pic>
      <p:sp>
        <p:nvSpPr>
          <p:cNvPr id="25" name="Rectangle 24">
            <a:extLst>
              <a:ext uri="{FF2B5EF4-FFF2-40B4-BE49-F238E27FC236}">
                <a16:creationId xmlns:a16="http://schemas.microsoft.com/office/drawing/2014/main" id="{C158235B-254A-4EE4-ACBB-46B9AFBBB03B}"/>
              </a:ext>
            </a:extLst>
          </p:cNvPr>
          <p:cNvSpPr>
            <a:spLocks/>
          </p:cNvSpPr>
          <p:nvPr/>
        </p:nvSpPr>
        <p:spPr>
          <a:xfrm>
            <a:off x="1712498" y="2444250"/>
            <a:ext cx="4902950" cy="492443"/>
          </a:xfrm>
          <a:prstGeom prst="rect">
            <a:avLst/>
          </a:prstGeom>
        </p:spPr>
        <p:txBody>
          <a:bodyPr vert="horz" wrap="square" lIns="0" tIns="0" rIns="0" bIns="0" anchor="t" anchorCtr="0">
            <a:spAutoFit/>
          </a:bodyPr>
          <a:lstStyle/>
          <a:p>
            <a:r>
              <a:rPr lang="es-PY" sz="1600" kern="0" dirty="0">
                <a:latin typeface="Arial" panose="020B0604020202020204" pitchFamily="34" charset="0"/>
                <a:ea typeface="+mj-ea"/>
                <a:cs typeface="Arial" panose="020B0604020202020204" pitchFamily="34" charset="0"/>
                <a:sym typeface="Arial" panose="020B0604020202020204" pitchFamily="34" charset="0"/>
              </a:rPr>
              <a:t>Diversificar la economía local y aumentar la capacidad productiva del territorio</a:t>
            </a:r>
          </a:p>
        </p:txBody>
      </p:sp>
      <p:sp>
        <p:nvSpPr>
          <p:cNvPr id="54" name="Rectangle 53">
            <a:extLst>
              <a:ext uri="{FF2B5EF4-FFF2-40B4-BE49-F238E27FC236}">
                <a16:creationId xmlns:a16="http://schemas.microsoft.com/office/drawing/2014/main" id="{C4751EA7-3739-46F0-A08D-FD233D3DC8F7}"/>
              </a:ext>
            </a:extLst>
          </p:cNvPr>
          <p:cNvSpPr>
            <a:spLocks/>
          </p:cNvSpPr>
          <p:nvPr/>
        </p:nvSpPr>
        <p:spPr>
          <a:xfrm>
            <a:off x="6984522" y="2444250"/>
            <a:ext cx="4902950" cy="738664"/>
          </a:xfrm>
          <a:prstGeom prst="rect">
            <a:avLst/>
          </a:prstGeom>
        </p:spPr>
        <p:txBody>
          <a:bodyPr vert="horz" wrap="square" lIns="0" tIns="0" rIns="0" bIns="0" anchor="t" anchorCtr="0">
            <a:spAutoFit/>
          </a:bodyPr>
          <a:lstStyle/>
          <a:p>
            <a:pPr defTabSz="1218095" fontAlgn="base">
              <a:tabLst>
                <a:tab pos="367156" algn="l"/>
              </a:tabLst>
            </a:pPr>
            <a:r>
              <a:rPr lang="es-ES" sz="1600" kern="0" dirty="0">
                <a:latin typeface="Arial" panose="020B0604020202020204" pitchFamily="34" charset="0"/>
                <a:ea typeface="+mj-ea"/>
                <a:cs typeface="Arial" panose="020B0604020202020204" pitchFamily="34" charset="0"/>
                <a:sym typeface="Arial" panose="020B0604020202020204" pitchFamily="34" charset="0"/>
              </a:rPr>
              <a:t>Financiamiento de proyectos productivos, dotación de sistemas de riego, proyecto de agricultura familiar, actividades de fomento del turismo local, etc.</a:t>
            </a:r>
          </a:p>
        </p:txBody>
      </p:sp>
      <p:pic>
        <p:nvPicPr>
          <p:cNvPr id="63" name="CustomIcon">
            <a:extLst>
              <a:ext uri="{FF2B5EF4-FFF2-40B4-BE49-F238E27FC236}">
                <a16:creationId xmlns:a16="http://schemas.microsoft.com/office/drawing/2014/main" id="{FA29B147-5245-4877-837C-FE14434ADEB7}"/>
              </a:ext>
            </a:extLst>
          </p:cNvPr>
          <p:cNvPicPr>
            <a:picLocks noChangeAspect="1"/>
          </p:cNvPicPr>
          <p:nvPr>
            <p:custDataLst>
              <p:tags r:id="rId7"/>
            </p:custDataLst>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98426" y="2469235"/>
            <a:ext cx="688694" cy="688694"/>
          </a:xfrm>
          <a:prstGeom prst="rect">
            <a:avLst/>
          </a:prstGeom>
        </p:spPr>
      </p:pic>
      <p:sp>
        <p:nvSpPr>
          <p:cNvPr id="4" name="Title 1">
            <a:extLst>
              <a:ext uri="{FF2B5EF4-FFF2-40B4-BE49-F238E27FC236}">
                <a16:creationId xmlns:a16="http://schemas.microsoft.com/office/drawing/2014/main" id="{A45D2A78-8353-471F-96E3-0BCBC37958A1}"/>
              </a:ext>
            </a:extLst>
          </p:cNvPr>
          <p:cNvSpPr txBox="1">
            <a:spLocks/>
          </p:cNvSpPr>
          <p:nvPr/>
        </p:nvSpPr>
        <p:spPr bwMode="gray">
          <a:xfrm>
            <a:off x="1712498" y="1614316"/>
            <a:ext cx="490295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algn="l" defTabSz="1218095" rtl="0" eaLnBrk="1" fontAlgn="base" hangingPunct="1">
              <a:spcBef>
                <a:spcPct val="0"/>
              </a:spcBef>
              <a:spcAft>
                <a:spcPct val="0"/>
              </a:spcAft>
              <a:tabLst>
                <a:tab pos="367156" algn="l"/>
              </a:tabLst>
              <a:defRPr sz="2041" b="0" baseline="0">
                <a:solidFill>
                  <a:schemeClr val="tx2"/>
                </a:solidFill>
                <a:latin typeface="+mj-lt"/>
                <a:ea typeface="+mj-ea"/>
                <a:cs typeface="+mj-cs"/>
              </a:defRPr>
            </a:lvl1pPr>
            <a:lvl2pPr algn="l" defTabSz="1218095" rtl="0" eaLnBrk="1" fontAlgn="base" hangingPunct="1">
              <a:spcBef>
                <a:spcPct val="0"/>
              </a:spcBef>
              <a:spcAft>
                <a:spcPct val="0"/>
              </a:spcAft>
              <a:defRPr sz="2584" b="1">
                <a:solidFill>
                  <a:schemeClr val="tx2"/>
                </a:solidFill>
                <a:latin typeface="Arial" charset="0"/>
              </a:defRPr>
            </a:lvl2pPr>
            <a:lvl3pPr algn="l" defTabSz="1218095" rtl="0" eaLnBrk="1" fontAlgn="base" hangingPunct="1">
              <a:spcBef>
                <a:spcPct val="0"/>
              </a:spcBef>
              <a:spcAft>
                <a:spcPct val="0"/>
              </a:spcAft>
              <a:defRPr sz="2584" b="1">
                <a:solidFill>
                  <a:schemeClr val="tx2"/>
                </a:solidFill>
                <a:latin typeface="Arial" charset="0"/>
              </a:defRPr>
            </a:lvl3pPr>
            <a:lvl4pPr algn="l" defTabSz="1218095" rtl="0" eaLnBrk="1" fontAlgn="base" hangingPunct="1">
              <a:spcBef>
                <a:spcPct val="0"/>
              </a:spcBef>
              <a:spcAft>
                <a:spcPct val="0"/>
              </a:spcAft>
              <a:defRPr sz="2584" b="1">
                <a:solidFill>
                  <a:schemeClr val="tx2"/>
                </a:solidFill>
                <a:latin typeface="Arial" charset="0"/>
              </a:defRPr>
            </a:lvl4pPr>
            <a:lvl5pPr algn="l" defTabSz="1218095" rtl="0" eaLnBrk="1" fontAlgn="base" hangingPunct="1">
              <a:spcBef>
                <a:spcPct val="0"/>
              </a:spcBef>
              <a:spcAft>
                <a:spcPct val="0"/>
              </a:spcAft>
              <a:defRPr sz="2584" b="1">
                <a:solidFill>
                  <a:schemeClr val="tx2"/>
                </a:solidFill>
                <a:latin typeface="Arial" charset="0"/>
              </a:defRPr>
            </a:lvl5pPr>
            <a:lvl6pPr marL="622005" algn="l" defTabSz="1218095" rtl="0" eaLnBrk="1" fontAlgn="base" hangingPunct="1">
              <a:spcBef>
                <a:spcPct val="0"/>
              </a:spcBef>
              <a:spcAft>
                <a:spcPct val="0"/>
              </a:spcAft>
              <a:defRPr sz="2584" b="1">
                <a:solidFill>
                  <a:schemeClr val="tx2"/>
                </a:solidFill>
                <a:latin typeface="Arial" charset="0"/>
              </a:defRPr>
            </a:lvl6pPr>
            <a:lvl7pPr marL="1244012" algn="l" defTabSz="1218095" rtl="0" eaLnBrk="1" fontAlgn="base" hangingPunct="1">
              <a:spcBef>
                <a:spcPct val="0"/>
              </a:spcBef>
              <a:spcAft>
                <a:spcPct val="0"/>
              </a:spcAft>
              <a:defRPr sz="2584" b="1">
                <a:solidFill>
                  <a:schemeClr val="tx2"/>
                </a:solidFill>
                <a:latin typeface="Arial" charset="0"/>
              </a:defRPr>
            </a:lvl7pPr>
            <a:lvl8pPr marL="1866017" algn="l" defTabSz="1218095" rtl="0" eaLnBrk="1" fontAlgn="base" hangingPunct="1">
              <a:spcBef>
                <a:spcPct val="0"/>
              </a:spcBef>
              <a:spcAft>
                <a:spcPct val="0"/>
              </a:spcAft>
              <a:defRPr sz="2584" b="1">
                <a:solidFill>
                  <a:schemeClr val="tx2"/>
                </a:solidFill>
                <a:latin typeface="Arial" charset="0"/>
              </a:defRPr>
            </a:lvl8pPr>
            <a:lvl9pPr marL="2488024" algn="l" defTabSz="1218095" rtl="0" eaLnBrk="1" fontAlgn="base" hangingPunct="1">
              <a:spcBef>
                <a:spcPct val="0"/>
              </a:spcBef>
              <a:spcAft>
                <a:spcPct val="0"/>
              </a:spcAft>
              <a:defRPr sz="2584" b="1">
                <a:solidFill>
                  <a:schemeClr val="tx2"/>
                </a:solidFill>
                <a:latin typeface="Arial" charset="0"/>
              </a:defRPr>
            </a:lvl9pPr>
          </a:lstStyle>
          <a:p>
            <a:pPr>
              <a:spcBef>
                <a:spcPts val="0"/>
              </a:spcBef>
              <a:spcAft>
                <a:spcPts val="0"/>
              </a:spcAft>
            </a:pPr>
            <a:r>
              <a:rPr lang="es-PY" sz="1600" kern="0" dirty="0">
                <a:solidFill>
                  <a:schemeClr val="tx1"/>
                </a:solidFill>
                <a:latin typeface="Arial" panose="020B0604020202020204" pitchFamily="34" charset="0"/>
                <a:cs typeface="Arial" panose="020B0604020202020204" pitchFamily="34" charset="0"/>
                <a:sym typeface="Arial" panose="020B0604020202020204" pitchFamily="34" charset="0"/>
              </a:rPr>
              <a:t>Cerrar las brechas de infraestructura social y productiva</a:t>
            </a:r>
          </a:p>
        </p:txBody>
      </p:sp>
      <p:sp>
        <p:nvSpPr>
          <p:cNvPr id="51" name="Title 1">
            <a:extLst>
              <a:ext uri="{FF2B5EF4-FFF2-40B4-BE49-F238E27FC236}">
                <a16:creationId xmlns:a16="http://schemas.microsoft.com/office/drawing/2014/main" id="{7AEE99C3-4B30-4D93-AE97-D25FED77F004}"/>
              </a:ext>
            </a:extLst>
          </p:cNvPr>
          <p:cNvSpPr txBox="1">
            <a:spLocks/>
          </p:cNvSpPr>
          <p:nvPr/>
        </p:nvSpPr>
        <p:spPr bwMode="gray">
          <a:xfrm>
            <a:off x="6984522" y="1614316"/>
            <a:ext cx="466772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1218095" rtl="0" eaLnBrk="1" fontAlgn="base" hangingPunct="1">
              <a:spcBef>
                <a:spcPct val="0"/>
              </a:spcBef>
              <a:spcAft>
                <a:spcPct val="0"/>
              </a:spcAft>
              <a:tabLst>
                <a:tab pos="367156" algn="l"/>
              </a:tabLst>
              <a:defRPr sz="2041" b="0" baseline="0">
                <a:solidFill>
                  <a:schemeClr val="tx2"/>
                </a:solidFill>
                <a:latin typeface="+mj-lt"/>
                <a:ea typeface="+mj-ea"/>
                <a:cs typeface="+mj-cs"/>
              </a:defRPr>
            </a:lvl1pPr>
            <a:lvl2pPr algn="l" defTabSz="1218095" rtl="0" eaLnBrk="1" fontAlgn="base" hangingPunct="1">
              <a:spcBef>
                <a:spcPct val="0"/>
              </a:spcBef>
              <a:spcAft>
                <a:spcPct val="0"/>
              </a:spcAft>
              <a:defRPr sz="2584" b="1">
                <a:solidFill>
                  <a:schemeClr val="tx2"/>
                </a:solidFill>
                <a:latin typeface="Arial" charset="0"/>
              </a:defRPr>
            </a:lvl2pPr>
            <a:lvl3pPr algn="l" defTabSz="1218095" rtl="0" eaLnBrk="1" fontAlgn="base" hangingPunct="1">
              <a:spcBef>
                <a:spcPct val="0"/>
              </a:spcBef>
              <a:spcAft>
                <a:spcPct val="0"/>
              </a:spcAft>
              <a:defRPr sz="2584" b="1">
                <a:solidFill>
                  <a:schemeClr val="tx2"/>
                </a:solidFill>
                <a:latin typeface="Arial" charset="0"/>
              </a:defRPr>
            </a:lvl3pPr>
            <a:lvl4pPr algn="l" defTabSz="1218095" rtl="0" eaLnBrk="1" fontAlgn="base" hangingPunct="1">
              <a:spcBef>
                <a:spcPct val="0"/>
              </a:spcBef>
              <a:spcAft>
                <a:spcPct val="0"/>
              </a:spcAft>
              <a:defRPr sz="2584" b="1">
                <a:solidFill>
                  <a:schemeClr val="tx2"/>
                </a:solidFill>
                <a:latin typeface="Arial" charset="0"/>
              </a:defRPr>
            </a:lvl4pPr>
            <a:lvl5pPr algn="l" defTabSz="1218095" rtl="0" eaLnBrk="1" fontAlgn="base" hangingPunct="1">
              <a:spcBef>
                <a:spcPct val="0"/>
              </a:spcBef>
              <a:spcAft>
                <a:spcPct val="0"/>
              </a:spcAft>
              <a:defRPr sz="2584" b="1">
                <a:solidFill>
                  <a:schemeClr val="tx2"/>
                </a:solidFill>
                <a:latin typeface="Arial" charset="0"/>
              </a:defRPr>
            </a:lvl5pPr>
            <a:lvl6pPr marL="622005" algn="l" defTabSz="1218095" rtl="0" eaLnBrk="1" fontAlgn="base" hangingPunct="1">
              <a:spcBef>
                <a:spcPct val="0"/>
              </a:spcBef>
              <a:spcAft>
                <a:spcPct val="0"/>
              </a:spcAft>
              <a:defRPr sz="2584" b="1">
                <a:solidFill>
                  <a:schemeClr val="tx2"/>
                </a:solidFill>
                <a:latin typeface="Arial" charset="0"/>
              </a:defRPr>
            </a:lvl6pPr>
            <a:lvl7pPr marL="1244012" algn="l" defTabSz="1218095" rtl="0" eaLnBrk="1" fontAlgn="base" hangingPunct="1">
              <a:spcBef>
                <a:spcPct val="0"/>
              </a:spcBef>
              <a:spcAft>
                <a:spcPct val="0"/>
              </a:spcAft>
              <a:defRPr sz="2584" b="1">
                <a:solidFill>
                  <a:schemeClr val="tx2"/>
                </a:solidFill>
                <a:latin typeface="Arial" charset="0"/>
              </a:defRPr>
            </a:lvl7pPr>
            <a:lvl8pPr marL="1866017" algn="l" defTabSz="1218095" rtl="0" eaLnBrk="1" fontAlgn="base" hangingPunct="1">
              <a:spcBef>
                <a:spcPct val="0"/>
              </a:spcBef>
              <a:spcAft>
                <a:spcPct val="0"/>
              </a:spcAft>
              <a:defRPr sz="2584" b="1">
                <a:solidFill>
                  <a:schemeClr val="tx2"/>
                </a:solidFill>
                <a:latin typeface="Arial" charset="0"/>
              </a:defRPr>
            </a:lvl8pPr>
            <a:lvl9pPr marL="2488024" algn="l" defTabSz="1218095" rtl="0" eaLnBrk="1" fontAlgn="base" hangingPunct="1">
              <a:spcBef>
                <a:spcPct val="0"/>
              </a:spcBef>
              <a:spcAft>
                <a:spcPct val="0"/>
              </a:spcAft>
              <a:defRPr sz="2584" b="1">
                <a:solidFill>
                  <a:schemeClr val="tx2"/>
                </a:solidFill>
                <a:latin typeface="Arial" charset="0"/>
              </a:defRPr>
            </a:lvl9pPr>
          </a:lstStyle>
          <a:p>
            <a:pPr>
              <a:spcBef>
                <a:spcPts val="0"/>
              </a:spcBef>
              <a:spcAft>
                <a:spcPts val="0"/>
              </a:spcAft>
            </a:pPr>
            <a:r>
              <a:rPr lang="es-PE" sz="1600" kern="0" dirty="0" smtClean="0">
                <a:solidFill>
                  <a:schemeClr val="tx1"/>
                </a:solidFill>
                <a:latin typeface="Arial" panose="020B0604020202020204" pitchFamily="34" charset="0"/>
                <a:cs typeface="Arial" panose="020B0604020202020204" pitchFamily="34" charset="0"/>
                <a:sym typeface="Arial" panose="020B0604020202020204" pitchFamily="34" charset="0"/>
              </a:rPr>
              <a:t>Mecanismo de Obra por Impuestos. </a:t>
            </a:r>
            <a:endParaRPr lang="es-PY" sz="1600" kern="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pic>
        <p:nvPicPr>
          <p:cNvPr id="65" name="CustomIcon">
            <a:extLst>
              <a:ext uri="{FF2B5EF4-FFF2-40B4-BE49-F238E27FC236}">
                <a16:creationId xmlns:a16="http://schemas.microsoft.com/office/drawing/2014/main" id="{6B52C734-F009-45F7-82DE-542143D13030}"/>
              </a:ext>
            </a:extLst>
          </p:cNvPr>
          <p:cNvPicPr>
            <a:picLocks noChangeAspect="1"/>
          </p:cNvPicPr>
          <p:nvPr>
            <p:custDataLst>
              <p:tags r:id="rId8"/>
            </p:custDataLst>
          </p:nvPr>
        </p:nvPicPr>
        <p:blipFill>
          <a:blip r:embed="rId21" cstate="hq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398426" y="1516190"/>
            <a:ext cx="688694" cy="688694"/>
          </a:xfrm>
          <a:prstGeom prst="rect">
            <a:avLst/>
          </a:prstGeom>
        </p:spPr>
      </p:pic>
      <p:cxnSp>
        <p:nvCxnSpPr>
          <p:cNvPr id="72" name="Straight Connector 71">
            <a:extLst>
              <a:ext uri="{FF2B5EF4-FFF2-40B4-BE49-F238E27FC236}">
                <a16:creationId xmlns:a16="http://schemas.microsoft.com/office/drawing/2014/main" id="{221BA6AA-CEA3-4E45-AAC3-0D42595A399E}"/>
              </a:ext>
            </a:extLst>
          </p:cNvPr>
          <p:cNvCxnSpPr/>
          <p:nvPr/>
        </p:nvCxnSpPr>
        <p:spPr>
          <a:xfrm flipH="1">
            <a:off x="157163" y="2337059"/>
            <a:ext cx="1173030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3E2B7B-E82B-4A25-8668-90C689210461}"/>
              </a:ext>
            </a:extLst>
          </p:cNvPr>
          <p:cNvCxnSpPr/>
          <p:nvPr/>
        </p:nvCxnSpPr>
        <p:spPr>
          <a:xfrm flipH="1">
            <a:off x="157163" y="3310440"/>
            <a:ext cx="1173030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3145283-6C43-4945-B7E0-F560CC02E25F}"/>
              </a:ext>
            </a:extLst>
          </p:cNvPr>
          <p:cNvCxnSpPr/>
          <p:nvPr/>
        </p:nvCxnSpPr>
        <p:spPr>
          <a:xfrm flipH="1">
            <a:off x="157163" y="4304157"/>
            <a:ext cx="1173030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70CA3C9-C0B1-447D-8868-F27056F66B0C}"/>
              </a:ext>
            </a:extLst>
          </p:cNvPr>
          <p:cNvCxnSpPr/>
          <p:nvPr/>
        </p:nvCxnSpPr>
        <p:spPr>
          <a:xfrm flipH="1">
            <a:off x="157163" y="5262297"/>
            <a:ext cx="1173030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652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6268FFE3-0EF1-4627-AE0F-0919A1C11357}"/>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939" name="think-cell Slide" r:id="rId7" imgW="395" imgH="394" progId="TCLayout.ActiveDocument.1">
                  <p:embed/>
                </p:oleObj>
              </mc:Choice>
              <mc:Fallback>
                <p:oleObj name="think-cell Slide" r:id="rId7" imgW="395" imgH="394" progId="TCLayout.ActiveDocument.1">
                  <p:embed/>
                  <p:pic>
                    <p:nvPicPr>
                      <p:cNvPr id="18" name="Object 17" hidden="1">
                        <a:extLst>
                          <a:ext uri="{FF2B5EF4-FFF2-40B4-BE49-F238E27FC236}">
                            <a16:creationId xmlns:a16="http://schemas.microsoft.com/office/drawing/2014/main" id="{6268FFE3-0EF1-4627-AE0F-0919A1C1135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95F8BBC-186D-4121-B686-5F7B478C104D}"/>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CO" sz="1400" b="1" dirty="0" err="1">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960B83FB-E246-473D-A4A1-661B112D1CDE}"/>
              </a:ext>
            </a:extLst>
          </p:cNvPr>
          <p:cNvSpPr>
            <a:spLocks noGrp="1"/>
          </p:cNvSpPr>
          <p:nvPr>
            <p:ph type="title"/>
          </p:nvPr>
        </p:nvSpPr>
        <p:spPr bwMode="gray">
          <a:xfrm>
            <a:off x="161987" y="234865"/>
            <a:ext cx="11725484" cy="62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noAutofit/>
          </a:bodyPr>
          <a:lstStyle/>
          <a:p>
            <a:r>
              <a:rPr lang="es-PE" dirty="0" smtClean="0">
                <a:latin typeface="Arial" panose="020B0604020202020204" pitchFamily="34" charset="0"/>
                <a:cs typeface="Arial" panose="020B0604020202020204" pitchFamily="34" charset="0"/>
                <a:sym typeface="Arial" panose="020B0604020202020204" pitchFamily="34" charset="0"/>
              </a:rPr>
              <a:t>Este despliegue de infraestructura y fortalecimiento de capital humano se da bajo un enfoque de trabajo </a:t>
            </a:r>
            <a:r>
              <a:rPr lang="es-PE" dirty="0" err="1" smtClean="0">
                <a:latin typeface="Arial" panose="020B0604020202020204" pitchFamily="34" charset="0"/>
                <a:cs typeface="Arial" panose="020B0604020202020204" pitchFamily="34" charset="0"/>
                <a:sym typeface="Arial" panose="020B0604020202020204" pitchFamily="34" charset="0"/>
              </a:rPr>
              <a:t>multiactor</a:t>
            </a:r>
            <a:endParaRPr lang="es-PY" dirty="0">
              <a:latin typeface="Arial" panose="020B0604020202020204" pitchFamily="34" charset="0"/>
              <a:cs typeface="Arial" panose="020B0604020202020204" pitchFamily="34" charset="0"/>
              <a:sym typeface="Arial" panose="020B0604020202020204" pitchFamily="34" charset="0"/>
            </a:endParaRPr>
          </a:p>
        </p:txBody>
      </p:sp>
      <p:sp>
        <p:nvSpPr>
          <p:cNvPr id="20" name="TextBox 19">
            <a:extLst>
              <a:ext uri="{FF2B5EF4-FFF2-40B4-BE49-F238E27FC236}">
                <a16:creationId xmlns:a16="http://schemas.microsoft.com/office/drawing/2014/main" id="{5E7F7CBD-884A-43F0-98D8-D11FB6639427}"/>
              </a:ext>
            </a:extLst>
          </p:cNvPr>
          <p:cNvSpPr txBox="1">
            <a:spLocks/>
          </p:cNvSpPr>
          <p:nvPr>
            <p:custDataLst>
              <p:tags r:id="rId4"/>
            </p:custDataLst>
          </p:nvPr>
        </p:nvSpPr>
        <p:spPr>
          <a:xfrm>
            <a:off x="228089" y="5087917"/>
            <a:ext cx="11725484" cy="1866629"/>
          </a:xfrm>
          <a:prstGeom prst="rect">
            <a:avLst/>
          </a:prstGeom>
          <a:solidFill>
            <a:schemeClr val="accent2"/>
          </a:solidFill>
          <a:ln w="9525">
            <a:noFill/>
          </a:ln>
        </p:spPr>
        <p:txBody>
          <a:bodyPr vert="horz" wrap="square" lIns="144000" tIns="144000" rIns="144000" bIns="144000" rtlCol="0" anchor="t" anchorCtr="0">
            <a:spAutoFit/>
          </a:bodyPr>
          <a:lstStyle>
            <a:lvl1pPr lvl="0" indent="0" defTabSz="913526" fontAlgn="base">
              <a:spcBef>
                <a:spcPct val="0"/>
              </a:spcBef>
              <a:spcAft>
                <a:spcPct val="0"/>
              </a:spcAft>
              <a:buClr>
                <a:schemeClr val="tx2"/>
              </a:buClr>
              <a:buSzPct val="100000"/>
              <a:defRPr lang="es-ES" sz="1632" baseline="0" dirty="0"/>
            </a:lvl1pPr>
            <a:lvl2pPr marL="198346" lvl="1" indent="-194673" defTabSz="913526" fontAlgn="base">
              <a:spcBef>
                <a:spcPct val="0"/>
              </a:spcBef>
              <a:spcAft>
                <a:spcPct val="0"/>
              </a:spcAft>
              <a:buClr>
                <a:schemeClr val="tx2"/>
              </a:buClr>
              <a:buSzPct val="125000"/>
              <a:buFont typeface="Arial" charset="0"/>
              <a:buChar char="▪"/>
              <a:defRPr lang="es-ES" sz="1632" baseline="0" dirty="0"/>
            </a:lvl2pPr>
            <a:lvl3pPr marL="490777" lvl="2" indent="-291551" defTabSz="913526" fontAlgn="base">
              <a:spcBef>
                <a:spcPct val="0"/>
              </a:spcBef>
              <a:spcAft>
                <a:spcPct val="0"/>
              </a:spcAft>
              <a:buClr>
                <a:schemeClr val="tx2"/>
              </a:buClr>
              <a:buSzPct val="120000"/>
              <a:buFont typeface="Arial" charset="0"/>
              <a:buChar char="–"/>
              <a:defRPr lang="es-ES" sz="1632" baseline="0" dirty="0"/>
            </a:lvl3pPr>
            <a:lvl4pPr marL="628097" lvl="3" indent="-157942" defTabSz="913526" fontAlgn="base">
              <a:spcBef>
                <a:spcPct val="0"/>
              </a:spcBef>
              <a:spcAft>
                <a:spcPct val="0"/>
              </a:spcAft>
              <a:buClr>
                <a:schemeClr val="tx2"/>
              </a:buClr>
              <a:buSzPct val="120000"/>
              <a:buFont typeface="Arial" charset="0"/>
              <a:buChar char="▫"/>
              <a:defRPr lang="es-ES" sz="1632" baseline="0" dirty="0"/>
            </a:lvl4pPr>
            <a:lvl5pPr marL="764001" lvl="4" indent="-132231" defTabSz="913526" fontAlgn="base">
              <a:spcBef>
                <a:spcPct val="0"/>
              </a:spcBef>
              <a:spcAft>
                <a:spcPct val="0"/>
              </a:spcAft>
              <a:buClr>
                <a:schemeClr val="tx2"/>
              </a:buClr>
              <a:buSzPct val="89000"/>
              <a:buFont typeface="Arial" charset="0"/>
              <a:buChar char="-"/>
              <a:defRPr lang="es-ES" sz="1632" baseline="0" dirty="0"/>
            </a:lvl5pPr>
            <a:lvl6pPr marL="1020090" indent="-177099" defTabSz="1218095" fontAlgn="base">
              <a:spcBef>
                <a:spcPct val="0"/>
              </a:spcBef>
              <a:spcAft>
                <a:spcPct val="0"/>
              </a:spcAft>
              <a:buClr>
                <a:schemeClr val="tx2"/>
              </a:buClr>
              <a:buSzPct val="89000"/>
              <a:buFont typeface="Arial" charset="0"/>
              <a:buChar char="-"/>
              <a:defRPr sz="2176" baseline="0"/>
            </a:lvl6pPr>
            <a:lvl7pPr marL="1020090" indent="-177099" defTabSz="1218095" fontAlgn="base">
              <a:spcBef>
                <a:spcPct val="0"/>
              </a:spcBef>
              <a:spcAft>
                <a:spcPct val="0"/>
              </a:spcAft>
              <a:buClr>
                <a:schemeClr val="tx2"/>
              </a:buClr>
              <a:buSzPct val="89000"/>
              <a:buFont typeface="Arial" charset="0"/>
              <a:buChar char="-"/>
              <a:defRPr sz="2176" baseline="0"/>
            </a:lvl7pPr>
            <a:lvl8pPr marL="1020090" indent="-177099" defTabSz="1218095" fontAlgn="base">
              <a:spcBef>
                <a:spcPct val="0"/>
              </a:spcBef>
              <a:spcAft>
                <a:spcPct val="0"/>
              </a:spcAft>
              <a:buClr>
                <a:schemeClr val="tx2"/>
              </a:buClr>
              <a:buSzPct val="89000"/>
              <a:buFont typeface="Arial" charset="0"/>
              <a:buChar char="-"/>
              <a:defRPr sz="2176" baseline="0"/>
            </a:lvl8pPr>
            <a:lvl9pPr marL="1020090" indent="-177099" defTabSz="1218095" fontAlgn="base">
              <a:spcBef>
                <a:spcPct val="0"/>
              </a:spcBef>
              <a:spcAft>
                <a:spcPct val="0"/>
              </a:spcAft>
              <a:buClr>
                <a:schemeClr val="tx2"/>
              </a:buClr>
              <a:buSzPct val="89000"/>
              <a:buFont typeface="Arial" charset="0"/>
              <a:buChar char="-"/>
              <a:defRPr sz="2176" baseline="0"/>
            </a:lvl9pPr>
          </a:lstStyle>
          <a:p>
            <a:pPr>
              <a:spcBef>
                <a:spcPct val="40000"/>
              </a:spcBef>
              <a:buClr>
                <a:schemeClr val="bg1"/>
              </a:buClr>
            </a:pPr>
            <a:r>
              <a:rPr lang="es-PE" sz="1600"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Se ha pasado de una relación bilateral y “reemplazo” del Estado a una relación en red y de generación de sinergias</a:t>
            </a:r>
            <a:r>
              <a:rPr lang="es-PE" sz="1600" dirty="0" smtClean="0">
                <a:solidFill>
                  <a:schemeClr val="bg1"/>
                </a:solidFill>
                <a:latin typeface="Arial" panose="020B0604020202020204" pitchFamily="34" charset="0"/>
                <a:ea typeface="+mj-ea"/>
                <a:cs typeface="Arial" panose="020B0604020202020204" pitchFamily="34" charset="0"/>
                <a:sym typeface="Arial" panose="020B0604020202020204" pitchFamily="34" charset="0"/>
              </a:rPr>
              <a:t>: (i</a:t>
            </a:r>
            <a:r>
              <a:rPr lang="es-PE" sz="1600"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 mesas de </a:t>
            </a:r>
            <a:r>
              <a:rPr lang="es-PE" sz="1600" dirty="0" smtClean="0">
                <a:solidFill>
                  <a:schemeClr val="bg1"/>
                </a:solidFill>
                <a:latin typeface="Arial" panose="020B0604020202020204" pitchFamily="34" charset="0"/>
                <a:ea typeface="+mj-ea"/>
                <a:cs typeface="Arial" panose="020B0604020202020204" pitchFamily="34" charset="0"/>
                <a:sym typeface="Arial" panose="020B0604020202020204" pitchFamily="34" charset="0"/>
              </a:rPr>
              <a:t>desarrollo; (ii) mesas </a:t>
            </a:r>
            <a:r>
              <a:rPr lang="es-PE" sz="1600"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de </a:t>
            </a:r>
            <a:r>
              <a:rPr lang="es-PE" sz="1600" dirty="0" smtClean="0">
                <a:solidFill>
                  <a:schemeClr val="bg1"/>
                </a:solidFill>
                <a:latin typeface="Arial" panose="020B0604020202020204" pitchFamily="34" charset="0"/>
                <a:ea typeface="+mj-ea"/>
                <a:cs typeface="Arial" panose="020B0604020202020204" pitchFamily="34" charset="0"/>
                <a:sym typeface="Arial" panose="020B0604020202020204" pitchFamily="34" charset="0"/>
              </a:rPr>
              <a:t>diálogo; (iii) mesas ambientales; y, (iv</a:t>
            </a:r>
            <a:r>
              <a:rPr lang="es-PE" sz="1600"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 comités de acompañamiento de compromisos. </a:t>
            </a:r>
            <a:endParaRPr lang="es-PE" sz="1600" dirty="0" smtClean="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a:p>
            <a:pPr>
              <a:spcBef>
                <a:spcPct val="40000"/>
              </a:spcBef>
              <a:buClr>
                <a:schemeClr val="bg1"/>
              </a:buClr>
            </a:pPr>
            <a:r>
              <a:rPr lang="es-PE" sz="1600" dirty="0">
                <a:solidFill>
                  <a:schemeClr val="bg1"/>
                </a:solidFill>
                <a:latin typeface="Arial" panose="020B0604020202020204" pitchFamily="34" charset="0"/>
                <a:cs typeface="Arial" panose="020B0604020202020204" pitchFamily="34" charset="0"/>
                <a:sym typeface="Arial" panose="020B0604020202020204" pitchFamily="34" charset="0"/>
              </a:rPr>
              <a:t>Por </a:t>
            </a:r>
            <a:r>
              <a:rPr lang="es-PE" sz="1600" dirty="0" smtClean="0">
                <a:solidFill>
                  <a:schemeClr val="bg1"/>
                </a:solidFill>
                <a:latin typeface="Arial" panose="020B0604020202020204" pitchFamily="34" charset="0"/>
                <a:cs typeface="Arial" panose="020B0604020202020204" pitchFamily="34" charset="0"/>
                <a:sym typeface="Arial" panose="020B0604020202020204" pitchFamily="34" charset="0"/>
              </a:rPr>
              <a:t>tanto, nuestro </a:t>
            </a:r>
            <a:r>
              <a:rPr lang="es-PE" sz="1600" dirty="0">
                <a:solidFill>
                  <a:schemeClr val="bg1"/>
                </a:solidFill>
                <a:latin typeface="Arial" panose="020B0604020202020204" pitchFamily="34" charset="0"/>
                <a:cs typeface="Arial" panose="020B0604020202020204" pitchFamily="34" charset="0"/>
                <a:sym typeface="Arial" panose="020B0604020202020204" pitchFamily="34" charset="0"/>
              </a:rPr>
              <a:t>relacionamiento busca llegar a acuerdos entre todas las partes interesadas </a:t>
            </a:r>
            <a:r>
              <a:rPr lang="es-PE" sz="1600" dirty="0" smtClean="0">
                <a:solidFill>
                  <a:schemeClr val="bg1"/>
                </a:solidFill>
                <a:latin typeface="Arial" panose="020B0604020202020204" pitchFamily="34" charset="0"/>
                <a:cs typeface="Arial" panose="020B0604020202020204" pitchFamily="34" charset="0"/>
                <a:sym typeface="Arial" panose="020B0604020202020204" pitchFamily="34" charset="0"/>
              </a:rPr>
              <a:t>(nacionales</a:t>
            </a:r>
            <a:r>
              <a:rPr lang="es-PE" sz="1600" dirty="0">
                <a:solidFill>
                  <a:schemeClr val="bg1"/>
                </a:solidFill>
                <a:latin typeface="Arial" panose="020B0604020202020204" pitchFamily="34" charset="0"/>
                <a:cs typeface="Arial" panose="020B0604020202020204" pitchFamily="34" charset="0"/>
                <a:sym typeface="Arial" panose="020B0604020202020204" pitchFamily="34" charset="0"/>
              </a:rPr>
              <a:t>, regionales y </a:t>
            </a:r>
            <a:r>
              <a:rPr lang="es-PE" sz="1600" dirty="0" smtClean="0">
                <a:solidFill>
                  <a:schemeClr val="bg1"/>
                </a:solidFill>
                <a:latin typeface="Arial" panose="020B0604020202020204" pitchFamily="34" charset="0"/>
                <a:cs typeface="Arial" panose="020B0604020202020204" pitchFamily="34" charset="0"/>
                <a:sym typeface="Arial" panose="020B0604020202020204" pitchFamily="34" charset="0"/>
              </a:rPr>
              <a:t>locales) </a:t>
            </a:r>
            <a:r>
              <a:rPr lang="es-PE" sz="1600" dirty="0">
                <a:solidFill>
                  <a:schemeClr val="bg1"/>
                </a:solidFill>
                <a:latin typeface="Arial" panose="020B0604020202020204" pitchFamily="34" charset="0"/>
                <a:cs typeface="Arial" panose="020B0604020202020204" pitchFamily="34" charset="0"/>
                <a:sym typeface="Arial" panose="020B0604020202020204" pitchFamily="34" charset="0"/>
              </a:rPr>
              <a:t>sobre cuestiones que giran en torno al desarrollo </a:t>
            </a:r>
            <a:r>
              <a:rPr lang="es-PE" sz="1600" dirty="0" smtClean="0">
                <a:solidFill>
                  <a:schemeClr val="bg1"/>
                </a:solidFill>
                <a:latin typeface="Arial" panose="020B0604020202020204" pitchFamily="34" charset="0"/>
                <a:cs typeface="Arial" panose="020B0604020202020204" pitchFamily="34" charset="0"/>
                <a:sym typeface="Arial" panose="020B0604020202020204" pitchFamily="34" charset="0"/>
              </a:rPr>
              <a:t>territorial</a:t>
            </a:r>
            <a:r>
              <a:rPr lang="es-PE" sz="1600"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s-PE" sz="1600" dirty="0" smtClean="0">
                <a:solidFill>
                  <a:schemeClr val="bg1"/>
                </a:solidFill>
                <a:latin typeface="Arial" panose="020B0604020202020204" pitchFamily="34" charset="0"/>
                <a:cs typeface="Arial" panose="020B0604020202020204" pitchFamily="34" charset="0"/>
                <a:sym typeface="Arial" panose="020B0604020202020204" pitchFamily="34" charset="0"/>
              </a:rPr>
              <a:t>fortaleciendo </a:t>
            </a:r>
            <a:r>
              <a:rPr lang="es-PE" sz="1600" b="1" dirty="0" smtClean="0">
                <a:solidFill>
                  <a:schemeClr val="bg1"/>
                </a:solidFill>
                <a:latin typeface="Arial" panose="020B0604020202020204" pitchFamily="34" charset="0"/>
                <a:cs typeface="Arial" panose="020B0604020202020204" pitchFamily="34" charset="0"/>
                <a:sym typeface="Arial" panose="020B0604020202020204" pitchFamily="34" charset="0"/>
              </a:rPr>
              <a:t>INSTITUCIONALIDAD </a:t>
            </a:r>
            <a:r>
              <a:rPr lang="es-PE" sz="1600" dirty="0" smtClean="0">
                <a:solidFill>
                  <a:schemeClr val="bg1"/>
                </a:solidFill>
                <a:latin typeface="Arial" panose="020B0604020202020204" pitchFamily="34" charset="0"/>
                <a:cs typeface="Arial" panose="020B0604020202020204" pitchFamily="34" charset="0"/>
                <a:sym typeface="Arial" panose="020B0604020202020204" pitchFamily="34" charset="0"/>
              </a:rPr>
              <a:t>(apropiación y rendición de cuentas</a:t>
            </a:r>
            <a:r>
              <a:rPr lang="es-PE" sz="1600" dirty="0" smtClean="0">
                <a:solidFill>
                  <a:schemeClr val="bg1"/>
                </a:solidFill>
                <a:latin typeface="Arial" panose="020B0604020202020204" pitchFamily="34" charset="0"/>
                <a:cs typeface="Arial" panose="020B0604020202020204" pitchFamily="34" charset="0"/>
                <a:sym typeface="Arial" panose="020B0604020202020204" pitchFamily="34" charset="0"/>
              </a:rPr>
              <a:t>)</a:t>
            </a:r>
            <a:r>
              <a:rPr lang="es-PE" sz="1600" b="1" dirty="0" smtClean="0">
                <a:solidFill>
                  <a:schemeClr val="bg1"/>
                </a:solidFill>
                <a:latin typeface="Arial" panose="020B0604020202020204" pitchFamily="34" charset="0"/>
                <a:cs typeface="Arial" panose="020B0604020202020204" pitchFamily="34" charset="0"/>
                <a:sym typeface="Arial" panose="020B0604020202020204" pitchFamily="34" charset="0"/>
              </a:rPr>
              <a:t>. </a:t>
            </a:r>
            <a:r>
              <a:rPr lang="es-PE" sz="1600" dirty="0" smtClean="0">
                <a:solidFill>
                  <a:schemeClr val="bg1"/>
                </a:solidFill>
                <a:latin typeface="Arial" panose="020B0604020202020204" pitchFamily="34" charset="0"/>
                <a:cs typeface="Arial" panose="020B0604020202020204" pitchFamily="34" charset="0"/>
                <a:sym typeface="Arial" panose="020B0604020202020204" pitchFamily="34" charset="0"/>
              </a:rPr>
              <a:t>Asimismo</a:t>
            </a:r>
            <a:r>
              <a:rPr lang="es-PE" sz="1600"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s-PE" sz="1600" dirty="0" smtClean="0">
                <a:solidFill>
                  <a:schemeClr val="bg1"/>
                </a:solidFill>
                <a:latin typeface="Arial" panose="020B0604020202020204" pitchFamily="34" charset="0"/>
                <a:cs typeface="Arial" panose="020B0604020202020204" pitchFamily="34" charset="0"/>
                <a:sym typeface="Arial" panose="020B0604020202020204" pitchFamily="34" charset="0"/>
              </a:rPr>
              <a:t>permite que los potenciales </a:t>
            </a:r>
            <a:r>
              <a:rPr lang="es-PE" sz="1600" dirty="0">
                <a:solidFill>
                  <a:schemeClr val="bg1"/>
                </a:solidFill>
                <a:latin typeface="Arial" panose="020B0604020202020204" pitchFamily="34" charset="0"/>
                <a:cs typeface="Arial" panose="020B0604020202020204" pitchFamily="34" charset="0"/>
                <a:sym typeface="Arial" panose="020B0604020202020204" pitchFamily="34" charset="0"/>
              </a:rPr>
              <a:t>conflictos sociales </a:t>
            </a:r>
            <a:r>
              <a:rPr lang="es-PE" sz="1600" dirty="0" smtClean="0">
                <a:solidFill>
                  <a:schemeClr val="bg1"/>
                </a:solidFill>
                <a:latin typeface="Arial" panose="020B0604020202020204" pitchFamily="34" charset="0"/>
                <a:cs typeface="Arial" panose="020B0604020202020204" pitchFamily="34" charset="0"/>
                <a:sym typeface="Arial" panose="020B0604020202020204" pitchFamily="34" charset="0"/>
              </a:rPr>
              <a:t>se transforman en </a:t>
            </a:r>
            <a:r>
              <a:rPr lang="es-PE" sz="1600" dirty="0">
                <a:solidFill>
                  <a:schemeClr val="bg1"/>
                </a:solidFill>
                <a:latin typeface="Arial" panose="020B0604020202020204" pitchFamily="34" charset="0"/>
                <a:cs typeface="Arial" panose="020B0604020202020204" pitchFamily="34" charset="0"/>
                <a:sym typeface="Arial" panose="020B0604020202020204" pitchFamily="34" charset="0"/>
              </a:rPr>
              <a:t>procesos de diálogo constante y </a:t>
            </a:r>
            <a:r>
              <a:rPr lang="es-PE" sz="1600" dirty="0" smtClean="0">
                <a:solidFill>
                  <a:schemeClr val="bg1"/>
                </a:solidFill>
                <a:latin typeface="Arial" panose="020B0604020202020204" pitchFamily="34" charset="0"/>
                <a:cs typeface="Arial" panose="020B0604020202020204" pitchFamily="34" charset="0"/>
                <a:sym typeface="Arial" panose="020B0604020202020204" pitchFamily="34" charset="0"/>
              </a:rPr>
              <a:t>transparente.</a:t>
            </a:r>
            <a:r>
              <a:rPr lang="es-PE" sz="1600" b="1" dirty="0" smtClean="0">
                <a:solidFill>
                  <a:schemeClr val="bg1"/>
                </a:solidFill>
                <a:latin typeface="Arial" panose="020B0604020202020204" pitchFamily="34" charset="0"/>
                <a:cs typeface="Arial" panose="020B0604020202020204" pitchFamily="34" charset="0"/>
                <a:sym typeface="Arial" panose="020B0604020202020204" pitchFamily="34" charset="0"/>
              </a:rPr>
              <a:t> </a:t>
            </a:r>
            <a:endParaRPr lang="es-PE" sz="16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pic>
        <p:nvPicPr>
          <p:cNvPr id="39" name="Picture 38">
            <a:extLst>
              <a:ext uri="{FF2B5EF4-FFF2-40B4-BE49-F238E27FC236}">
                <a16:creationId xmlns:a16="http://schemas.microsoft.com/office/drawing/2014/main" id="{436A3350-4F80-4222-9025-877A299EE920}"/>
              </a:ext>
            </a:extLst>
          </p:cNvPr>
          <p:cNvPicPr>
            <a:picLocks noChangeAspect="1"/>
          </p:cNvPicPr>
          <p:nvPr/>
        </p:nvPicPr>
        <p:blipFill rotWithShape="1">
          <a:blip r:embed="rId9"/>
          <a:srcRect t="14266"/>
          <a:stretch/>
        </p:blipFill>
        <p:spPr>
          <a:xfrm>
            <a:off x="1866159" y="843162"/>
            <a:ext cx="8450865" cy="4202563"/>
          </a:xfrm>
          <a:prstGeom prst="rect">
            <a:avLst/>
          </a:prstGeom>
        </p:spPr>
      </p:pic>
    </p:spTree>
    <p:extLst>
      <p:ext uri="{BB962C8B-B14F-4D97-AF65-F5344CB8AC3E}">
        <p14:creationId xmlns:p14="http://schemas.microsoft.com/office/powerpoint/2010/main" val="2636600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2C777B10-AFD4-4841-8974-91BF7399316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963" name="think-cell Slide" r:id="rId6" imgW="473" imgH="476" progId="TCLayout.ActiveDocument.1">
                  <p:embed/>
                </p:oleObj>
              </mc:Choice>
              <mc:Fallback>
                <p:oleObj name="think-cell Slide" r:id="rId6" imgW="473" imgH="476" progId="TCLayout.ActiveDocument.1">
                  <p:embed/>
                  <p:pic>
                    <p:nvPicPr>
                      <p:cNvPr id="11" name="Object 10" hidden="1">
                        <a:extLst>
                          <a:ext uri="{FF2B5EF4-FFF2-40B4-BE49-F238E27FC236}">
                            <a16:creationId xmlns:a16="http://schemas.microsoft.com/office/drawing/2014/main" id="{2C777B10-AFD4-4841-8974-91BF7399316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20350F4-B291-483F-9ED0-5F0C1CA9DA51}"/>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PE" sz="2041"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D2C8E037-2C38-4B07-B02B-2EDB3BB02F7D}"/>
              </a:ext>
            </a:extLst>
          </p:cNvPr>
          <p:cNvSpPr>
            <a:spLocks noGrp="1"/>
          </p:cNvSpPr>
          <p:nvPr>
            <p:ph type="title"/>
          </p:nvPr>
        </p:nvSpPr>
        <p:spPr bwMode="gray">
          <a:xfrm>
            <a:off x="161987" y="234865"/>
            <a:ext cx="11725484" cy="62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p>
            <a:r>
              <a:rPr lang="es-PE">
                <a:latin typeface="Arial" panose="020B0604020202020204" pitchFamily="34" charset="0"/>
                <a:cs typeface="Arial" panose="020B0604020202020204" pitchFamily="34" charset="0"/>
                <a:sym typeface="Arial" panose="020B0604020202020204" pitchFamily="34" charset="0"/>
              </a:rPr>
              <a:t>Se ha registrado una mejora significativa en el acceso a servicios básicos y fortalecimiento del capital humano en el AIO de Antamina</a:t>
            </a:r>
            <a:endParaRPr lang="es-PY">
              <a:latin typeface="Arial" panose="020B0604020202020204" pitchFamily="34" charset="0"/>
              <a:cs typeface="Arial" panose="020B0604020202020204" pitchFamily="34" charset="0"/>
              <a:sym typeface="Arial" panose="020B0604020202020204" pitchFamily="34" charset="0"/>
            </a:endParaRPr>
          </a:p>
        </p:txBody>
      </p:sp>
      <p:graphicFrame>
        <p:nvGraphicFramePr>
          <p:cNvPr id="37" name="Gráfico 25">
            <a:extLst>
              <a:ext uri="{FF2B5EF4-FFF2-40B4-BE49-F238E27FC236}">
                <a16:creationId xmlns:a16="http://schemas.microsoft.com/office/drawing/2014/main" id="{F2C37EC2-8EC4-4EEA-A482-F2EC0C1EA733}"/>
              </a:ext>
            </a:extLst>
          </p:cNvPr>
          <p:cNvGraphicFramePr>
            <a:graphicFrameLocks/>
          </p:cNvGraphicFramePr>
          <p:nvPr/>
        </p:nvGraphicFramePr>
        <p:xfrm>
          <a:off x="157163" y="1617091"/>
          <a:ext cx="3680911" cy="139027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8" name="Gráfico 18">
            <a:extLst>
              <a:ext uri="{FF2B5EF4-FFF2-40B4-BE49-F238E27FC236}">
                <a16:creationId xmlns:a16="http://schemas.microsoft.com/office/drawing/2014/main" id="{7808EA37-239D-48FB-BD65-2D9618BF6E9E}"/>
              </a:ext>
            </a:extLst>
          </p:cNvPr>
          <p:cNvGraphicFramePr>
            <a:graphicFrameLocks/>
          </p:cNvGraphicFramePr>
          <p:nvPr/>
        </p:nvGraphicFramePr>
        <p:xfrm>
          <a:off x="8211383" y="2041320"/>
          <a:ext cx="3676085" cy="417000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1" name="Gráfico 22">
            <a:extLst>
              <a:ext uri="{FF2B5EF4-FFF2-40B4-BE49-F238E27FC236}">
                <a16:creationId xmlns:a16="http://schemas.microsoft.com/office/drawing/2014/main" id="{BF1A9F18-B1F2-4739-9324-5BE02E4F1852}"/>
              </a:ext>
            </a:extLst>
          </p:cNvPr>
          <p:cNvGraphicFramePr>
            <a:graphicFrameLocks/>
          </p:cNvGraphicFramePr>
          <p:nvPr/>
        </p:nvGraphicFramePr>
        <p:xfrm>
          <a:off x="4186687" y="1919950"/>
          <a:ext cx="3676086" cy="168006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3" name="Gráfico 24">
            <a:extLst>
              <a:ext uri="{FF2B5EF4-FFF2-40B4-BE49-F238E27FC236}">
                <a16:creationId xmlns:a16="http://schemas.microsoft.com/office/drawing/2014/main" id="{C6B25188-3018-4F71-8BF7-13F3169770E6}"/>
              </a:ext>
            </a:extLst>
          </p:cNvPr>
          <p:cNvGraphicFramePr>
            <a:graphicFrameLocks/>
          </p:cNvGraphicFramePr>
          <p:nvPr/>
        </p:nvGraphicFramePr>
        <p:xfrm>
          <a:off x="4186684" y="4531264"/>
          <a:ext cx="3676085" cy="1680064"/>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6" name="Gráfico 26">
            <a:extLst>
              <a:ext uri="{FF2B5EF4-FFF2-40B4-BE49-F238E27FC236}">
                <a16:creationId xmlns:a16="http://schemas.microsoft.com/office/drawing/2014/main" id="{5E4420BF-FF16-43CE-A3B6-E2C720E69D24}"/>
              </a:ext>
            </a:extLst>
          </p:cNvPr>
          <p:cNvGraphicFramePr>
            <a:graphicFrameLocks/>
          </p:cNvGraphicFramePr>
          <p:nvPr/>
        </p:nvGraphicFramePr>
        <p:xfrm>
          <a:off x="157165" y="3321085"/>
          <a:ext cx="3671261" cy="129826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7" name="Gráfico 27">
            <a:extLst>
              <a:ext uri="{FF2B5EF4-FFF2-40B4-BE49-F238E27FC236}">
                <a16:creationId xmlns:a16="http://schemas.microsoft.com/office/drawing/2014/main" id="{4C4BFD42-0885-4AD6-8D1C-CD237A9EF9EC}"/>
              </a:ext>
            </a:extLst>
          </p:cNvPr>
          <p:cNvGraphicFramePr>
            <a:graphicFrameLocks/>
          </p:cNvGraphicFramePr>
          <p:nvPr/>
        </p:nvGraphicFramePr>
        <p:xfrm>
          <a:off x="161987" y="4933077"/>
          <a:ext cx="3671261" cy="1298268"/>
        </p:xfrm>
        <a:graphic>
          <a:graphicData uri="http://schemas.openxmlformats.org/drawingml/2006/chart">
            <c:chart xmlns:c="http://schemas.openxmlformats.org/drawingml/2006/chart" xmlns:r="http://schemas.openxmlformats.org/officeDocument/2006/relationships" r:id="rId13"/>
          </a:graphicData>
        </a:graphic>
      </p:graphicFrame>
      <p:sp>
        <p:nvSpPr>
          <p:cNvPr id="48" name="TextBox 47">
            <a:extLst>
              <a:ext uri="{FF2B5EF4-FFF2-40B4-BE49-F238E27FC236}">
                <a16:creationId xmlns:a16="http://schemas.microsoft.com/office/drawing/2014/main" id="{2344127A-568E-4C2E-87F1-88562743E32D}"/>
              </a:ext>
            </a:extLst>
          </p:cNvPr>
          <p:cNvSpPr txBox="1">
            <a:spLocks/>
          </p:cNvSpPr>
          <p:nvPr/>
        </p:nvSpPr>
        <p:spPr>
          <a:xfrm>
            <a:off x="8211384" y="1381624"/>
            <a:ext cx="3676087" cy="572174"/>
          </a:xfrm>
          <a:prstGeom prst="rect">
            <a:avLst/>
          </a:prstGeom>
        </p:spPr>
        <p:txBody>
          <a:bodyPr vert="horz" wrap="square" lIns="0" tIns="0" rIns="0" bIns="18000" rtlCol="0" anchor="t" anchorCtr="0">
            <a:noAutofit/>
          </a:bodyPr>
          <a:lstStyle>
            <a:lvl1pPr lvl="0" indent="0" defTabSz="913526" fontAlgn="base">
              <a:spcBef>
                <a:spcPct val="0"/>
              </a:spcBef>
              <a:spcAft>
                <a:spcPct val="0"/>
              </a:spcAft>
              <a:buClr>
                <a:schemeClr val="tx2"/>
              </a:buClr>
              <a:buSzPct val="100000"/>
              <a:defRPr lang="es-ES" sz="1632" baseline="0" dirty="0"/>
            </a:lvl1pPr>
            <a:lvl2pPr marL="198346" lvl="1" indent="-194673" defTabSz="913526" fontAlgn="base">
              <a:spcBef>
                <a:spcPct val="0"/>
              </a:spcBef>
              <a:spcAft>
                <a:spcPct val="0"/>
              </a:spcAft>
              <a:buClr>
                <a:schemeClr val="tx2"/>
              </a:buClr>
              <a:buSzPct val="125000"/>
              <a:buFont typeface="Arial" charset="0"/>
              <a:buChar char="▪"/>
              <a:defRPr lang="es-ES" sz="1632" baseline="0" dirty="0"/>
            </a:lvl2pPr>
            <a:lvl3pPr marL="490777" lvl="2" indent="-291551" defTabSz="913526" fontAlgn="base">
              <a:spcBef>
                <a:spcPct val="0"/>
              </a:spcBef>
              <a:spcAft>
                <a:spcPct val="0"/>
              </a:spcAft>
              <a:buClr>
                <a:schemeClr val="tx2"/>
              </a:buClr>
              <a:buSzPct val="120000"/>
              <a:buFont typeface="Arial" charset="0"/>
              <a:buChar char="–"/>
              <a:defRPr lang="es-ES" sz="1632" baseline="0" dirty="0"/>
            </a:lvl3pPr>
            <a:lvl4pPr marL="628097" lvl="3" indent="-157942" defTabSz="913526" fontAlgn="base">
              <a:spcBef>
                <a:spcPct val="0"/>
              </a:spcBef>
              <a:spcAft>
                <a:spcPct val="0"/>
              </a:spcAft>
              <a:buClr>
                <a:schemeClr val="tx2"/>
              </a:buClr>
              <a:buSzPct val="120000"/>
              <a:buFont typeface="Arial" charset="0"/>
              <a:buChar char="▫"/>
              <a:defRPr lang="es-ES" sz="1632" baseline="0" dirty="0"/>
            </a:lvl4pPr>
            <a:lvl5pPr marL="764001" lvl="4" indent="-132231" defTabSz="913526" fontAlgn="base">
              <a:spcBef>
                <a:spcPct val="0"/>
              </a:spcBef>
              <a:spcAft>
                <a:spcPct val="0"/>
              </a:spcAft>
              <a:buClr>
                <a:schemeClr val="tx2"/>
              </a:buClr>
              <a:buSzPct val="89000"/>
              <a:buFont typeface="Arial" charset="0"/>
              <a:buChar char="-"/>
              <a:defRPr lang="es-ES" sz="1632" baseline="0" dirty="0"/>
            </a:lvl5pPr>
            <a:lvl6pPr marL="1020090" indent="-177099" defTabSz="1218095" fontAlgn="base">
              <a:spcBef>
                <a:spcPct val="0"/>
              </a:spcBef>
              <a:spcAft>
                <a:spcPct val="0"/>
              </a:spcAft>
              <a:buClr>
                <a:schemeClr val="tx2"/>
              </a:buClr>
              <a:buSzPct val="89000"/>
              <a:buFont typeface="Arial" charset="0"/>
              <a:buChar char="-"/>
              <a:defRPr sz="2176" baseline="0"/>
            </a:lvl6pPr>
            <a:lvl7pPr marL="1020090" indent="-177099" defTabSz="1218095" fontAlgn="base">
              <a:spcBef>
                <a:spcPct val="0"/>
              </a:spcBef>
              <a:spcAft>
                <a:spcPct val="0"/>
              </a:spcAft>
              <a:buClr>
                <a:schemeClr val="tx2"/>
              </a:buClr>
              <a:buSzPct val="89000"/>
              <a:buFont typeface="Arial" charset="0"/>
              <a:buChar char="-"/>
              <a:defRPr sz="2176" baseline="0"/>
            </a:lvl7pPr>
            <a:lvl8pPr marL="1020090" indent="-177099" defTabSz="1218095" fontAlgn="base">
              <a:spcBef>
                <a:spcPct val="0"/>
              </a:spcBef>
              <a:spcAft>
                <a:spcPct val="0"/>
              </a:spcAft>
              <a:buClr>
                <a:schemeClr val="tx2"/>
              </a:buClr>
              <a:buSzPct val="89000"/>
              <a:buFont typeface="Arial" charset="0"/>
              <a:buChar char="-"/>
              <a:defRPr sz="2176" baseline="0"/>
            </a:lvl8pPr>
            <a:lvl9pPr marL="1020090" indent="-177099" defTabSz="1218095" fontAlgn="base">
              <a:spcBef>
                <a:spcPct val="0"/>
              </a:spcBef>
              <a:spcAft>
                <a:spcPct val="0"/>
              </a:spcAft>
              <a:buClr>
                <a:schemeClr val="tx2"/>
              </a:buClr>
              <a:buSzPct val="89000"/>
              <a:buFont typeface="Arial" charset="0"/>
              <a:buChar char="-"/>
              <a:defRPr sz="2176" baseline="0"/>
            </a:lvl9pPr>
          </a:lstStyle>
          <a:p>
            <a:r>
              <a:rPr lang="es-CO" sz="1200" b="1">
                <a:solidFill>
                  <a:schemeClr val="tx2"/>
                </a:solidFill>
                <a:latin typeface="Arial" panose="020B0604020202020204" pitchFamily="34" charset="0"/>
                <a:cs typeface="Arial" panose="020B0604020202020204" pitchFamily="34" charset="0"/>
                <a:sym typeface="Arial" panose="020B0604020202020204" pitchFamily="34" charset="0"/>
              </a:rPr>
              <a:t>Anemia en niños menores de 5 años, 2013-2018</a:t>
            </a:r>
          </a:p>
          <a:p>
            <a:r>
              <a:rPr lang="es-CO" sz="1200">
                <a:latin typeface="Arial" panose="020B0604020202020204" pitchFamily="34" charset="0"/>
                <a:cs typeface="Arial" panose="020B0604020202020204" pitchFamily="34" charset="0"/>
                <a:sym typeface="Arial" panose="020B0604020202020204" pitchFamily="34" charset="0"/>
              </a:rPr>
              <a:t>(% del total de niños menores de 5 años que acudieron a los establecimientos de salud)</a:t>
            </a:r>
          </a:p>
        </p:txBody>
      </p:sp>
      <p:sp>
        <p:nvSpPr>
          <p:cNvPr id="50" name="TextBox 49">
            <a:extLst>
              <a:ext uri="{FF2B5EF4-FFF2-40B4-BE49-F238E27FC236}">
                <a16:creationId xmlns:a16="http://schemas.microsoft.com/office/drawing/2014/main" id="{FCBCA087-0B0B-4C5B-9955-14A351B74B53}"/>
              </a:ext>
            </a:extLst>
          </p:cNvPr>
          <p:cNvSpPr txBox="1">
            <a:spLocks/>
          </p:cNvSpPr>
          <p:nvPr/>
        </p:nvSpPr>
        <p:spPr>
          <a:xfrm>
            <a:off x="4186686" y="1381624"/>
            <a:ext cx="3676087" cy="387508"/>
          </a:xfrm>
          <a:prstGeom prst="rect">
            <a:avLst/>
          </a:prstGeom>
        </p:spPr>
        <p:txBody>
          <a:bodyPr vert="horz" wrap="square" lIns="0" tIns="0" rIns="0" bIns="18000" rtlCol="0" anchor="t" anchorCtr="0">
            <a:noAutofit/>
          </a:bodyPr>
          <a:lstStyle>
            <a:lvl1pPr lvl="0" indent="0" defTabSz="913526" fontAlgn="base">
              <a:spcBef>
                <a:spcPct val="0"/>
              </a:spcBef>
              <a:spcAft>
                <a:spcPct val="0"/>
              </a:spcAft>
              <a:buClr>
                <a:schemeClr val="tx2"/>
              </a:buClr>
              <a:buSzPct val="100000"/>
              <a:defRPr lang="es-ES" sz="1632" baseline="0" dirty="0"/>
            </a:lvl1pPr>
            <a:lvl2pPr marL="198346" lvl="1" indent="-194673" defTabSz="913526" fontAlgn="base">
              <a:spcBef>
                <a:spcPct val="0"/>
              </a:spcBef>
              <a:spcAft>
                <a:spcPct val="0"/>
              </a:spcAft>
              <a:buClr>
                <a:schemeClr val="tx2"/>
              </a:buClr>
              <a:buSzPct val="125000"/>
              <a:buFont typeface="Arial" charset="0"/>
              <a:buChar char="▪"/>
              <a:defRPr lang="es-ES" sz="1632" baseline="0" dirty="0"/>
            </a:lvl2pPr>
            <a:lvl3pPr marL="490777" lvl="2" indent="-291551" defTabSz="913526" fontAlgn="base">
              <a:spcBef>
                <a:spcPct val="0"/>
              </a:spcBef>
              <a:spcAft>
                <a:spcPct val="0"/>
              </a:spcAft>
              <a:buClr>
                <a:schemeClr val="tx2"/>
              </a:buClr>
              <a:buSzPct val="120000"/>
              <a:buFont typeface="Arial" charset="0"/>
              <a:buChar char="–"/>
              <a:defRPr lang="es-ES" sz="1632" baseline="0" dirty="0"/>
            </a:lvl3pPr>
            <a:lvl4pPr marL="628097" lvl="3" indent="-157942" defTabSz="913526" fontAlgn="base">
              <a:spcBef>
                <a:spcPct val="0"/>
              </a:spcBef>
              <a:spcAft>
                <a:spcPct val="0"/>
              </a:spcAft>
              <a:buClr>
                <a:schemeClr val="tx2"/>
              </a:buClr>
              <a:buSzPct val="120000"/>
              <a:buFont typeface="Arial" charset="0"/>
              <a:buChar char="▫"/>
              <a:defRPr lang="es-ES" sz="1632" baseline="0" dirty="0"/>
            </a:lvl4pPr>
            <a:lvl5pPr marL="764001" lvl="4" indent="-132231" defTabSz="913526" fontAlgn="base">
              <a:spcBef>
                <a:spcPct val="0"/>
              </a:spcBef>
              <a:spcAft>
                <a:spcPct val="0"/>
              </a:spcAft>
              <a:buClr>
                <a:schemeClr val="tx2"/>
              </a:buClr>
              <a:buSzPct val="89000"/>
              <a:buFont typeface="Arial" charset="0"/>
              <a:buChar char="-"/>
              <a:defRPr lang="es-ES" sz="1632" baseline="0" dirty="0"/>
            </a:lvl5pPr>
            <a:lvl6pPr marL="1020090" indent="-177099" defTabSz="1218095" fontAlgn="base">
              <a:spcBef>
                <a:spcPct val="0"/>
              </a:spcBef>
              <a:spcAft>
                <a:spcPct val="0"/>
              </a:spcAft>
              <a:buClr>
                <a:schemeClr val="tx2"/>
              </a:buClr>
              <a:buSzPct val="89000"/>
              <a:buFont typeface="Arial" charset="0"/>
              <a:buChar char="-"/>
              <a:defRPr sz="2176" baseline="0"/>
            </a:lvl6pPr>
            <a:lvl7pPr marL="1020090" indent="-177099" defTabSz="1218095" fontAlgn="base">
              <a:spcBef>
                <a:spcPct val="0"/>
              </a:spcBef>
              <a:spcAft>
                <a:spcPct val="0"/>
              </a:spcAft>
              <a:buClr>
                <a:schemeClr val="tx2"/>
              </a:buClr>
              <a:buSzPct val="89000"/>
              <a:buFont typeface="Arial" charset="0"/>
              <a:buChar char="-"/>
              <a:defRPr sz="2176" baseline="0"/>
            </a:lvl7pPr>
            <a:lvl8pPr marL="1020090" indent="-177099" defTabSz="1218095" fontAlgn="base">
              <a:spcBef>
                <a:spcPct val="0"/>
              </a:spcBef>
              <a:spcAft>
                <a:spcPct val="0"/>
              </a:spcAft>
              <a:buClr>
                <a:schemeClr val="tx2"/>
              </a:buClr>
              <a:buSzPct val="89000"/>
              <a:buFont typeface="Arial" charset="0"/>
              <a:buChar char="-"/>
              <a:defRPr sz="2176" baseline="0"/>
            </a:lvl8pPr>
            <a:lvl9pPr marL="1020090" indent="-177099" defTabSz="1218095" fontAlgn="base">
              <a:spcBef>
                <a:spcPct val="0"/>
              </a:spcBef>
              <a:spcAft>
                <a:spcPct val="0"/>
              </a:spcAft>
              <a:buClr>
                <a:schemeClr val="tx2"/>
              </a:buClr>
              <a:buSzPct val="89000"/>
              <a:buFont typeface="Arial" charset="0"/>
              <a:buChar char="-"/>
              <a:defRPr sz="2176" baseline="0"/>
            </a:lvl9pPr>
          </a:lstStyle>
          <a:p>
            <a:r>
              <a:rPr lang="es-CO" sz="1200" b="1">
                <a:solidFill>
                  <a:schemeClr val="tx2"/>
                </a:solidFill>
                <a:latin typeface="Arial" panose="020B0604020202020204" pitchFamily="34" charset="0"/>
                <a:cs typeface="Arial" panose="020B0604020202020204" pitchFamily="34" charset="0"/>
                <a:sym typeface="Arial" panose="020B0604020202020204" pitchFamily="34" charset="0"/>
              </a:rPr>
              <a:t>Analfabetismo</a:t>
            </a:r>
          </a:p>
          <a:p>
            <a:r>
              <a:rPr lang="es-CO" sz="1200">
                <a:latin typeface="Arial" panose="020B0604020202020204" pitchFamily="34" charset="0"/>
                <a:cs typeface="Arial" panose="020B0604020202020204" pitchFamily="34" charset="0"/>
                <a:sym typeface="Arial" panose="020B0604020202020204" pitchFamily="34" charset="0"/>
              </a:rPr>
              <a:t>(en % de la </a:t>
            </a:r>
            <a:r>
              <a:rPr lang="es-CO" sz="1200" err="1">
                <a:latin typeface="Arial" panose="020B0604020202020204" pitchFamily="34" charset="0"/>
                <a:cs typeface="Arial" panose="020B0604020202020204" pitchFamily="34" charset="0"/>
                <a:sym typeface="Arial" panose="020B0604020202020204" pitchFamily="34" charset="0"/>
              </a:rPr>
              <a:t>pob</a:t>
            </a:r>
            <a:r>
              <a:rPr lang="es-CO" sz="1200">
                <a:latin typeface="Arial" panose="020B0604020202020204" pitchFamily="34" charset="0"/>
                <a:cs typeface="Arial" panose="020B0604020202020204" pitchFamily="34" charset="0"/>
                <a:sym typeface="Arial" panose="020B0604020202020204" pitchFamily="34" charset="0"/>
              </a:rPr>
              <a:t>. de 15 años y más)</a:t>
            </a:r>
          </a:p>
        </p:txBody>
      </p:sp>
      <p:sp>
        <p:nvSpPr>
          <p:cNvPr id="52" name="TextBox 51">
            <a:extLst>
              <a:ext uri="{FF2B5EF4-FFF2-40B4-BE49-F238E27FC236}">
                <a16:creationId xmlns:a16="http://schemas.microsoft.com/office/drawing/2014/main" id="{09270D7D-CA98-4E95-8715-6CDFAE6A177F}"/>
              </a:ext>
            </a:extLst>
          </p:cNvPr>
          <p:cNvSpPr txBox="1">
            <a:spLocks/>
          </p:cNvSpPr>
          <p:nvPr/>
        </p:nvSpPr>
        <p:spPr>
          <a:xfrm>
            <a:off x="4186686" y="3880973"/>
            <a:ext cx="3676087" cy="387508"/>
          </a:xfrm>
          <a:prstGeom prst="rect">
            <a:avLst/>
          </a:prstGeom>
        </p:spPr>
        <p:txBody>
          <a:bodyPr vert="horz" wrap="square" lIns="0" tIns="0" rIns="0" bIns="18000" rtlCol="0" anchor="t" anchorCtr="0">
            <a:noAutofit/>
          </a:bodyPr>
          <a:lstStyle>
            <a:lvl1pPr lvl="0" indent="0" defTabSz="913526" fontAlgn="base">
              <a:spcBef>
                <a:spcPct val="0"/>
              </a:spcBef>
              <a:spcAft>
                <a:spcPct val="0"/>
              </a:spcAft>
              <a:buClr>
                <a:schemeClr val="tx2"/>
              </a:buClr>
              <a:buSzPct val="100000"/>
              <a:defRPr lang="es-ES" sz="1632" baseline="0" dirty="0"/>
            </a:lvl1pPr>
            <a:lvl2pPr marL="198346" lvl="1" indent="-194673" defTabSz="913526" fontAlgn="base">
              <a:spcBef>
                <a:spcPct val="0"/>
              </a:spcBef>
              <a:spcAft>
                <a:spcPct val="0"/>
              </a:spcAft>
              <a:buClr>
                <a:schemeClr val="tx2"/>
              </a:buClr>
              <a:buSzPct val="125000"/>
              <a:buFont typeface="Arial" charset="0"/>
              <a:buChar char="▪"/>
              <a:defRPr lang="es-ES" sz="1632" baseline="0" dirty="0"/>
            </a:lvl2pPr>
            <a:lvl3pPr marL="490777" lvl="2" indent="-291551" defTabSz="913526" fontAlgn="base">
              <a:spcBef>
                <a:spcPct val="0"/>
              </a:spcBef>
              <a:spcAft>
                <a:spcPct val="0"/>
              </a:spcAft>
              <a:buClr>
                <a:schemeClr val="tx2"/>
              </a:buClr>
              <a:buSzPct val="120000"/>
              <a:buFont typeface="Arial" charset="0"/>
              <a:buChar char="–"/>
              <a:defRPr lang="es-ES" sz="1632" baseline="0" dirty="0"/>
            </a:lvl3pPr>
            <a:lvl4pPr marL="628097" lvl="3" indent="-157942" defTabSz="913526" fontAlgn="base">
              <a:spcBef>
                <a:spcPct val="0"/>
              </a:spcBef>
              <a:spcAft>
                <a:spcPct val="0"/>
              </a:spcAft>
              <a:buClr>
                <a:schemeClr val="tx2"/>
              </a:buClr>
              <a:buSzPct val="120000"/>
              <a:buFont typeface="Arial" charset="0"/>
              <a:buChar char="▫"/>
              <a:defRPr lang="es-ES" sz="1632" baseline="0" dirty="0"/>
            </a:lvl4pPr>
            <a:lvl5pPr marL="764001" lvl="4" indent="-132231" defTabSz="913526" fontAlgn="base">
              <a:spcBef>
                <a:spcPct val="0"/>
              </a:spcBef>
              <a:spcAft>
                <a:spcPct val="0"/>
              </a:spcAft>
              <a:buClr>
                <a:schemeClr val="tx2"/>
              </a:buClr>
              <a:buSzPct val="89000"/>
              <a:buFont typeface="Arial" charset="0"/>
              <a:buChar char="-"/>
              <a:defRPr lang="es-ES" sz="1632" baseline="0" dirty="0"/>
            </a:lvl5pPr>
            <a:lvl6pPr marL="1020090" indent="-177099" defTabSz="1218095" fontAlgn="base">
              <a:spcBef>
                <a:spcPct val="0"/>
              </a:spcBef>
              <a:spcAft>
                <a:spcPct val="0"/>
              </a:spcAft>
              <a:buClr>
                <a:schemeClr val="tx2"/>
              </a:buClr>
              <a:buSzPct val="89000"/>
              <a:buFont typeface="Arial" charset="0"/>
              <a:buChar char="-"/>
              <a:defRPr sz="2176" baseline="0"/>
            </a:lvl6pPr>
            <a:lvl7pPr marL="1020090" indent="-177099" defTabSz="1218095" fontAlgn="base">
              <a:spcBef>
                <a:spcPct val="0"/>
              </a:spcBef>
              <a:spcAft>
                <a:spcPct val="0"/>
              </a:spcAft>
              <a:buClr>
                <a:schemeClr val="tx2"/>
              </a:buClr>
              <a:buSzPct val="89000"/>
              <a:buFont typeface="Arial" charset="0"/>
              <a:buChar char="-"/>
              <a:defRPr sz="2176" baseline="0"/>
            </a:lvl7pPr>
            <a:lvl8pPr marL="1020090" indent="-177099" defTabSz="1218095" fontAlgn="base">
              <a:spcBef>
                <a:spcPct val="0"/>
              </a:spcBef>
              <a:spcAft>
                <a:spcPct val="0"/>
              </a:spcAft>
              <a:buClr>
                <a:schemeClr val="tx2"/>
              </a:buClr>
              <a:buSzPct val="89000"/>
              <a:buFont typeface="Arial" charset="0"/>
              <a:buChar char="-"/>
              <a:defRPr sz="2176" baseline="0"/>
            </a:lvl8pPr>
            <a:lvl9pPr marL="1020090" indent="-177099" defTabSz="1218095" fontAlgn="base">
              <a:spcBef>
                <a:spcPct val="0"/>
              </a:spcBef>
              <a:spcAft>
                <a:spcPct val="0"/>
              </a:spcAft>
              <a:buClr>
                <a:schemeClr val="tx2"/>
              </a:buClr>
              <a:buSzPct val="89000"/>
              <a:buFont typeface="Arial" charset="0"/>
              <a:buChar char="-"/>
              <a:defRPr sz="2176" baseline="0"/>
            </a:lvl9pPr>
          </a:lstStyle>
          <a:p>
            <a:r>
              <a:rPr lang="es-CO" sz="1200" b="1">
                <a:solidFill>
                  <a:schemeClr val="tx2"/>
                </a:solidFill>
                <a:latin typeface="Arial" panose="020B0604020202020204" pitchFamily="34" charset="0"/>
                <a:cs typeface="Arial" panose="020B0604020202020204" pitchFamily="34" charset="0"/>
                <a:sym typeface="Arial" panose="020B0604020202020204" pitchFamily="34" charset="0"/>
              </a:rPr>
              <a:t>Población con al menos secundaria completa*</a:t>
            </a:r>
          </a:p>
          <a:p>
            <a:r>
              <a:rPr lang="es-CO" sz="1200">
                <a:latin typeface="Arial" panose="020B0604020202020204" pitchFamily="34" charset="0"/>
                <a:cs typeface="Arial" panose="020B0604020202020204" pitchFamily="34" charset="0"/>
                <a:sym typeface="Arial" panose="020B0604020202020204" pitchFamily="34" charset="0"/>
              </a:rPr>
              <a:t>(en % de la </a:t>
            </a:r>
            <a:r>
              <a:rPr lang="es-CO" sz="1200" err="1">
                <a:latin typeface="Arial" panose="020B0604020202020204" pitchFamily="34" charset="0"/>
                <a:cs typeface="Arial" panose="020B0604020202020204" pitchFamily="34" charset="0"/>
                <a:sym typeface="Arial" panose="020B0604020202020204" pitchFamily="34" charset="0"/>
              </a:rPr>
              <a:t>pob</a:t>
            </a:r>
            <a:r>
              <a:rPr lang="es-CO" sz="1200">
                <a:latin typeface="Arial" panose="020B0604020202020204" pitchFamily="34" charset="0"/>
                <a:cs typeface="Arial" panose="020B0604020202020204" pitchFamily="34" charset="0"/>
                <a:sym typeface="Arial" panose="020B0604020202020204" pitchFamily="34" charset="0"/>
              </a:rPr>
              <a:t>. de 15 años y más)</a:t>
            </a:r>
          </a:p>
        </p:txBody>
      </p:sp>
      <p:sp>
        <p:nvSpPr>
          <p:cNvPr id="54" name="TextBox 53">
            <a:extLst>
              <a:ext uri="{FF2B5EF4-FFF2-40B4-BE49-F238E27FC236}">
                <a16:creationId xmlns:a16="http://schemas.microsoft.com/office/drawing/2014/main" id="{9AC41298-ADCF-461B-ACF2-C699CA6FC3AA}"/>
              </a:ext>
            </a:extLst>
          </p:cNvPr>
          <p:cNvSpPr txBox="1">
            <a:spLocks/>
          </p:cNvSpPr>
          <p:nvPr/>
        </p:nvSpPr>
        <p:spPr>
          <a:xfrm>
            <a:off x="161987" y="3071890"/>
            <a:ext cx="3676087" cy="202842"/>
          </a:xfrm>
          <a:prstGeom prst="rect">
            <a:avLst/>
          </a:prstGeom>
        </p:spPr>
        <p:txBody>
          <a:bodyPr vert="horz" wrap="square" lIns="0" tIns="0" rIns="0" bIns="18000" rtlCol="0" anchor="t" anchorCtr="0">
            <a:noAutofit/>
          </a:bodyPr>
          <a:lstStyle>
            <a:lvl1pPr lvl="0" indent="0" defTabSz="913526" fontAlgn="base">
              <a:spcBef>
                <a:spcPct val="0"/>
              </a:spcBef>
              <a:spcAft>
                <a:spcPct val="0"/>
              </a:spcAft>
              <a:buClr>
                <a:schemeClr val="tx2"/>
              </a:buClr>
              <a:buSzPct val="100000"/>
              <a:defRPr lang="es-ES" sz="1632" baseline="0" dirty="0"/>
            </a:lvl1pPr>
            <a:lvl2pPr marL="198346" lvl="1" indent="-194673" defTabSz="913526" fontAlgn="base">
              <a:spcBef>
                <a:spcPct val="0"/>
              </a:spcBef>
              <a:spcAft>
                <a:spcPct val="0"/>
              </a:spcAft>
              <a:buClr>
                <a:schemeClr val="tx2"/>
              </a:buClr>
              <a:buSzPct val="125000"/>
              <a:buFont typeface="Arial" charset="0"/>
              <a:buChar char="▪"/>
              <a:defRPr lang="es-ES" sz="1632" baseline="0" dirty="0"/>
            </a:lvl2pPr>
            <a:lvl3pPr marL="490777" lvl="2" indent="-291551" defTabSz="913526" fontAlgn="base">
              <a:spcBef>
                <a:spcPct val="0"/>
              </a:spcBef>
              <a:spcAft>
                <a:spcPct val="0"/>
              </a:spcAft>
              <a:buClr>
                <a:schemeClr val="tx2"/>
              </a:buClr>
              <a:buSzPct val="120000"/>
              <a:buFont typeface="Arial" charset="0"/>
              <a:buChar char="–"/>
              <a:defRPr lang="es-ES" sz="1632" baseline="0" dirty="0"/>
            </a:lvl3pPr>
            <a:lvl4pPr marL="628097" lvl="3" indent="-157942" defTabSz="913526" fontAlgn="base">
              <a:spcBef>
                <a:spcPct val="0"/>
              </a:spcBef>
              <a:spcAft>
                <a:spcPct val="0"/>
              </a:spcAft>
              <a:buClr>
                <a:schemeClr val="tx2"/>
              </a:buClr>
              <a:buSzPct val="120000"/>
              <a:buFont typeface="Arial" charset="0"/>
              <a:buChar char="▫"/>
              <a:defRPr lang="es-ES" sz="1632" baseline="0" dirty="0"/>
            </a:lvl4pPr>
            <a:lvl5pPr marL="764001" lvl="4" indent="-132231" defTabSz="913526" fontAlgn="base">
              <a:spcBef>
                <a:spcPct val="0"/>
              </a:spcBef>
              <a:spcAft>
                <a:spcPct val="0"/>
              </a:spcAft>
              <a:buClr>
                <a:schemeClr val="tx2"/>
              </a:buClr>
              <a:buSzPct val="89000"/>
              <a:buFont typeface="Arial" charset="0"/>
              <a:buChar char="-"/>
              <a:defRPr lang="es-ES" sz="1632" baseline="0" dirty="0"/>
            </a:lvl5pPr>
            <a:lvl6pPr marL="1020090" indent="-177099" defTabSz="1218095" fontAlgn="base">
              <a:spcBef>
                <a:spcPct val="0"/>
              </a:spcBef>
              <a:spcAft>
                <a:spcPct val="0"/>
              </a:spcAft>
              <a:buClr>
                <a:schemeClr val="tx2"/>
              </a:buClr>
              <a:buSzPct val="89000"/>
              <a:buFont typeface="Arial" charset="0"/>
              <a:buChar char="-"/>
              <a:defRPr sz="2176" baseline="0"/>
            </a:lvl6pPr>
            <a:lvl7pPr marL="1020090" indent="-177099" defTabSz="1218095" fontAlgn="base">
              <a:spcBef>
                <a:spcPct val="0"/>
              </a:spcBef>
              <a:spcAft>
                <a:spcPct val="0"/>
              </a:spcAft>
              <a:buClr>
                <a:schemeClr val="tx2"/>
              </a:buClr>
              <a:buSzPct val="89000"/>
              <a:buFont typeface="Arial" charset="0"/>
              <a:buChar char="-"/>
              <a:defRPr sz="2176" baseline="0"/>
            </a:lvl7pPr>
            <a:lvl8pPr marL="1020090" indent="-177099" defTabSz="1218095" fontAlgn="base">
              <a:spcBef>
                <a:spcPct val="0"/>
              </a:spcBef>
              <a:spcAft>
                <a:spcPct val="0"/>
              </a:spcAft>
              <a:buClr>
                <a:schemeClr val="tx2"/>
              </a:buClr>
              <a:buSzPct val="89000"/>
              <a:buFont typeface="Arial" charset="0"/>
              <a:buChar char="-"/>
              <a:defRPr sz="2176" baseline="0"/>
            </a:lvl8pPr>
            <a:lvl9pPr marL="1020090" indent="-177099" defTabSz="1218095" fontAlgn="base">
              <a:spcBef>
                <a:spcPct val="0"/>
              </a:spcBef>
              <a:spcAft>
                <a:spcPct val="0"/>
              </a:spcAft>
              <a:buClr>
                <a:schemeClr val="tx2"/>
              </a:buClr>
              <a:buSzPct val="89000"/>
              <a:buFont typeface="Arial" charset="0"/>
              <a:buChar char="-"/>
              <a:defRPr sz="2176" baseline="0"/>
            </a:lvl9pPr>
          </a:lstStyle>
          <a:p>
            <a:r>
              <a:rPr lang="es-CO" sz="1200" b="1">
                <a:solidFill>
                  <a:schemeClr val="tx2"/>
                </a:solidFill>
                <a:latin typeface="Arial" panose="020B0604020202020204" pitchFamily="34" charset="0"/>
                <a:cs typeface="Arial" panose="020B0604020202020204" pitchFamily="34" charset="0"/>
                <a:sym typeface="Arial" panose="020B0604020202020204" pitchFamily="34" charset="0"/>
              </a:rPr>
              <a:t>Desagüe**</a:t>
            </a:r>
          </a:p>
        </p:txBody>
      </p:sp>
      <p:sp>
        <p:nvSpPr>
          <p:cNvPr id="56" name="TextBox 55">
            <a:extLst>
              <a:ext uri="{FF2B5EF4-FFF2-40B4-BE49-F238E27FC236}">
                <a16:creationId xmlns:a16="http://schemas.microsoft.com/office/drawing/2014/main" id="{7D00AA1F-74D3-43B2-8B9B-3807370DD098}"/>
              </a:ext>
            </a:extLst>
          </p:cNvPr>
          <p:cNvSpPr txBox="1">
            <a:spLocks/>
          </p:cNvSpPr>
          <p:nvPr/>
        </p:nvSpPr>
        <p:spPr>
          <a:xfrm>
            <a:off x="161987" y="4683882"/>
            <a:ext cx="3676087" cy="202842"/>
          </a:xfrm>
          <a:prstGeom prst="rect">
            <a:avLst/>
          </a:prstGeom>
        </p:spPr>
        <p:txBody>
          <a:bodyPr vert="horz" wrap="square" lIns="0" tIns="0" rIns="0" bIns="18000" rtlCol="0" anchor="t" anchorCtr="0">
            <a:noAutofit/>
          </a:bodyPr>
          <a:lstStyle>
            <a:lvl1pPr lvl="0" indent="0" defTabSz="913526" fontAlgn="base">
              <a:spcBef>
                <a:spcPct val="0"/>
              </a:spcBef>
              <a:spcAft>
                <a:spcPct val="0"/>
              </a:spcAft>
              <a:buClr>
                <a:schemeClr val="tx2"/>
              </a:buClr>
              <a:buSzPct val="100000"/>
              <a:defRPr lang="es-ES" sz="1632" baseline="0" dirty="0"/>
            </a:lvl1pPr>
            <a:lvl2pPr marL="198346" lvl="1" indent="-194673" defTabSz="913526" fontAlgn="base">
              <a:spcBef>
                <a:spcPct val="0"/>
              </a:spcBef>
              <a:spcAft>
                <a:spcPct val="0"/>
              </a:spcAft>
              <a:buClr>
                <a:schemeClr val="tx2"/>
              </a:buClr>
              <a:buSzPct val="125000"/>
              <a:buFont typeface="Arial" charset="0"/>
              <a:buChar char="▪"/>
              <a:defRPr lang="es-ES" sz="1632" baseline="0" dirty="0"/>
            </a:lvl2pPr>
            <a:lvl3pPr marL="490777" lvl="2" indent="-291551" defTabSz="913526" fontAlgn="base">
              <a:spcBef>
                <a:spcPct val="0"/>
              </a:spcBef>
              <a:spcAft>
                <a:spcPct val="0"/>
              </a:spcAft>
              <a:buClr>
                <a:schemeClr val="tx2"/>
              </a:buClr>
              <a:buSzPct val="120000"/>
              <a:buFont typeface="Arial" charset="0"/>
              <a:buChar char="–"/>
              <a:defRPr lang="es-ES" sz="1632" baseline="0" dirty="0"/>
            </a:lvl3pPr>
            <a:lvl4pPr marL="628097" lvl="3" indent="-157942" defTabSz="913526" fontAlgn="base">
              <a:spcBef>
                <a:spcPct val="0"/>
              </a:spcBef>
              <a:spcAft>
                <a:spcPct val="0"/>
              </a:spcAft>
              <a:buClr>
                <a:schemeClr val="tx2"/>
              </a:buClr>
              <a:buSzPct val="120000"/>
              <a:buFont typeface="Arial" charset="0"/>
              <a:buChar char="▫"/>
              <a:defRPr lang="es-ES" sz="1632" baseline="0" dirty="0"/>
            </a:lvl4pPr>
            <a:lvl5pPr marL="764001" lvl="4" indent="-132231" defTabSz="913526" fontAlgn="base">
              <a:spcBef>
                <a:spcPct val="0"/>
              </a:spcBef>
              <a:spcAft>
                <a:spcPct val="0"/>
              </a:spcAft>
              <a:buClr>
                <a:schemeClr val="tx2"/>
              </a:buClr>
              <a:buSzPct val="89000"/>
              <a:buFont typeface="Arial" charset="0"/>
              <a:buChar char="-"/>
              <a:defRPr lang="es-ES" sz="1632" baseline="0" dirty="0"/>
            </a:lvl5pPr>
            <a:lvl6pPr marL="1020090" indent="-177099" defTabSz="1218095" fontAlgn="base">
              <a:spcBef>
                <a:spcPct val="0"/>
              </a:spcBef>
              <a:spcAft>
                <a:spcPct val="0"/>
              </a:spcAft>
              <a:buClr>
                <a:schemeClr val="tx2"/>
              </a:buClr>
              <a:buSzPct val="89000"/>
              <a:buFont typeface="Arial" charset="0"/>
              <a:buChar char="-"/>
              <a:defRPr sz="2176" baseline="0"/>
            </a:lvl6pPr>
            <a:lvl7pPr marL="1020090" indent="-177099" defTabSz="1218095" fontAlgn="base">
              <a:spcBef>
                <a:spcPct val="0"/>
              </a:spcBef>
              <a:spcAft>
                <a:spcPct val="0"/>
              </a:spcAft>
              <a:buClr>
                <a:schemeClr val="tx2"/>
              </a:buClr>
              <a:buSzPct val="89000"/>
              <a:buFont typeface="Arial" charset="0"/>
              <a:buChar char="-"/>
              <a:defRPr sz="2176" baseline="0"/>
            </a:lvl7pPr>
            <a:lvl8pPr marL="1020090" indent="-177099" defTabSz="1218095" fontAlgn="base">
              <a:spcBef>
                <a:spcPct val="0"/>
              </a:spcBef>
              <a:spcAft>
                <a:spcPct val="0"/>
              </a:spcAft>
              <a:buClr>
                <a:schemeClr val="tx2"/>
              </a:buClr>
              <a:buSzPct val="89000"/>
              <a:buFont typeface="Arial" charset="0"/>
              <a:buChar char="-"/>
              <a:defRPr sz="2176" baseline="0"/>
            </a:lvl8pPr>
            <a:lvl9pPr marL="1020090" indent="-177099" defTabSz="1218095" fontAlgn="base">
              <a:spcBef>
                <a:spcPct val="0"/>
              </a:spcBef>
              <a:spcAft>
                <a:spcPct val="0"/>
              </a:spcAft>
              <a:buClr>
                <a:schemeClr val="tx2"/>
              </a:buClr>
              <a:buSzPct val="89000"/>
              <a:buFont typeface="Arial" charset="0"/>
              <a:buChar char="-"/>
              <a:defRPr sz="2176" baseline="0"/>
            </a:lvl9pPr>
          </a:lstStyle>
          <a:p>
            <a:r>
              <a:rPr lang="es-CO" sz="1200" b="1">
                <a:solidFill>
                  <a:schemeClr val="tx2"/>
                </a:solidFill>
                <a:latin typeface="Arial" panose="020B0604020202020204" pitchFamily="34" charset="0"/>
                <a:cs typeface="Arial" panose="020B0604020202020204" pitchFamily="34" charset="0"/>
                <a:sym typeface="Arial" panose="020B0604020202020204" pitchFamily="34" charset="0"/>
              </a:rPr>
              <a:t>Electricidad</a:t>
            </a:r>
          </a:p>
        </p:txBody>
      </p:sp>
      <p:sp>
        <p:nvSpPr>
          <p:cNvPr id="58" name="TextBox 57">
            <a:extLst>
              <a:ext uri="{FF2B5EF4-FFF2-40B4-BE49-F238E27FC236}">
                <a16:creationId xmlns:a16="http://schemas.microsoft.com/office/drawing/2014/main" id="{98B4B5CB-0E13-4133-B30B-4728742216B9}"/>
              </a:ext>
            </a:extLst>
          </p:cNvPr>
          <p:cNvSpPr txBox="1">
            <a:spLocks/>
          </p:cNvSpPr>
          <p:nvPr/>
        </p:nvSpPr>
        <p:spPr>
          <a:xfrm>
            <a:off x="161987" y="997954"/>
            <a:ext cx="3676087" cy="514756"/>
          </a:xfrm>
          <a:prstGeom prst="rect">
            <a:avLst/>
          </a:prstGeom>
          <a:solidFill>
            <a:schemeClr val="accent2"/>
          </a:solidFill>
          <a:ln w="9525">
            <a:noFill/>
          </a:ln>
        </p:spPr>
        <p:txBody>
          <a:bodyPr vert="horz" wrap="square" lIns="72009" tIns="72009" rIns="72009" bIns="72009" rtlCol="0" anchor="t" anchorCtr="0">
            <a:spAutoFit/>
          </a:bodyPr>
          <a:lstStyle>
            <a:lvl1pPr lvl="0" indent="0" defTabSz="913526" fontAlgn="base">
              <a:spcBef>
                <a:spcPct val="0"/>
              </a:spcBef>
              <a:spcAft>
                <a:spcPct val="0"/>
              </a:spcAft>
              <a:buClr>
                <a:schemeClr val="tx2"/>
              </a:buClr>
              <a:buSzPct val="100000"/>
              <a:defRPr lang="es-ES" sz="1632" baseline="0" dirty="0"/>
            </a:lvl1pPr>
            <a:lvl2pPr marL="198346" lvl="1" indent="-194673" defTabSz="913526" fontAlgn="base">
              <a:spcBef>
                <a:spcPct val="0"/>
              </a:spcBef>
              <a:spcAft>
                <a:spcPct val="0"/>
              </a:spcAft>
              <a:buClr>
                <a:schemeClr val="tx2"/>
              </a:buClr>
              <a:buSzPct val="125000"/>
              <a:buFont typeface="Arial" charset="0"/>
              <a:buChar char="▪"/>
              <a:defRPr lang="es-ES" sz="1632" baseline="0" dirty="0"/>
            </a:lvl2pPr>
            <a:lvl3pPr marL="490777" lvl="2" indent="-291551" defTabSz="913526" fontAlgn="base">
              <a:spcBef>
                <a:spcPct val="0"/>
              </a:spcBef>
              <a:spcAft>
                <a:spcPct val="0"/>
              </a:spcAft>
              <a:buClr>
                <a:schemeClr val="tx2"/>
              </a:buClr>
              <a:buSzPct val="120000"/>
              <a:buFont typeface="Arial" charset="0"/>
              <a:buChar char="–"/>
              <a:defRPr lang="es-ES" sz="1632" baseline="0" dirty="0"/>
            </a:lvl3pPr>
            <a:lvl4pPr marL="628097" lvl="3" indent="-157942" defTabSz="913526" fontAlgn="base">
              <a:spcBef>
                <a:spcPct val="0"/>
              </a:spcBef>
              <a:spcAft>
                <a:spcPct val="0"/>
              </a:spcAft>
              <a:buClr>
                <a:schemeClr val="tx2"/>
              </a:buClr>
              <a:buSzPct val="120000"/>
              <a:buFont typeface="Arial" charset="0"/>
              <a:buChar char="▫"/>
              <a:defRPr lang="es-ES" sz="1632" baseline="0" dirty="0"/>
            </a:lvl4pPr>
            <a:lvl5pPr marL="764001" lvl="4" indent="-132231" defTabSz="913526" fontAlgn="base">
              <a:spcBef>
                <a:spcPct val="0"/>
              </a:spcBef>
              <a:spcAft>
                <a:spcPct val="0"/>
              </a:spcAft>
              <a:buClr>
                <a:schemeClr val="tx2"/>
              </a:buClr>
              <a:buSzPct val="89000"/>
              <a:buFont typeface="Arial" charset="0"/>
              <a:buChar char="-"/>
              <a:defRPr lang="es-ES" sz="1632" baseline="0" dirty="0"/>
            </a:lvl5pPr>
            <a:lvl6pPr marL="1020090" indent="-177099" defTabSz="1218095" fontAlgn="base">
              <a:spcBef>
                <a:spcPct val="0"/>
              </a:spcBef>
              <a:spcAft>
                <a:spcPct val="0"/>
              </a:spcAft>
              <a:buClr>
                <a:schemeClr val="tx2"/>
              </a:buClr>
              <a:buSzPct val="89000"/>
              <a:buFont typeface="Arial" charset="0"/>
              <a:buChar char="-"/>
              <a:defRPr sz="2176" baseline="0"/>
            </a:lvl6pPr>
            <a:lvl7pPr marL="1020090" indent="-177099" defTabSz="1218095" fontAlgn="base">
              <a:spcBef>
                <a:spcPct val="0"/>
              </a:spcBef>
              <a:spcAft>
                <a:spcPct val="0"/>
              </a:spcAft>
              <a:buClr>
                <a:schemeClr val="tx2"/>
              </a:buClr>
              <a:buSzPct val="89000"/>
              <a:buFont typeface="Arial" charset="0"/>
              <a:buChar char="-"/>
              <a:defRPr sz="2176" baseline="0"/>
            </a:lvl7pPr>
            <a:lvl8pPr marL="1020090" indent="-177099" defTabSz="1218095" fontAlgn="base">
              <a:spcBef>
                <a:spcPct val="0"/>
              </a:spcBef>
              <a:spcAft>
                <a:spcPct val="0"/>
              </a:spcAft>
              <a:buClr>
                <a:schemeClr val="tx2"/>
              </a:buClr>
              <a:buSzPct val="89000"/>
              <a:buFont typeface="Arial" charset="0"/>
              <a:buChar char="-"/>
              <a:defRPr sz="2176" baseline="0"/>
            </a:lvl8pPr>
            <a:lvl9pPr marL="1020090" indent="-177099" defTabSz="1218095" fontAlgn="base">
              <a:spcBef>
                <a:spcPct val="0"/>
              </a:spcBef>
              <a:spcAft>
                <a:spcPct val="0"/>
              </a:spcAft>
              <a:buClr>
                <a:schemeClr val="tx2"/>
              </a:buClr>
              <a:buSzPct val="89000"/>
              <a:buFont typeface="Arial" charset="0"/>
              <a:buChar char="-"/>
              <a:defRPr sz="2176" baseline="0"/>
            </a:lvl9pPr>
          </a:lstStyle>
          <a:p>
            <a:pPr>
              <a:buClr>
                <a:schemeClr val="bg1"/>
              </a:buClr>
            </a:pPr>
            <a:r>
              <a:rPr lang="es-CO" sz="1200" b="1">
                <a:solidFill>
                  <a:schemeClr val="bg1"/>
                </a:solidFill>
                <a:latin typeface="Arial" panose="020B0604020202020204" pitchFamily="34" charset="0"/>
                <a:cs typeface="Arial" panose="020B0604020202020204" pitchFamily="34" charset="0"/>
                <a:sym typeface="Arial" panose="020B0604020202020204" pitchFamily="34" charset="0"/>
              </a:rPr>
              <a:t>Cobertura de servicios básicos, 1993-2017</a:t>
            </a:r>
          </a:p>
          <a:p>
            <a:pPr>
              <a:buClr>
                <a:schemeClr val="bg1"/>
              </a:buClr>
            </a:pPr>
            <a:r>
              <a:rPr lang="es-CO" sz="1200">
                <a:solidFill>
                  <a:schemeClr val="bg1"/>
                </a:solidFill>
                <a:latin typeface="Arial" panose="020B0604020202020204" pitchFamily="34" charset="0"/>
                <a:cs typeface="Arial" panose="020B0604020202020204" pitchFamily="34" charset="0"/>
                <a:sym typeface="Arial" panose="020B0604020202020204" pitchFamily="34" charset="0"/>
              </a:rPr>
              <a:t>(% del total de viviendas)</a:t>
            </a:r>
          </a:p>
        </p:txBody>
      </p:sp>
      <p:sp>
        <p:nvSpPr>
          <p:cNvPr id="62" name="TextBox 61">
            <a:extLst>
              <a:ext uri="{FF2B5EF4-FFF2-40B4-BE49-F238E27FC236}">
                <a16:creationId xmlns:a16="http://schemas.microsoft.com/office/drawing/2014/main" id="{32DA35EB-ACF4-4739-B0B1-5AF8ED071E40}"/>
              </a:ext>
            </a:extLst>
          </p:cNvPr>
          <p:cNvSpPr txBox="1">
            <a:spLocks/>
          </p:cNvSpPr>
          <p:nvPr/>
        </p:nvSpPr>
        <p:spPr>
          <a:xfrm>
            <a:off x="8211384" y="997954"/>
            <a:ext cx="3676087" cy="330090"/>
          </a:xfrm>
          <a:prstGeom prst="rect">
            <a:avLst/>
          </a:prstGeom>
          <a:solidFill>
            <a:schemeClr val="accent2"/>
          </a:solidFill>
          <a:ln w="9525">
            <a:noFill/>
          </a:ln>
        </p:spPr>
        <p:txBody>
          <a:bodyPr vert="horz" wrap="square" lIns="72009" tIns="72009" rIns="72009" bIns="72009" rtlCol="0" anchor="t" anchorCtr="0">
            <a:spAutoFit/>
          </a:bodyPr>
          <a:lstStyle>
            <a:lvl1pPr lvl="0" indent="0" defTabSz="913526" fontAlgn="base">
              <a:spcBef>
                <a:spcPct val="0"/>
              </a:spcBef>
              <a:spcAft>
                <a:spcPct val="0"/>
              </a:spcAft>
              <a:buClr>
                <a:schemeClr val="tx2"/>
              </a:buClr>
              <a:buSzPct val="100000"/>
              <a:defRPr lang="es-ES" sz="1632" baseline="0" dirty="0"/>
            </a:lvl1pPr>
            <a:lvl2pPr marL="198346" lvl="1" indent="-194673" defTabSz="913526" fontAlgn="base">
              <a:spcBef>
                <a:spcPct val="0"/>
              </a:spcBef>
              <a:spcAft>
                <a:spcPct val="0"/>
              </a:spcAft>
              <a:buClr>
                <a:schemeClr val="tx2"/>
              </a:buClr>
              <a:buSzPct val="125000"/>
              <a:buFont typeface="Arial" charset="0"/>
              <a:buChar char="▪"/>
              <a:defRPr lang="es-ES" sz="1632" baseline="0" dirty="0"/>
            </a:lvl2pPr>
            <a:lvl3pPr marL="490777" lvl="2" indent="-291551" defTabSz="913526" fontAlgn="base">
              <a:spcBef>
                <a:spcPct val="0"/>
              </a:spcBef>
              <a:spcAft>
                <a:spcPct val="0"/>
              </a:spcAft>
              <a:buClr>
                <a:schemeClr val="tx2"/>
              </a:buClr>
              <a:buSzPct val="120000"/>
              <a:buFont typeface="Arial" charset="0"/>
              <a:buChar char="–"/>
              <a:defRPr lang="es-ES" sz="1632" baseline="0" dirty="0"/>
            </a:lvl3pPr>
            <a:lvl4pPr marL="628097" lvl="3" indent="-157942" defTabSz="913526" fontAlgn="base">
              <a:spcBef>
                <a:spcPct val="0"/>
              </a:spcBef>
              <a:spcAft>
                <a:spcPct val="0"/>
              </a:spcAft>
              <a:buClr>
                <a:schemeClr val="tx2"/>
              </a:buClr>
              <a:buSzPct val="120000"/>
              <a:buFont typeface="Arial" charset="0"/>
              <a:buChar char="▫"/>
              <a:defRPr lang="es-ES" sz="1632" baseline="0" dirty="0"/>
            </a:lvl4pPr>
            <a:lvl5pPr marL="764001" lvl="4" indent="-132231" defTabSz="913526" fontAlgn="base">
              <a:spcBef>
                <a:spcPct val="0"/>
              </a:spcBef>
              <a:spcAft>
                <a:spcPct val="0"/>
              </a:spcAft>
              <a:buClr>
                <a:schemeClr val="tx2"/>
              </a:buClr>
              <a:buSzPct val="89000"/>
              <a:buFont typeface="Arial" charset="0"/>
              <a:buChar char="-"/>
              <a:defRPr lang="es-ES" sz="1632" baseline="0" dirty="0"/>
            </a:lvl5pPr>
            <a:lvl6pPr marL="1020090" indent="-177099" defTabSz="1218095" fontAlgn="base">
              <a:spcBef>
                <a:spcPct val="0"/>
              </a:spcBef>
              <a:spcAft>
                <a:spcPct val="0"/>
              </a:spcAft>
              <a:buClr>
                <a:schemeClr val="tx2"/>
              </a:buClr>
              <a:buSzPct val="89000"/>
              <a:buFont typeface="Arial" charset="0"/>
              <a:buChar char="-"/>
              <a:defRPr sz="2176" baseline="0"/>
            </a:lvl6pPr>
            <a:lvl7pPr marL="1020090" indent="-177099" defTabSz="1218095" fontAlgn="base">
              <a:spcBef>
                <a:spcPct val="0"/>
              </a:spcBef>
              <a:spcAft>
                <a:spcPct val="0"/>
              </a:spcAft>
              <a:buClr>
                <a:schemeClr val="tx2"/>
              </a:buClr>
              <a:buSzPct val="89000"/>
              <a:buFont typeface="Arial" charset="0"/>
              <a:buChar char="-"/>
              <a:defRPr sz="2176" baseline="0"/>
            </a:lvl7pPr>
            <a:lvl8pPr marL="1020090" indent="-177099" defTabSz="1218095" fontAlgn="base">
              <a:spcBef>
                <a:spcPct val="0"/>
              </a:spcBef>
              <a:spcAft>
                <a:spcPct val="0"/>
              </a:spcAft>
              <a:buClr>
                <a:schemeClr val="tx2"/>
              </a:buClr>
              <a:buSzPct val="89000"/>
              <a:buFont typeface="Arial" charset="0"/>
              <a:buChar char="-"/>
              <a:defRPr sz="2176" baseline="0"/>
            </a:lvl8pPr>
            <a:lvl9pPr marL="1020090" indent="-177099" defTabSz="1218095" fontAlgn="base">
              <a:spcBef>
                <a:spcPct val="0"/>
              </a:spcBef>
              <a:spcAft>
                <a:spcPct val="0"/>
              </a:spcAft>
              <a:buClr>
                <a:schemeClr val="tx2"/>
              </a:buClr>
              <a:buSzPct val="89000"/>
              <a:buFont typeface="Arial" charset="0"/>
              <a:buChar char="-"/>
              <a:defRPr sz="2176" baseline="0"/>
            </a:lvl9pPr>
          </a:lstStyle>
          <a:p>
            <a:pPr>
              <a:buClr>
                <a:schemeClr val="bg1"/>
              </a:buClr>
            </a:pPr>
            <a:r>
              <a:rPr lang="es-CO" sz="1200" b="1">
                <a:solidFill>
                  <a:schemeClr val="bg1"/>
                </a:solidFill>
                <a:latin typeface="Arial" panose="020B0604020202020204" pitchFamily="34" charset="0"/>
                <a:cs typeface="Arial" panose="020B0604020202020204" pitchFamily="34" charset="0"/>
                <a:sym typeface="Arial" panose="020B0604020202020204" pitchFamily="34" charset="0"/>
              </a:rPr>
              <a:t>Salud, 1993-2017</a:t>
            </a:r>
          </a:p>
        </p:txBody>
      </p:sp>
      <p:sp>
        <p:nvSpPr>
          <p:cNvPr id="60" name="TextBox 59">
            <a:extLst>
              <a:ext uri="{FF2B5EF4-FFF2-40B4-BE49-F238E27FC236}">
                <a16:creationId xmlns:a16="http://schemas.microsoft.com/office/drawing/2014/main" id="{13BAEE40-762D-4D88-A609-AB32B5F42935}"/>
              </a:ext>
            </a:extLst>
          </p:cNvPr>
          <p:cNvSpPr txBox="1">
            <a:spLocks/>
          </p:cNvSpPr>
          <p:nvPr/>
        </p:nvSpPr>
        <p:spPr>
          <a:xfrm>
            <a:off x="4186686" y="997954"/>
            <a:ext cx="3676087" cy="330090"/>
          </a:xfrm>
          <a:prstGeom prst="rect">
            <a:avLst/>
          </a:prstGeom>
          <a:solidFill>
            <a:schemeClr val="accent2"/>
          </a:solidFill>
          <a:ln w="9525">
            <a:noFill/>
          </a:ln>
        </p:spPr>
        <p:txBody>
          <a:bodyPr vert="horz" wrap="square" lIns="72009" tIns="72009" rIns="72009" bIns="72009" rtlCol="0" anchor="t" anchorCtr="0">
            <a:spAutoFit/>
          </a:bodyPr>
          <a:lstStyle>
            <a:lvl1pPr lvl="0" indent="0" defTabSz="913526" fontAlgn="base">
              <a:spcBef>
                <a:spcPct val="0"/>
              </a:spcBef>
              <a:spcAft>
                <a:spcPct val="0"/>
              </a:spcAft>
              <a:buClr>
                <a:schemeClr val="tx2"/>
              </a:buClr>
              <a:buSzPct val="100000"/>
              <a:defRPr lang="es-ES" sz="1632" baseline="0" dirty="0"/>
            </a:lvl1pPr>
            <a:lvl2pPr marL="198346" lvl="1" indent="-194673" defTabSz="913526" fontAlgn="base">
              <a:spcBef>
                <a:spcPct val="0"/>
              </a:spcBef>
              <a:spcAft>
                <a:spcPct val="0"/>
              </a:spcAft>
              <a:buClr>
                <a:schemeClr val="tx2"/>
              </a:buClr>
              <a:buSzPct val="125000"/>
              <a:buFont typeface="Arial" charset="0"/>
              <a:buChar char="▪"/>
              <a:defRPr lang="es-ES" sz="1632" baseline="0" dirty="0"/>
            </a:lvl2pPr>
            <a:lvl3pPr marL="490777" lvl="2" indent="-291551" defTabSz="913526" fontAlgn="base">
              <a:spcBef>
                <a:spcPct val="0"/>
              </a:spcBef>
              <a:spcAft>
                <a:spcPct val="0"/>
              </a:spcAft>
              <a:buClr>
                <a:schemeClr val="tx2"/>
              </a:buClr>
              <a:buSzPct val="120000"/>
              <a:buFont typeface="Arial" charset="0"/>
              <a:buChar char="–"/>
              <a:defRPr lang="es-ES" sz="1632" baseline="0" dirty="0"/>
            </a:lvl3pPr>
            <a:lvl4pPr marL="628097" lvl="3" indent="-157942" defTabSz="913526" fontAlgn="base">
              <a:spcBef>
                <a:spcPct val="0"/>
              </a:spcBef>
              <a:spcAft>
                <a:spcPct val="0"/>
              </a:spcAft>
              <a:buClr>
                <a:schemeClr val="tx2"/>
              </a:buClr>
              <a:buSzPct val="120000"/>
              <a:buFont typeface="Arial" charset="0"/>
              <a:buChar char="▫"/>
              <a:defRPr lang="es-ES" sz="1632" baseline="0" dirty="0"/>
            </a:lvl4pPr>
            <a:lvl5pPr marL="764001" lvl="4" indent="-132231" defTabSz="913526" fontAlgn="base">
              <a:spcBef>
                <a:spcPct val="0"/>
              </a:spcBef>
              <a:spcAft>
                <a:spcPct val="0"/>
              </a:spcAft>
              <a:buClr>
                <a:schemeClr val="tx2"/>
              </a:buClr>
              <a:buSzPct val="89000"/>
              <a:buFont typeface="Arial" charset="0"/>
              <a:buChar char="-"/>
              <a:defRPr lang="es-ES" sz="1632" baseline="0" dirty="0"/>
            </a:lvl5pPr>
            <a:lvl6pPr marL="1020090" indent="-177099" defTabSz="1218095" fontAlgn="base">
              <a:spcBef>
                <a:spcPct val="0"/>
              </a:spcBef>
              <a:spcAft>
                <a:spcPct val="0"/>
              </a:spcAft>
              <a:buClr>
                <a:schemeClr val="tx2"/>
              </a:buClr>
              <a:buSzPct val="89000"/>
              <a:buFont typeface="Arial" charset="0"/>
              <a:buChar char="-"/>
              <a:defRPr sz="2176" baseline="0"/>
            </a:lvl6pPr>
            <a:lvl7pPr marL="1020090" indent="-177099" defTabSz="1218095" fontAlgn="base">
              <a:spcBef>
                <a:spcPct val="0"/>
              </a:spcBef>
              <a:spcAft>
                <a:spcPct val="0"/>
              </a:spcAft>
              <a:buClr>
                <a:schemeClr val="tx2"/>
              </a:buClr>
              <a:buSzPct val="89000"/>
              <a:buFont typeface="Arial" charset="0"/>
              <a:buChar char="-"/>
              <a:defRPr sz="2176" baseline="0"/>
            </a:lvl7pPr>
            <a:lvl8pPr marL="1020090" indent="-177099" defTabSz="1218095" fontAlgn="base">
              <a:spcBef>
                <a:spcPct val="0"/>
              </a:spcBef>
              <a:spcAft>
                <a:spcPct val="0"/>
              </a:spcAft>
              <a:buClr>
                <a:schemeClr val="tx2"/>
              </a:buClr>
              <a:buSzPct val="89000"/>
              <a:buFont typeface="Arial" charset="0"/>
              <a:buChar char="-"/>
              <a:defRPr sz="2176" baseline="0"/>
            </a:lvl8pPr>
            <a:lvl9pPr marL="1020090" indent="-177099" defTabSz="1218095" fontAlgn="base">
              <a:spcBef>
                <a:spcPct val="0"/>
              </a:spcBef>
              <a:spcAft>
                <a:spcPct val="0"/>
              </a:spcAft>
              <a:buClr>
                <a:schemeClr val="tx2"/>
              </a:buClr>
              <a:buSzPct val="89000"/>
              <a:buFont typeface="Arial" charset="0"/>
              <a:buChar char="-"/>
              <a:defRPr sz="2176" baseline="0"/>
            </a:lvl9pPr>
          </a:lstStyle>
          <a:p>
            <a:pPr>
              <a:buClr>
                <a:schemeClr val="bg1"/>
              </a:buClr>
            </a:pPr>
            <a:r>
              <a:rPr lang="es-CO" sz="1200" b="1">
                <a:solidFill>
                  <a:schemeClr val="bg1"/>
                </a:solidFill>
                <a:latin typeface="Arial" panose="020B0604020202020204" pitchFamily="34" charset="0"/>
                <a:cs typeface="Arial" panose="020B0604020202020204" pitchFamily="34" charset="0"/>
                <a:sym typeface="Arial" panose="020B0604020202020204" pitchFamily="34" charset="0"/>
              </a:rPr>
              <a:t>Educación, 1993-2017</a:t>
            </a:r>
          </a:p>
        </p:txBody>
      </p:sp>
      <p:cxnSp>
        <p:nvCxnSpPr>
          <p:cNvPr id="71" name="Straight Connector 70">
            <a:extLst>
              <a:ext uri="{FF2B5EF4-FFF2-40B4-BE49-F238E27FC236}">
                <a16:creationId xmlns:a16="http://schemas.microsoft.com/office/drawing/2014/main" id="{60D197E1-15E9-451B-ADC5-621FE8563236}"/>
              </a:ext>
            </a:extLst>
          </p:cNvPr>
          <p:cNvCxnSpPr>
            <a:cxnSpLocks/>
          </p:cNvCxnSpPr>
          <p:nvPr/>
        </p:nvCxnSpPr>
        <p:spPr>
          <a:xfrm>
            <a:off x="8211384" y="1953798"/>
            <a:ext cx="3676087"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9D4CD54-CB63-404E-849A-E1CF4FE59AE5}"/>
              </a:ext>
            </a:extLst>
          </p:cNvPr>
          <p:cNvCxnSpPr>
            <a:cxnSpLocks/>
          </p:cNvCxnSpPr>
          <p:nvPr/>
        </p:nvCxnSpPr>
        <p:spPr>
          <a:xfrm>
            <a:off x="4186686" y="1769132"/>
            <a:ext cx="3676087"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B89CA43-F03C-4FD2-9510-BF4C8BF80FA2}"/>
              </a:ext>
            </a:extLst>
          </p:cNvPr>
          <p:cNvCxnSpPr>
            <a:cxnSpLocks/>
          </p:cNvCxnSpPr>
          <p:nvPr/>
        </p:nvCxnSpPr>
        <p:spPr>
          <a:xfrm>
            <a:off x="4186686" y="4268481"/>
            <a:ext cx="3676087"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8CE7775-C7C3-4704-A643-A12DEF2EB5F1}"/>
              </a:ext>
            </a:extLst>
          </p:cNvPr>
          <p:cNvCxnSpPr>
            <a:cxnSpLocks/>
          </p:cNvCxnSpPr>
          <p:nvPr/>
        </p:nvCxnSpPr>
        <p:spPr>
          <a:xfrm>
            <a:off x="161987" y="3274732"/>
            <a:ext cx="3676087"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ADB2923-1B28-4FB6-ABC6-2A5412D5236B}"/>
              </a:ext>
            </a:extLst>
          </p:cNvPr>
          <p:cNvCxnSpPr>
            <a:cxnSpLocks/>
          </p:cNvCxnSpPr>
          <p:nvPr/>
        </p:nvCxnSpPr>
        <p:spPr>
          <a:xfrm>
            <a:off x="161987" y="4886724"/>
            <a:ext cx="3676087"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AC41298-ADCF-461B-ACF2-C699CA6FC3AA}"/>
              </a:ext>
            </a:extLst>
          </p:cNvPr>
          <p:cNvSpPr txBox="1">
            <a:spLocks/>
          </p:cNvSpPr>
          <p:nvPr/>
        </p:nvSpPr>
        <p:spPr>
          <a:xfrm>
            <a:off x="160149" y="1516674"/>
            <a:ext cx="3676087" cy="202842"/>
          </a:xfrm>
          <a:prstGeom prst="rect">
            <a:avLst/>
          </a:prstGeom>
        </p:spPr>
        <p:txBody>
          <a:bodyPr vert="horz" wrap="square" lIns="0" tIns="0" rIns="0" bIns="18000" rtlCol="0" anchor="t" anchorCtr="0">
            <a:noAutofit/>
          </a:bodyPr>
          <a:lstStyle>
            <a:lvl1pPr lvl="0" indent="0" defTabSz="913526" fontAlgn="base">
              <a:spcBef>
                <a:spcPct val="0"/>
              </a:spcBef>
              <a:spcAft>
                <a:spcPct val="0"/>
              </a:spcAft>
              <a:buClr>
                <a:schemeClr val="tx2"/>
              </a:buClr>
              <a:buSzPct val="100000"/>
              <a:defRPr lang="es-ES" sz="1632" baseline="0" dirty="0"/>
            </a:lvl1pPr>
            <a:lvl2pPr marL="198346" lvl="1" indent="-194673" defTabSz="913526" fontAlgn="base">
              <a:spcBef>
                <a:spcPct val="0"/>
              </a:spcBef>
              <a:spcAft>
                <a:spcPct val="0"/>
              </a:spcAft>
              <a:buClr>
                <a:schemeClr val="tx2"/>
              </a:buClr>
              <a:buSzPct val="125000"/>
              <a:buFont typeface="Arial" charset="0"/>
              <a:buChar char="▪"/>
              <a:defRPr lang="es-ES" sz="1632" baseline="0" dirty="0"/>
            </a:lvl2pPr>
            <a:lvl3pPr marL="490777" lvl="2" indent="-291551" defTabSz="913526" fontAlgn="base">
              <a:spcBef>
                <a:spcPct val="0"/>
              </a:spcBef>
              <a:spcAft>
                <a:spcPct val="0"/>
              </a:spcAft>
              <a:buClr>
                <a:schemeClr val="tx2"/>
              </a:buClr>
              <a:buSzPct val="120000"/>
              <a:buFont typeface="Arial" charset="0"/>
              <a:buChar char="–"/>
              <a:defRPr lang="es-ES" sz="1632" baseline="0" dirty="0"/>
            </a:lvl3pPr>
            <a:lvl4pPr marL="628097" lvl="3" indent="-157942" defTabSz="913526" fontAlgn="base">
              <a:spcBef>
                <a:spcPct val="0"/>
              </a:spcBef>
              <a:spcAft>
                <a:spcPct val="0"/>
              </a:spcAft>
              <a:buClr>
                <a:schemeClr val="tx2"/>
              </a:buClr>
              <a:buSzPct val="120000"/>
              <a:buFont typeface="Arial" charset="0"/>
              <a:buChar char="▫"/>
              <a:defRPr lang="es-ES" sz="1632" baseline="0" dirty="0"/>
            </a:lvl4pPr>
            <a:lvl5pPr marL="764001" lvl="4" indent="-132231" defTabSz="913526" fontAlgn="base">
              <a:spcBef>
                <a:spcPct val="0"/>
              </a:spcBef>
              <a:spcAft>
                <a:spcPct val="0"/>
              </a:spcAft>
              <a:buClr>
                <a:schemeClr val="tx2"/>
              </a:buClr>
              <a:buSzPct val="89000"/>
              <a:buFont typeface="Arial" charset="0"/>
              <a:buChar char="-"/>
              <a:defRPr lang="es-ES" sz="1632" baseline="0" dirty="0"/>
            </a:lvl5pPr>
            <a:lvl6pPr marL="1020090" indent="-177099" defTabSz="1218095" fontAlgn="base">
              <a:spcBef>
                <a:spcPct val="0"/>
              </a:spcBef>
              <a:spcAft>
                <a:spcPct val="0"/>
              </a:spcAft>
              <a:buClr>
                <a:schemeClr val="tx2"/>
              </a:buClr>
              <a:buSzPct val="89000"/>
              <a:buFont typeface="Arial" charset="0"/>
              <a:buChar char="-"/>
              <a:defRPr sz="2176" baseline="0"/>
            </a:lvl6pPr>
            <a:lvl7pPr marL="1020090" indent="-177099" defTabSz="1218095" fontAlgn="base">
              <a:spcBef>
                <a:spcPct val="0"/>
              </a:spcBef>
              <a:spcAft>
                <a:spcPct val="0"/>
              </a:spcAft>
              <a:buClr>
                <a:schemeClr val="tx2"/>
              </a:buClr>
              <a:buSzPct val="89000"/>
              <a:buFont typeface="Arial" charset="0"/>
              <a:buChar char="-"/>
              <a:defRPr sz="2176" baseline="0"/>
            </a:lvl7pPr>
            <a:lvl8pPr marL="1020090" indent="-177099" defTabSz="1218095" fontAlgn="base">
              <a:spcBef>
                <a:spcPct val="0"/>
              </a:spcBef>
              <a:spcAft>
                <a:spcPct val="0"/>
              </a:spcAft>
              <a:buClr>
                <a:schemeClr val="tx2"/>
              </a:buClr>
              <a:buSzPct val="89000"/>
              <a:buFont typeface="Arial" charset="0"/>
              <a:buChar char="-"/>
              <a:defRPr sz="2176" baseline="0"/>
            </a:lvl8pPr>
            <a:lvl9pPr marL="1020090" indent="-177099" defTabSz="1218095" fontAlgn="base">
              <a:spcBef>
                <a:spcPct val="0"/>
              </a:spcBef>
              <a:spcAft>
                <a:spcPct val="0"/>
              </a:spcAft>
              <a:buClr>
                <a:schemeClr val="tx2"/>
              </a:buClr>
              <a:buSzPct val="89000"/>
              <a:buFont typeface="Arial" charset="0"/>
              <a:buChar char="-"/>
              <a:defRPr sz="2176" baseline="0"/>
            </a:lvl9pPr>
          </a:lstStyle>
          <a:p>
            <a:r>
              <a:rPr lang="es-CO" sz="1200" b="1">
                <a:solidFill>
                  <a:schemeClr val="tx2"/>
                </a:solidFill>
                <a:latin typeface="Arial" panose="020B0604020202020204" pitchFamily="34" charset="0"/>
                <a:cs typeface="Arial" panose="020B0604020202020204" pitchFamily="34" charset="0"/>
                <a:sym typeface="Arial" panose="020B0604020202020204" pitchFamily="34" charset="0"/>
              </a:rPr>
              <a:t>Agua**</a:t>
            </a:r>
          </a:p>
        </p:txBody>
      </p:sp>
      <p:sp>
        <p:nvSpPr>
          <p:cNvPr id="25" name="CuadroTexto 7">
            <a:extLst>
              <a:ext uri="{FF2B5EF4-FFF2-40B4-BE49-F238E27FC236}">
                <a16:creationId xmlns:a16="http://schemas.microsoft.com/office/drawing/2014/main" id="{0EF12054-1343-4C6E-BD6A-97190679525F}"/>
              </a:ext>
            </a:extLst>
          </p:cNvPr>
          <p:cNvSpPr txBox="1"/>
          <p:nvPr/>
        </p:nvSpPr>
        <p:spPr>
          <a:xfrm>
            <a:off x="36969" y="6387711"/>
            <a:ext cx="8845776" cy="468975"/>
          </a:xfrm>
          <a:prstGeom prst="rect">
            <a:avLst/>
          </a:prstGeom>
          <a:noFill/>
        </p:spPr>
        <p:txBody>
          <a:bodyPr wrap="square" rtlCol="0">
            <a:spAutoFit/>
          </a:bodyPr>
          <a:lstStyle/>
          <a:p>
            <a:r>
              <a:rPr lang="es-PE" sz="816">
                <a:solidFill>
                  <a:schemeClr val="accent6"/>
                </a:solidFill>
                <a:latin typeface="Arial" panose="020B0604020202020204" pitchFamily="34" charset="0"/>
                <a:cs typeface="Arial" panose="020B0604020202020204" pitchFamily="34" charset="0"/>
                <a:sym typeface="Arial" panose="020B0604020202020204" pitchFamily="34" charset="0"/>
              </a:rPr>
              <a:t>(*) Incluye acceso a agua por red pública domiciliaria dentro y fuera de la vivienda, y pilón de uso público.</a:t>
            </a:r>
          </a:p>
          <a:p>
            <a:r>
              <a:rPr lang="es-PE" sz="816">
                <a:solidFill>
                  <a:schemeClr val="accent6"/>
                </a:solidFill>
                <a:latin typeface="Arial" panose="020B0604020202020204" pitchFamily="34" charset="0"/>
                <a:cs typeface="Arial" panose="020B0604020202020204" pitchFamily="34" charset="0"/>
                <a:sym typeface="Arial" panose="020B0604020202020204" pitchFamily="34" charset="0"/>
              </a:rPr>
              <a:t>(**) Incluye acceso a desagüe por red pública domiciliaria dentro y fuera de la vivienda.</a:t>
            </a:r>
          </a:p>
          <a:p>
            <a:r>
              <a:rPr lang="es-PE" sz="816">
                <a:solidFill>
                  <a:schemeClr val="accent6"/>
                </a:solidFill>
                <a:latin typeface="Arial" panose="020B0604020202020204" pitchFamily="34" charset="0"/>
                <a:cs typeface="Arial" panose="020B0604020202020204" pitchFamily="34" charset="0"/>
                <a:sym typeface="Arial" panose="020B0604020202020204" pitchFamily="34" charset="0"/>
              </a:rPr>
              <a:t>Fuente: INEI – Censos de Población y Vivienda 1993, 2007 y 2017.</a:t>
            </a:r>
          </a:p>
        </p:txBody>
      </p:sp>
    </p:spTree>
    <p:extLst>
      <p:ext uri="{BB962C8B-B14F-4D97-AF65-F5344CB8AC3E}">
        <p14:creationId xmlns:p14="http://schemas.microsoft.com/office/powerpoint/2010/main" val="1064593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9BFC232-1DF1-4BD3-905C-7D697AE5122F}"/>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987"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39BFC232-1DF1-4BD3-905C-7D697AE5122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1CE884-961F-47F0-9807-B850E36CD992}"/>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PE" sz="2041"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FD17A9D4-E45A-4B8D-BC73-0EE464B48A0B}"/>
              </a:ext>
            </a:extLst>
          </p:cNvPr>
          <p:cNvSpPr>
            <a:spLocks noGrp="1"/>
          </p:cNvSpPr>
          <p:nvPr>
            <p:ph type="title"/>
          </p:nvPr>
        </p:nvSpPr>
        <p:spPr bwMode="gray">
          <a:xfrm>
            <a:off x="161987" y="234865"/>
            <a:ext cx="11490263" cy="62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noAutofit/>
          </a:bodyPr>
          <a:lstStyle/>
          <a:p>
            <a:r>
              <a:rPr lang="es-PE" dirty="0" smtClean="0">
                <a:latin typeface="Arial" panose="020B0604020202020204" pitchFamily="34" charset="0"/>
                <a:cs typeface="Arial" panose="020B0604020202020204" pitchFamily="34" charset="0"/>
                <a:sym typeface="Arial" panose="020B0604020202020204" pitchFamily="34" charset="0"/>
              </a:rPr>
              <a:t>La </a:t>
            </a:r>
            <a:r>
              <a:rPr lang="es-PE" dirty="0">
                <a:latin typeface="Arial" panose="020B0604020202020204" pitchFamily="34" charset="0"/>
                <a:cs typeface="Arial" panose="020B0604020202020204" pitchFamily="34" charset="0"/>
                <a:sym typeface="Arial" panose="020B0604020202020204" pitchFamily="34" charset="0"/>
              </a:rPr>
              <a:t>estrategia viene dando resultados en términos de mejora sostenida de la calidad de vida de los ancashinos, en especial, de las poblaciones de nuestra </a:t>
            </a:r>
            <a:r>
              <a:rPr lang="es-PE" dirty="0" smtClean="0">
                <a:latin typeface="Arial" panose="020B0604020202020204" pitchFamily="34" charset="0"/>
                <a:cs typeface="Arial" panose="020B0604020202020204" pitchFamily="34" charset="0"/>
                <a:sym typeface="Arial" panose="020B0604020202020204" pitchFamily="34" charset="0"/>
              </a:rPr>
              <a:t>AIO</a:t>
            </a:r>
            <a:endParaRPr lang="es-PY" dirty="0">
              <a:latin typeface="Arial" panose="020B0604020202020204" pitchFamily="34" charset="0"/>
              <a:cs typeface="Arial" panose="020B0604020202020204" pitchFamily="34" charset="0"/>
              <a:sym typeface="Arial" panose="020B0604020202020204" pitchFamily="34" charset="0"/>
            </a:endParaRPr>
          </a:p>
        </p:txBody>
      </p:sp>
      <p:graphicFrame>
        <p:nvGraphicFramePr>
          <p:cNvPr id="3" name="Gráfico 5">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2804399581"/>
              </p:ext>
            </p:extLst>
          </p:nvPr>
        </p:nvGraphicFramePr>
        <p:xfrm>
          <a:off x="157164" y="1598122"/>
          <a:ext cx="11725480" cy="4610590"/>
        </p:xfrm>
        <a:graphic>
          <a:graphicData uri="http://schemas.openxmlformats.org/drawingml/2006/chart">
            <c:chart xmlns:c="http://schemas.openxmlformats.org/drawingml/2006/chart" xmlns:r="http://schemas.openxmlformats.org/officeDocument/2006/relationships" r:id="rId8"/>
          </a:graphicData>
        </a:graphic>
      </p:graphicFrame>
      <p:grpSp>
        <p:nvGrpSpPr>
          <p:cNvPr id="10" name="Group 9">
            <a:extLst>
              <a:ext uri="{FF2B5EF4-FFF2-40B4-BE49-F238E27FC236}">
                <a16:creationId xmlns:a16="http://schemas.microsoft.com/office/drawing/2014/main" id="{6D80A441-1E52-4F83-BAF5-29647C4ACE57}"/>
              </a:ext>
            </a:extLst>
          </p:cNvPr>
          <p:cNvGrpSpPr>
            <a:grpSpLocks/>
          </p:cNvGrpSpPr>
          <p:nvPr/>
        </p:nvGrpSpPr>
        <p:grpSpPr>
          <a:xfrm>
            <a:off x="161987" y="1092200"/>
            <a:ext cx="11725484" cy="276708"/>
            <a:chOff x="161986" y="962813"/>
            <a:chExt cx="3720571" cy="276708"/>
          </a:xfrm>
        </p:grpSpPr>
        <p:sp>
          <p:nvSpPr>
            <p:cNvPr id="8" name="Rectangle 7">
              <a:extLst>
                <a:ext uri="{FF2B5EF4-FFF2-40B4-BE49-F238E27FC236}">
                  <a16:creationId xmlns:a16="http://schemas.microsoft.com/office/drawing/2014/main" id="{BD48174F-E607-4884-9E36-A352A4588BD1}"/>
                </a:ext>
              </a:extLst>
            </p:cNvPr>
            <p:cNvSpPr>
              <a:spLocks/>
            </p:cNvSpPr>
            <p:nvPr/>
          </p:nvSpPr>
          <p:spPr>
            <a:xfrm>
              <a:off x="161987" y="962813"/>
              <a:ext cx="3720570" cy="276708"/>
            </a:xfrm>
            <a:prstGeom prst="rect">
              <a:avLst/>
            </a:prstGeom>
          </p:spPr>
          <p:txBody>
            <a:bodyPr wrap="none" lIns="0" tIns="0" rIns="0" bIns="18000">
              <a:noAutofit/>
            </a:bodyPr>
            <a:lstStyle/>
            <a:p>
              <a:pPr>
                <a:defRPr sz="1680" b="1" i="0" u="none" strike="noStrike" kern="1200" baseline="0">
                  <a:solidFill>
                    <a:srgbClr val="000000"/>
                  </a:solidFill>
                  <a:latin typeface="+mn-lt"/>
                  <a:ea typeface="+mn-ea"/>
                  <a:cs typeface="+mn-cs"/>
                </a:defRPr>
              </a:pPr>
              <a:r>
                <a:rPr lang="es-ES" dirty="0">
                  <a:solidFill>
                    <a:schemeClr val="tx2"/>
                  </a:solidFill>
                  <a:latin typeface="Arial" panose="020B0604020202020204" pitchFamily="34" charset="0"/>
                  <a:cs typeface="Arial" panose="020B0604020202020204" pitchFamily="34" charset="0"/>
                  <a:sym typeface="Arial" panose="020B0604020202020204" pitchFamily="34" charset="0"/>
                </a:rPr>
                <a:t>PNUD: Índice de Desarrollo Humano</a:t>
              </a:r>
            </a:p>
          </p:txBody>
        </p:sp>
        <p:cxnSp>
          <p:nvCxnSpPr>
            <p:cNvPr id="9" name="Straight Connector 8">
              <a:extLst>
                <a:ext uri="{FF2B5EF4-FFF2-40B4-BE49-F238E27FC236}">
                  <a16:creationId xmlns:a16="http://schemas.microsoft.com/office/drawing/2014/main" id="{8A3B82F3-F822-46CE-BAB3-5A9D75E9C28C}"/>
                </a:ext>
              </a:extLst>
            </p:cNvPr>
            <p:cNvCxnSpPr>
              <a:cxnSpLocks/>
            </p:cNvCxnSpPr>
            <p:nvPr/>
          </p:nvCxnSpPr>
          <p:spPr>
            <a:xfrm>
              <a:off x="161986" y="1239521"/>
              <a:ext cx="372057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5. Source">
            <a:extLst>
              <a:ext uri="{FF2B5EF4-FFF2-40B4-BE49-F238E27FC236}">
                <a16:creationId xmlns:a16="http://schemas.microsoft.com/office/drawing/2014/main" id="{E13523B0-E287-4D46-968C-EF96A27C55B8}"/>
              </a:ext>
            </a:extLst>
          </p:cNvPr>
          <p:cNvSpPr>
            <a:spLocks noChangeArrowheads="1"/>
          </p:cNvSpPr>
          <p:nvPr/>
        </p:nvSpPr>
        <p:spPr bwMode="gray">
          <a:xfrm>
            <a:off x="161985" y="6637982"/>
            <a:ext cx="10155320"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03735" indent="-503735" defTabSz="1218095">
              <a:tabLst/>
            </a:pPr>
            <a:r>
              <a:rPr lang="es-CO" sz="816" baseline="0" noProof="0" dirty="0">
                <a:solidFill>
                  <a:schemeClr val="accent6"/>
                </a:solidFill>
                <a:latin typeface="Arial" panose="020B0604020202020204" pitchFamily="34" charset="0"/>
                <a:cs typeface="Arial" panose="020B0604020202020204" pitchFamily="34" charset="0"/>
                <a:sym typeface="Arial" panose="020B0604020202020204" pitchFamily="34" charset="0"/>
              </a:rPr>
              <a:t>FUENTE: AIO abarca 20 distritos de 6 provincias de la zona sur de Ancash.</a:t>
            </a:r>
          </a:p>
        </p:txBody>
      </p:sp>
    </p:spTree>
    <p:extLst>
      <p:ext uri="{BB962C8B-B14F-4D97-AF65-F5344CB8AC3E}">
        <p14:creationId xmlns:p14="http://schemas.microsoft.com/office/powerpoint/2010/main" val="139698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6BB3668-C1E9-457A-96C9-D48BA1FA3008}"/>
              </a:ext>
            </a:extLst>
          </p:cNvPr>
          <p:cNvSpPr>
            <a:spLocks noGrp="1"/>
          </p:cNvSpPr>
          <p:nvPr>
            <p:ph type="title"/>
          </p:nvPr>
        </p:nvSpPr>
        <p:spPr>
          <a:xfrm>
            <a:off x="198563" y="198306"/>
            <a:ext cx="11725484" cy="314028"/>
          </a:xfrm>
        </p:spPr>
        <p:txBody>
          <a:bodyPr rtlCol="0">
            <a:noAutofit/>
          </a:bodyPr>
          <a:lstStyle/>
          <a:p>
            <a:pPr fontAlgn="auto">
              <a:spcAft>
                <a:spcPts val="0"/>
              </a:spcAft>
              <a:defRPr/>
            </a:pPr>
            <a:r>
              <a:rPr lang="en-US" sz="2200" dirty="0" err="1">
                <a:latin typeface="Arial"/>
                <a:ea typeface="Tahoma"/>
                <a:cs typeface="Arial"/>
              </a:rPr>
              <a:t>Mejora</a:t>
            </a:r>
            <a:r>
              <a:rPr lang="en-US" sz="2200" dirty="0">
                <a:latin typeface="Arial"/>
                <a:ea typeface="Tahoma"/>
                <a:cs typeface="Arial"/>
              </a:rPr>
              <a:t> </a:t>
            </a:r>
            <a:r>
              <a:rPr lang="en-US" sz="2200" dirty="0" smtClean="0">
                <a:latin typeface="Arial"/>
                <a:ea typeface="Tahoma"/>
                <a:cs typeface="Arial"/>
              </a:rPr>
              <a:t>del IDH</a:t>
            </a:r>
            <a:r>
              <a:rPr lang="en-US" sz="2200" dirty="0">
                <a:latin typeface="Arial"/>
                <a:ea typeface="Tahoma"/>
                <a:cs typeface="Arial"/>
              </a:rPr>
              <a:t> de los </a:t>
            </a:r>
            <a:r>
              <a:rPr lang="en-US" sz="2200" dirty="0" err="1">
                <a:latin typeface="Arial"/>
                <a:ea typeface="Tahoma"/>
                <a:cs typeface="Arial"/>
              </a:rPr>
              <a:t>ancashinos</a:t>
            </a:r>
            <a:r>
              <a:rPr lang="en-US" sz="2200" dirty="0">
                <a:latin typeface="Arial"/>
                <a:ea typeface="Tahoma"/>
                <a:cs typeface="Arial"/>
              </a:rPr>
              <a:t> </a:t>
            </a:r>
          </a:p>
        </p:txBody>
      </p:sp>
      <p:pic>
        <p:nvPicPr>
          <p:cNvPr id="4" name="Marcador de contenido 10">
            <a:extLst>
              <a:ext uri="{FF2B5EF4-FFF2-40B4-BE49-F238E27FC236}">
                <a16:creationId xmlns:a16="http://schemas.microsoft.com/office/drawing/2014/main" id="{8ED6B7F4-0707-4621-82D4-1F4B50636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185" y="528768"/>
            <a:ext cx="4829785" cy="6329232"/>
          </a:xfrm>
          <a:prstGeom prst="rect">
            <a:avLst/>
          </a:prstGeom>
        </p:spPr>
      </p:pic>
      <p:pic>
        <p:nvPicPr>
          <p:cNvPr id="5" name="Imagen 6">
            <a:extLst>
              <a:ext uri="{FF2B5EF4-FFF2-40B4-BE49-F238E27FC236}">
                <a16:creationId xmlns:a16="http://schemas.microsoft.com/office/drawing/2014/main" id="{FD47E2B1-705E-42C9-9269-DC06ED2A1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248" y="580302"/>
            <a:ext cx="4783824" cy="6277698"/>
          </a:xfrm>
          <a:prstGeom prst="rect">
            <a:avLst/>
          </a:prstGeom>
        </p:spPr>
      </p:pic>
      <p:sp>
        <p:nvSpPr>
          <p:cNvPr id="6" name="Isosceles Triangle 5"/>
          <p:cNvSpPr/>
          <p:nvPr/>
        </p:nvSpPr>
        <p:spPr>
          <a:xfrm>
            <a:off x="9810206" y="4206239"/>
            <a:ext cx="169817" cy="209007"/>
          </a:xfrm>
          <a:prstGeom prst="triangle">
            <a:avLst/>
          </a:prstGeom>
          <a:solidFill>
            <a:srgbClr val="00206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
        <p:nvSpPr>
          <p:cNvPr id="7" name="Isosceles Triangle 6"/>
          <p:cNvSpPr/>
          <p:nvPr/>
        </p:nvSpPr>
        <p:spPr>
          <a:xfrm>
            <a:off x="5143948" y="4192459"/>
            <a:ext cx="169817" cy="209007"/>
          </a:xfrm>
          <a:prstGeom prst="triangle">
            <a:avLst/>
          </a:prstGeom>
          <a:solidFill>
            <a:srgbClr val="00206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solidFill>
                <a:schemeClr val="tx1"/>
              </a:solidFill>
            </a:endParaRPr>
          </a:p>
        </p:txBody>
      </p:sp>
    </p:spTree>
    <p:extLst>
      <p:ext uri="{BB962C8B-B14F-4D97-AF65-F5344CB8AC3E}">
        <p14:creationId xmlns:p14="http://schemas.microsoft.com/office/powerpoint/2010/main" val="3337292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2D30401-CB9E-4217-9785-6A9B2AD9E272}"/>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053" name="think-cell Slide" r:id="rId8" imgW="473" imgH="476" progId="TCLayout.ActiveDocument.1">
                  <p:embed/>
                </p:oleObj>
              </mc:Choice>
              <mc:Fallback>
                <p:oleObj name="think-cell Slide" r:id="rId8" imgW="473" imgH="476" progId="TCLayout.ActiveDocument.1">
                  <p:embed/>
                  <p:pic>
                    <p:nvPicPr>
                      <p:cNvPr id="4" name="Object 3" hidden="1">
                        <a:extLst>
                          <a:ext uri="{FF2B5EF4-FFF2-40B4-BE49-F238E27FC236}">
                            <a16:creationId xmlns:a16="http://schemas.microsoft.com/office/drawing/2014/main" id="{22D30401-CB9E-4217-9785-6A9B2AD9E27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5283DC6-6311-46AA-AA13-29118EC0EAA3}"/>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CO" sz="2041"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2916B8-4BF6-4C55-8781-18CC85C36996}"/>
              </a:ext>
            </a:extLst>
          </p:cNvPr>
          <p:cNvSpPr>
            <a:spLocks noGrp="1"/>
          </p:cNvSpPr>
          <p:nvPr>
            <p:ph type="title"/>
          </p:nvPr>
        </p:nvSpPr>
        <p:spPr/>
        <p:txBody>
          <a:bodyPr/>
          <a:lstStyle/>
          <a:p>
            <a:r>
              <a:rPr lang="es-CO" altLang="en-US" dirty="0">
                <a:latin typeface="Arial" panose="020B0604020202020204" pitchFamily="34" charset="0"/>
                <a:cs typeface="Arial" panose="020B0604020202020204" pitchFamily="34" charset="0"/>
                <a:sym typeface="Arial" panose="020B0604020202020204" pitchFamily="34" charset="0"/>
              </a:rPr>
              <a:t>Contenido</a:t>
            </a:r>
            <a:endParaRPr lang="es-CO" dirty="0">
              <a:latin typeface="Arial" panose="020B0604020202020204" pitchFamily="34" charset="0"/>
              <a:cs typeface="Arial" panose="020B0604020202020204" pitchFamily="34" charset="0"/>
              <a:sym typeface="Arial" panose="020B0604020202020204" pitchFamily="34" charset="0"/>
            </a:endParaRPr>
          </a:p>
        </p:txBody>
      </p:sp>
      <p:sp>
        <p:nvSpPr>
          <p:cNvPr id="8" name="Rectangle 7">
            <a:extLst>
              <a:ext uri="{FF2B5EF4-FFF2-40B4-BE49-F238E27FC236}">
                <a16:creationId xmlns:a16="http://schemas.microsoft.com/office/drawing/2014/main" id="{E6C8F9B4-CDAA-4C1C-949D-FCB37DE7609B}"/>
              </a:ext>
            </a:extLst>
          </p:cNvPr>
          <p:cNvSpPr/>
          <p:nvPr/>
        </p:nvSpPr>
        <p:spPr>
          <a:xfrm>
            <a:off x="9052975" y="0"/>
            <a:ext cx="3138936" cy="6858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9" name="Rectangle 8">
            <a:extLst>
              <a:ext uri="{FF2B5EF4-FFF2-40B4-BE49-F238E27FC236}">
                <a16:creationId xmlns:a16="http://schemas.microsoft.com/office/drawing/2014/main" id="{B4B595AE-3678-4DB5-9668-939F1D0C1A80}"/>
              </a:ext>
            </a:extLst>
          </p:cNvPr>
          <p:cNvSpPr/>
          <p:nvPr/>
        </p:nvSpPr>
        <p:spPr>
          <a:xfrm>
            <a:off x="1574484" y="1"/>
            <a:ext cx="10617427" cy="6857999"/>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10" name="Slide Number">
            <a:extLst>
              <a:ext uri="{FF2B5EF4-FFF2-40B4-BE49-F238E27FC236}">
                <a16:creationId xmlns:a16="http://schemas.microsoft.com/office/drawing/2014/main" id="{CE11EBF6-511C-4EA5-903A-719DCF0AFF5E}"/>
              </a:ext>
            </a:extLst>
          </p:cNvPr>
          <p:cNvSpPr txBox="1">
            <a:spLocks/>
          </p:cNvSpPr>
          <p:nvPr/>
        </p:nvSpPr>
        <p:spPr bwMode="gray">
          <a:xfrm>
            <a:off x="11914930" y="6594791"/>
            <a:ext cx="58880" cy="128097"/>
          </a:xfrm>
          <a:prstGeom prst="rect">
            <a:avLst/>
          </a:prstGeom>
          <a:noFill/>
        </p:spPr>
        <p:txBody>
          <a:bodyPr vert="horz" wrap="none" lIns="0" tIns="0" rIns="0" bIns="0" rtlCol="0" anchor="ctr">
            <a:spAutoFit/>
          </a:bodyPr>
          <a:lstStyle>
            <a:defPPr>
              <a:defRPr lang="es-ES"/>
            </a:defPPr>
            <a:lvl1pPr>
              <a:defRPr sz="1000" baseline="0">
                <a:latin typeface="+mn-lt"/>
              </a:defRPr>
            </a:lvl1pPr>
          </a:lstStyle>
          <a:p>
            <a:pPr lvl="0" algn="ctr"/>
            <a:fld id="{42C328C1-A84F-4A39-A664-DBA00541A8C6}" type="slidenum">
              <a:rPr lang="es-CO" sz="816">
                <a:solidFill>
                  <a:schemeClr val="bg2"/>
                </a:solidFill>
                <a:latin typeface="Arial" panose="020B0604020202020204" pitchFamily="34" charset="0"/>
                <a:cs typeface="Arial" panose="020B0604020202020204" pitchFamily="34" charset="0"/>
                <a:sym typeface="Arial" panose="020B0604020202020204" pitchFamily="34" charset="0"/>
              </a:rPr>
              <a:pPr lvl="0" algn="ctr"/>
              <a:t>15</a:t>
            </a:fld>
            <a:endParaRPr lang="es-CO" sz="816" dirty="0">
              <a:solidFill>
                <a:schemeClr val="bg2"/>
              </a:solidFill>
              <a:latin typeface="Arial" panose="020B0604020202020204" pitchFamily="34" charset="0"/>
              <a:cs typeface="Arial" panose="020B0604020202020204" pitchFamily="34" charset="0"/>
              <a:sym typeface="Arial" panose="020B0604020202020204" pitchFamily="34" charset="0"/>
            </a:endParaRPr>
          </a:p>
        </p:txBody>
      </p:sp>
      <p:grpSp>
        <p:nvGrpSpPr>
          <p:cNvPr id="11" name="Group 24">
            <a:extLst>
              <a:ext uri="{FF2B5EF4-FFF2-40B4-BE49-F238E27FC236}">
                <a16:creationId xmlns:a16="http://schemas.microsoft.com/office/drawing/2014/main" id="{429F8C18-FC58-46B7-9B0F-A81DE2104074}"/>
              </a:ext>
            </a:extLst>
          </p:cNvPr>
          <p:cNvGrpSpPr/>
          <p:nvPr/>
        </p:nvGrpSpPr>
        <p:grpSpPr>
          <a:xfrm>
            <a:off x="11312671" y="6520241"/>
            <a:ext cx="315252" cy="277198"/>
            <a:chOff x="3824288" y="1468438"/>
            <a:chExt cx="4300538" cy="3781425"/>
          </a:xfrm>
          <a:solidFill>
            <a:schemeClr val="bg1"/>
          </a:solidFill>
        </p:grpSpPr>
        <p:sp>
          <p:nvSpPr>
            <p:cNvPr id="12" name="Freeform 5">
              <a:extLst>
                <a:ext uri="{FF2B5EF4-FFF2-40B4-BE49-F238E27FC236}">
                  <a16:creationId xmlns:a16="http://schemas.microsoft.com/office/drawing/2014/main" id="{7B1DBB92-3FA5-4C01-A5FB-79F35CE8A4A8}"/>
                </a:ext>
              </a:extLst>
            </p:cNvPr>
            <p:cNvSpPr>
              <a:spLocks/>
            </p:cNvSpPr>
            <p:nvPr/>
          </p:nvSpPr>
          <p:spPr bwMode="auto">
            <a:xfrm>
              <a:off x="3824288" y="1468438"/>
              <a:ext cx="4300538" cy="2162175"/>
            </a:xfrm>
            <a:custGeom>
              <a:avLst/>
              <a:gdLst>
                <a:gd name="T0" fmla="*/ 3354 w 3496"/>
                <a:gd name="T1" fmla="*/ 1490 h 1760"/>
                <a:gd name="T2" fmla="*/ 3233 w 3496"/>
                <a:gd name="T3" fmla="*/ 1296 h 1760"/>
                <a:gd name="T4" fmla="*/ 2953 w 3496"/>
                <a:gd name="T5" fmla="*/ 944 h 1760"/>
                <a:gd name="T6" fmla="*/ 2751 w 3496"/>
                <a:gd name="T7" fmla="*/ 782 h 1760"/>
                <a:gd name="T8" fmla="*/ 2465 w 3496"/>
                <a:gd name="T9" fmla="*/ 554 h 1760"/>
                <a:gd name="T10" fmla="*/ 2256 w 3496"/>
                <a:gd name="T11" fmla="*/ 302 h 1760"/>
                <a:gd name="T12" fmla="*/ 1941 w 3496"/>
                <a:gd name="T13" fmla="*/ 6 h 1760"/>
                <a:gd name="T14" fmla="*/ 1889 w 3496"/>
                <a:gd name="T15" fmla="*/ 5 h 1760"/>
                <a:gd name="T16" fmla="*/ 1432 w 3496"/>
                <a:gd name="T17" fmla="*/ 328 h 1760"/>
                <a:gd name="T18" fmla="*/ 1007 w 3496"/>
                <a:gd name="T19" fmla="*/ 586 h 1760"/>
                <a:gd name="T20" fmla="*/ 944 w 3496"/>
                <a:gd name="T21" fmla="*/ 607 h 1760"/>
                <a:gd name="T22" fmla="*/ 330 w 3496"/>
                <a:gd name="T23" fmla="*/ 1347 h 1760"/>
                <a:gd name="T24" fmla="*/ 0 w 3496"/>
                <a:gd name="T25" fmla="*/ 1714 h 1760"/>
                <a:gd name="T26" fmla="*/ 1470 w 3496"/>
                <a:gd name="T27" fmla="*/ 1714 h 1760"/>
                <a:gd name="T28" fmla="*/ 1566 w 3496"/>
                <a:gd name="T29" fmla="*/ 1580 h 1760"/>
                <a:gd name="T30" fmla="*/ 1910 w 3496"/>
                <a:gd name="T31" fmla="*/ 1286 h 1760"/>
                <a:gd name="T32" fmla="*/ 2232 w 3496"/>
                <a:gd name="T33" fmla="*/ 1295 h 1760"/>
                <a:gd name="T34" fmla="*/ 2597 w 3496"/>
                <a:gd name="T35" fmla="*/ 1750 h 1760"/>
                <a:gd name="T36" fmla="*/ 2662 w 3496"/>
                <a:gd name="T37" fmla="*/ 1757 h 1760"/>
                <a:gd name="T38" fmla="*/ 2605 w 3496"/>
                <a:gd name="T39" fmla="*/ 1554 h 1760"/>
                <a:gd name="T40" fmla="*/ 2230 w 3496"/>
                <a:gd name="T41" fmla="*/ 1203 h 1760"/>
                <a:gd name="T42" fmla="*/ 1735 w 3496"/>
                <a:gd name="T43" fmla="*/ 1279 h 1760"/>
                <a:gd name="T44" fmla="*/ 1379 w 3496"/>
                <a:gd name="T45" fmla="*/ 1647 h 1760"/>
                <a:gd name="T46" fmla="*/ 1201 w 3496"/>
                <a:gd name="T47" fmla="*/ 1597 h 1760"/>
                <a:gd name="T48" fmla="*/ 1201 w 3496"/>
                <a:gd name="T49" fmla="*/ 1579 h 1760"/>
                <a:gd name="T50" fmla="*/ 1745 w 3496"/>
                <a:gd name="T51" fmla="*/ 1161 h 1760"/>
                <a:gd name="T52" fmla="*/ 2169 w 3496"/>
                <a:gd name="T53" fmla="*/ 1074 h 1760"/>
                <a:gd name="T54" fmla="*/ 2547 w 3496"/>
                <a:gd name="T55" fmla="*/ 1316 h 1760"/>
                <a:gd name="T56" fmla="*/ 2809 w 3496"/>
                <a:gd name="T57" fmla="*/ 1748 h 1760"/>
                <a:gd name="T58" fmla="*/ 2851 w 3496"/>
                <a:gd name="T59" fmla="*/ 1760 h 1760"/>
                <a:gd name="T60" fmla="*/ 2596 w 3496"/>
                <a:gd name="T61" fmla="*/ 1248 h 1760"/>
                <a:gd name="T62" fmla="*/ 2240 w 3496"/>
                <a:gd name="T63" fmla="*/ 1002 h 1760"/>
                <a:gd name="T64" fmla="*/ 1837 w 3496"/>
                <a:gd name="T65" fmla="*/ 1045 h 1760"/>
                <a:gd name="T66" fmla="*/ 1106 w 3496"/>
                <a:gd name="T67" fmla="*/ 1499 h 1760"/>
                <a:gd name="T68" fmla="*/ 947 w 3496"/>
                <a:gd name="T69" fmla="*/ 1451 h 1760"/>
                <a:gd name="T70" fmla="*/ 936 w 3496"/>
                <a:gd name="T71" fmla="*/ 1405 h 1760"/>
                <a:gd name="T72" fmla="*/ 1388 w 3496"/>
                <a:gd name="T73" fmla="*/ 1129 h 1760"/>
                <a:gd name="T74" fmla="*/ 1815 w 3496"/>
                <a:gd name="T75" fmla="*/ 946 h 1760"/>
                <a:gd name="T76" fmla="*/ 2408 w 3496"/>
                <a:gd name="T77" fmla="*/ 943 h 1760"/>
                <a:gd name="T78" fmla="*/ 2917 w 3496"/>
                <a:gd name="T79" fmla="*/ 1535 h 1760"/>
                <a:gd name="T80" fmla="*/ 3011 w 3496"/>
                <a:gd name="T81" fmla="*/ 1758 h 1760"/>
                <a:gd name="T82" fmla="*/ 3074 w 3496"/>
                <a:gd name="T83" fmla="*/ 1738 h 1760"/>
                <a:gd name="T84" fmla="*/ 2798 w 3496"/>
                <a:gd name="T85" fmla="*/ 1175 h 1760"/>
                <a:gd name="T86" fmla="*/ 2356 w 3496"/>
                <a:gd name="T87" fmla="*/ 861 h 1760"/>
                <a:gd name="T88" fmla="*/ 1793 w 3496"/>
                <a:gd name="T89" fmla="*/ 886 h 1760"/>
                <a:gd name="T90" fmla="*/ 1052 w 3496"/>
                <a:gd name="T91" fmla="*/ 1188 h 1760"/>
                <a:gd name="T92" fmla="*/ 796 w 3496"/>
                <a:gd name="T93" fmla="*/ 1283 h 1760"/>
                <a:gd name="T94" fmla="*/ 697 w 3496"/>
                <a:gd name="T95" fmla="*/ 1193 h 1760"/>
                <a:gd name="T96" fmla="*/ 883 w 3496"/>
                <a:gd name="T97" fmla="*/ 1074 h 1760"/>
                <a:gd name="T98" fmla="*/ 1191 w 3496"/>
                <a:gd name="T99" fmla="*/ 950 h 1760"/>
                <a:gd name="T100" fmla="*/ 1664 w 3496"/>
                <a:gd name="T101" fmla="*/ 792 h 1760"/>
                <a:gd name="T102" fmla="*/ 2190 w 3496"/>
                <a:gd name="T103" fmla="*/ 720 h 1760"/>
                <a:gd name="T104" fmla="*/ 2566 w 3496"/>
                <a:gd name="T105" fmla="*/ 837 h 1760"/>
                <a:gd name="T106" fmla="*/ 3253 w 3496"/>
                <a:gd name="T107" fmla="*/ 1729 h 1760"/>
                <a:gd name="T108" fmla="*/ 3496 w 3496"/>
                <a:gd name="T109" fmla="*/ 1747 h 1760"/>
                <a:gd name="T110" fmla="*/ 3490 w 3496"/>
                <a:gd name="T111" fmla="*/ 173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96" h="1760">
                  <a:moveTo>
                    <a:pt x="3490" y="1730"/>
                  </a:moveTo>
                  <a:cubicBezTo>
                    <a:pt x="3458" y="1642"/>
                    <a:pt x="3407" y="1566"/>
                    <a:pt x="3354" y="1490"/>
                  </a:cubicBezTo>
                  <a:cubicBezTo>
                    <a:pt x="3319" y="1440"/>
                    <a:pt x="3284" y="1390"/>
                    <a:pt x="3250" y="1340"/>
                  </a:cubicBezTo>
                  <a:cubicBezTo>
                    <a:pt x="3240" y="1327"/>
                    <a:pt x="3234" y="1313"/>
                    <a:pt x="3233" y="1296"/>
                  </a:cubicBezTo>
                  <a:cubicBezTo>
                    <a:pt x="3225" y="1211"/>
                    <a:pt x="3185" y="1143"/>
                    <a:pt x="3127" y="1083"/>
                  </a:cubicBezTo>
                  <a:cubicBezTo>
                    <a:pt x="3075" y="1029"/>
                    <a:pt x="3014" y="986"/>
                    <a:pt x="2953" y="944"/>
                  </a:cubicBezTo>
                  <a:cubicBezTo>
                    <a:pt x="2891" y="901"/>
                    <a:pt x="2828" y="860"/>
                    <a:pt x="2773" y="808"/>
                  </a:cubicBezTo>
                  <a:cubicBezTo>
                    <a:pt x="2764" y="800"/>
                    <a:pt x="2757" y="791"/>
                    <a:pt x="2751" y="782"/>
                  </a:cubicBezTo>
                  <a:cubicBezTo>
                    <a:pt x="2720" y="738"/>
                    <a:pt x="2682" y="702"/>
                    <a:pt x="2639" y="671"/>
                  </a:cubicBezTo>
                  <a:cubicBezTo>
                    <a:pt x="2583" y="630"/>
                    <a:pt x="2525" y="590"/>
                    <a:pt x="2465" y="554"/>
                  </a:cubicBezTo>
                  <a:cubicBezTo>
                    <a:pt x="2430" y="534"/>
                    <a:pt x="2401" y="509"/>
                    <a:pt x="2378" y="478"/>
                  </a:cubicBezTo>
                  <a:cubicBezTo>
                    <a:pt x="2336" y="420"/>
                    <a:pt x="2295" y="361"/>
                    <a:pt x="2256" y="302"/>
                  </a:cubicBezTo>
                  <a:cubicBezTo>
                    <a:pt x="2210" y="234"/>
                    <a:pt x="2166" y="166"/>
                    <a:pt x="2107" y="108"/>
                  </a:cubicBezTo>
                  <a:cubicBezTo>
                    <a:pt x="2059" y="62"/>
                    <a:pt x="2005" y="26"/>
                    <a:pt x="1941" y="6"/>
                  </a:cubicBezTo>
                  <a:cubicBezTo>
                    <a:pt x="1941" y="6"/>
                    <a:pt x="1940" y="6"/>
                    <a:pt x="1940" y="6"/>
                  </a:cubicBezTo>
                  <a:cubicBezTo>
                    <a:pt x="1916" y="0"/>
                    <a:pt x="1889" y="5"/>
                    <a:pt x="1889" y="5"/>
                  </a:cubicBezTo>
                  <a:cubicBezTo>
                    <a:pt x="1791" y="28"/>
                    <a:pt x="1708" y="79"/>
                    <a:pt x="1633" y="143"/>
                  </a:cubicBezTo>
                  <a:cubicBezTo>
                    <a:pt x="1564" y="203"/>
                    <a:pt x="1498" y="266"/>
                    <a:pt x="1432" y="328"/>
                  </a:cubicBezTo>
                  <a:cubicBezTo>
                    <a:pt x="1368" y="388"/>
                    <a:pt x="1304" y="448"/>
                    <a:pt x="1230" y="497"/>
                  </a:cubicBezTo>
                  <a:cubicBezTo>
                    <a:pt x="1162" y="542"/>
                    <a:pt x="1089" y="575"/>
                    <a:pt x="1007" y="586"/>
                  </a:cubicBezTo>
                  <a:cubicBezTo>
                    <a:pt x="1000" y="587"/>
                    <a:pt x="992" y="589"/>
                    <a:pt x="984" y="588"/>
                  </a:cubicBezTo>
                  <a:cubicBezTo>
                    <a:pt x="967" y="587"/>
                    <a:pt x="956" y="596"/>
                    <a:pt x="944" y="607"/>
                  </a:cubicBezTo>
                  <a:cubicBezTo>
                    <a:pt x="828" y="716"/>
                    <a:pt x="724" y="836"/>
                    <a:pt x="626" y="962"/>
                  </a:cubicBezTo>
                  <a:cubicBezTo>
                    <a:pt x="527" y="1090"/>
                    <a:pt x="430" y="1219"/>
                    <a:pt x="330" y="1347"/>
                  </a:cubicBezTo>
                  <a:cubicBezTo>
                    <a:pt x="231" y="1475"/>
                    <a:pt x="125" y="1596"/>
                    <a:pt x="7" y="1706"/>
                  </a:cubicBezTo>
                  <a:cubicBezTo>
                    <a:pt x="4" y="1708"/>
                    <a:pt x="2" y="1711"/>
                    <a:pt x="0" y="1714"/>
                  </a:cubicBezTo>
                  <a:cubicBezTo>
                    <a:pt x="195" y="1714"/>
                    <a:pt x="390" y="1714"/>
                    <a:pt x="585" y="1714"/>
                  </a:cubicBezTo>
                  <a:cubicBezTo>
                    <a:pt x="880" y="1714"/>
                    <a:pt x="1175" y="1714"/>
                    <a:pt x="1470" y="1714"/>
                  </a:cubicBezTo>
                  <a:cubicBezTo>
                    <a:pt x="1481" y="1714"/>
                    <a:pt x="1487" y="1711"/>
                    <a:pt x="1493" y="1702"/>
                  </a:cubicBezTo>
                  <a:cubicBezTo>
                    <a:pt x="1517" y="1661"/>
                    <a:pt x="1541" y="1620"/>
                    <a:pt x="1566" y="1580"/>
                  </a:cubicBezTo>
                  <a:cubicBezTo>
                    <a:pt x="1615" y="1504"/>
                    <a:pt x="1671" y="1433"/>
                    <a:pt x="1743" y="1378"/>
                  </a:cubicBezTo>
                  <a:cubicBezTo>
                    <a:pt x="1794" y="1339"/>
                    <a:pt x="1848" y="1304"/>
                    <a:pt x="1910" y="1286"/>
                  </a:cubicBezTo>
                  <a:cubicBezTo>
                    <a:pt x="1974" y="1268"/>
                    <a:pt x="2039" y="1261"/>
                    <a:pt x="2104" y="1262"/>
                  </a:cubicBezTo>
                  <a:cubicBezTo>
                    <a:pt x="2150" y="1263"/>
                    <a:pt x="2192" y="1273"/>
                    <a:pt x="2232" y="1295"/>
                  </a:cubicBezTo>
                  <a:cubicBezTo>
                    <a:pt x="2303" y="1334"/>
                    <a:pt x="2363" y="1386"/>
                    <a:pt x="2416" y="1446"/>
                  </a:cubicBezTo>
                  <a:cubicBezTo>
                    <a:pt x="2497" y="1535"/>
                    <a:pt x="2564" y="1632"/>
                    <a:pt x="2597" y="1750"/>
                  </a:cubicBezTo>
                  <a:cubicBezTo>
                    <a:pt x="2598" y="1754"/>
                    <a:pt x="2601" y="1759"/>
                    <a:pt x="2604" y="1759"/>
                  </a:cubicBezTo>
                  <a:cubicBezTo>
                    <a:pt x="2623" y="1759"/>
                    <a:pt x="2643" y="1760"/>
                    <a:pt x="2662" y="1757"/>
                  </a:cubicBezTo>
                  <a:cubicBezTo>
                    <a:pt x="2677" y="1755"/>
                    <a:pt x="2679" y="1750"/>
                    <a:pt x="2675" y="1735"/>
                  </a:cubicBezTo>
                  <a:cubicBezTo>
                    <a:pt x="2662" y="1671"/>
                    <a:pt x="2638" y="1611"/>
                    <a:pt x="2605" y="1554"/>
                  </a:cubicBezTo>
                  <a:cubicBezTo>
                    <a:pt x="2518" y="1402"/>
                    <a:pt x="2393" y="1290"/>
                    <a:pt x="2240" y="1207"/>
                  </a:cubicBezTo>
                  <a:cubicBezTo>
                    <a:pt x="2237" y="1205"/>
                    <a:pt x="2233" y="1203"/>
                    <a:pt x="2230" y="1203"/>
                  </a:cubicBezTo>
                  <a:cubicBezTo>
                    <a:pt x="2128" y="1183"/>
                    <a:pt x="2027" y="1180"/>
                    <a:pt x="1925" y="1202"/>
                  </a:cubicBezTo>
                  <a:cubicBezTo>
                    <a:pt x="1857" y="1216"/>
                    <a:pt x="1794" y="1243"/>
                    <a:pt x="1735" y="1279"/>
                  </a:cubicBezTo>
                  <a:cubicBezTo>
                    <a:pt x="1643" y="1334"/>
                    <a:pt x="1567" y="1406"/>
                    <a:pt x="1501" y="1488"/>
                  </a:cubicBezTo>
                  <a:cubicBezTo>
                    <a:pt x="1458" y="1540"/>
                    <a:pt x="1419" y="1594"/>
                    <a:pt x="1379" y="1647"/>
                  </a:cubicBezTo>
                  <a:cubicBezTo>
                    <a:pt x="1375" y="1653"/>
                    <a:pt x="1371" y="1658"/>
                    <a:pt x="1363" y="1657"/>
                  </a:cubicBezTo>
                  <a:cubicBezTo>
                    <a:pt x="1304" y="1650"/>
                    <a:pt x="1250" y="1631"/>
                    <a:pt x="1201" y="1597"/>
                  </a:cubicBezTo>
                  <a:cubicBezTo>
                    <a:pt x="1198" y="1594"/>
                    <a:pt x="1195" y="1592"/>
                    <a:pt x="1192" y="1589"/>
                  </a:cubicBezTo>
                  <a:cubicBezTo>
                    <a:pt x="1196" y="1585"/>
                    <a:pt x="1198" y="1582"/>
                    <a:pt x="1201" y="1579"/>
                  </a:cubicBezTo>
                  <a:cubicBezTo>
                    <a:pt x="1256" y="1527"/>
                    <a:pt x="1311" y="1474"/>
                    <a:pt x="1367" y="1423"/>
                  </a:cubicBezTo>
                  <a:cubicBezTo>
                    <a:pt x="1482" y="1320"/>
                    <a:pt x="1605" y="1228"/>
                    <a:pt x="1745" y="1161"/>
                  </a:cubicBezTo>
                  <a:cubicBezTo>
                    <a:pt x="1865" y="1103"/>
                    <a:pt x="1991" y="1071"/>
                    <a:pt x="2125" y="1072"/>
                  </a:cubicBezTo>
                  <a:cubicBezTo>
                    <a:pt x="2140" y="1072"/>
                    <a:pt x="2155" y="1075"/>
                    <a:pt x="2169" y="1074"/>
                  </a:cubicBezTo>
                  <a:cubicBezTo>
                    <a:pt x="2207" y="1072"/>
                    <a:pt x="2241" y="1083"/>
                    <a:pt x="2274" y="1098"/>
                  </a:cubicBezTo>
                  <a:cubicBezTo>
                    <a:pt x="2383" y="1149"/>
                    <a:pt x="2471" y="1225"/>
                    <a:pt x="2547" y="1316"/>
                  </a:cubicBezTo>
                  <a:cubicBezTo>
                    <a:pt x="2617" y="1399"/>
                    <a:pt x="2675" y="1490"/>
                    <a:pt x="2726" y="1586"/>
                  </a:cubicBezTo>
                  <a:cubicBezTo>
                    <a:pt x="2755" y="1639"/>
                    <a:pt x="2781" y="1694"/>
                    <a:pt x="2809" y="1748"/>
                  </a:cubicBezTo>
                  <a:cubicBezTo>
                    <a:pt x="2813" y="1756"/>
                    <a:pt x="2817" y="1760"/>
                    <a:pt x="2826" y="1759"/>
                  </a:cubicBezTo>
                  <a:cubicBezTo>
                    <a:pt x="2834" y="1759"/>
                    <a:pt x="2843" y="1760"/>
                    <a:pt x="2851" y="1760"/>
                  </a:cubicBezTo>
                  <a:cubicBezTo>
                    <a:pt x="2868" y="1759"/>
                    <a:pt x="2873" y="1752"/>
                    <a:pt x="2867" y="1735"/>
                  </a:cubicBezTo>
                  <a:cubicBezTo>
                    <a:pt x="2809" y="1555"/>
                    <a:pt x="2722" y="1391"/>
                    <a:pt x="2596" y="1248"/>
                  </a:cubicBezTo>
                  <a:cubicBezTo>
                    <a:pt x="2522" y="1163"/>
                    <a:pt x="2437" y="1091"/>
                    <a:pt x="2336" y="1041"/>
                  </a:cubicBezTo>
                  <a:cubicBezTo>
                    <a:pt x="2305" y="1025"/>
                    <a:pt x="2273" y="1009"/>
                    <a:pt x="2240" y="1002"/>
                  </a:cubicBezTo>
                  <a:cubicBezTo>
                    <a:pt x="2206" y="994"/>
                    <a:pt x="2170" y="994"/>
                    <a:pt x="2136" y="994"/>
                  </a:cubicBezTo>
                  <a:cubicBezTo>
                    <a:pt x="2033" y="994"/>
                    <a:pt x="1934" y="1012"/>
                    <a:pt x="1837" y="1045"/>
                  </a:cubicBezTo>
                  <a:cubicBezTo>
                    <a:pt x="1686" y="1096"/>
                    <a:pt x="1548" y="1176"/>
                    <a:pt x="1419" y="1268"/>
                  </a:cubicBezTo>
                  <a:cubicBezTo>
                    <a:pt x="1313" y="1343"/>
                    <a:pt x="1210" y="1422"/>
                    <a:pt x="1106" y="1499"/>
                  </a:cubicBezTo>
                  <a:cubicBezTo>
                    <a:pt x="1098" y="1504"/>
                    <a:pt x="1088" y="1508"/>
                    <a:pt x="1078" y="1508"/>
                  </a:cubicBezTo>
                  <a:cubicBezTo>
                    <a:pt x="1025" y="1510"/>
                    <a:pt x="984" y="1485"/>
                    <a:pt x="947" y="1451"/>
                  </a:cubicBezTo>
                  <a:cubicBezTo>
                    <a:pt x="937" y="1441"/>
                    <a:pt x="928" y="1430"/>
                    <a:pt x="918" y="1419"/>
                  </a:cubicBezTo>
                  <a:cubicBezTo>
                    <a:pt x="925" y="1414"/>
                    <a:pt x="930" y="1409"/>
                    <a:pt x="936" y="1405"/>
                  </a:cubicBezTo>
                  <a:cubicBezTo>
                    <a:pt x="997" y="1364"/>
                    <a:pt x="1056" y="1321"/>
                    <a:pt x="1118" y="1284"/>
                  </a:cubicBezTo>
                  <a:cubicBezTo>
                    <a:pt x="1207" y="1230"/>
                    <a:pt x="1298" y="1181"/>
                    <a:pt x="1388" y="1129"/>
                  </a:cubicBezTo>
                  <a:cubicBezTo>
                    <a:pt x="1419" y="1112"/>
                    <a:pt x="1447" y="1090"/>
                    <a:pt x="1479" y="1077"/>
                  </a:cubicBezTo>
                  <a:cubicBezTo>
                    <a:pt x="1591" y="1031"/>
                    <a:pt x="1702" y="986"/>
                    <a:pt x="1815" y="946"/>
                  </a:cubicBezTo>
                  <a:cubicBezTo>
                    <a:pt x="1936" y="903"/>
                    <a:pt x="2062" y="881"/>
                    <a:pt x="2192" y="889"/>
                  </a:cubicBezTo>
                  <a:cubicBezTo>
                    <a:pt x="2267" y="894"/>
                    <a:pt x="2340" y="910"/>
                    <a:pt x="2408" y="943"/>
                  </a:cubicBezTo>
                  <a:cubicBezTo>
                    <a:pt x="2525" y="997"/>
                    <a:pt x="2620" y="1077"/>
                    <a:pt x="2701" y="1175"/>
                  </a:cubicBezTo>
                  <a:cubicBezTo>
                    <a:pt x="2792" y="1284"/>
                    <a:pt x="2861" y="1406"/>
                    <a:pt x="2917" y="1535"/>
                  </a:cubicBezTo>
                  <a:cubicBezTo>
                    <a:pt x="2948" y="1604"/>
                    <a:pt x="2975" y="1676"/>
                    <a:pt x="3003" y="1746"/>
                  </a:cubicBezTo>
                  <a:cubicBezTo>
                    <a:pt x="3005" y="1751"/>
                    <a:pt x="3008" y="1758"/>
                    <a:pt x="3011" y="1758"/>
                  </a:cubicBezTo>
                  <a:cubicBezTo>
                    <a:pt x="3028" y="1759"/>
                    <a:pt x="3046" y="1759"/>
                    <a:pt x="3063" y="1757"/>
                  </a:cubicBezTo>
                  <a:cubicBezTo>
                    <a:pt x="3073" y="1756"/>
                    <a:pt x="3077" y="1748"/>
                    <a:pt x="3074" y="1738"/>
                  </a:cubicBezTo>
                  <a:cubicBezTo>
                    <a:pt x="3059" y="1682"/>
                    <a:pt x="3047" y="1626"/>
                    <a:pt x="3028" y="1572"/>
                  </a:cubicBezTo>
                  <a:cubicBezTo>
                    <a:pt x="2979" y="1424"/>
                    <a:pt x="2903" y="1291"/>
                    <a:pt x="2798" y="1175"/>
                  </a:cubicBezTo>
                  <a:cubicBezTo>
                    <a:pt x="2748" y="1119"/>
                    <a:pt x="2692" y="1067"/>
                    <a:pt x="2636" y="1015"/>
                  </a:cubicBezTo>
                  <a:cubicBezTo>
                    <a:pt x="2556" y="939"/>
                    <a:pt x="2462" y="889"/>
                    <a:pt x="2356" y="861"/>
                  </a:cubicBezTo>
                  <a:cubicBezTo>
                    <a:pt x="2244" y="831"/>
                    <a:pt x="2132" y="831"/>
                    <a:pt x="2018" y="843"/>
                  </a:cubicBezTo>
                  <a:cubicBezTo>
                    <a:pt x="1942" y="851"/>
                    <a:pt x="1867" y="867"/>
                    <a:pt x="1793" y="886"/>
                  </a:cubicBezTo>
                  <a:cubicBezTo>
                    <a:pt x="1611" y="933"/>
                    <a:pt x="1437" y="1005"/>
                    <a:pt x="1262" y="1071"/>
                  </a:cubicBezTo>
                  <a:cubicBezTo>
                    <a:pt x="1186" y="1099"/>
                    <a:pt x="1119" y="1145"/>
                    <a:pt x="1052" y="1188"/>
                  </a:cubicBezTo>
                  <a:cubicBezTo>
                    <a:pt x="1005" y="1217"/>
                    <a:pt x="958" y="1246"/>
                    <a:pt x="910" y="1271"/>
                  </a:cubicBezTo>
                  <a:cubicBezTo>
                    <a:pt x="875" y="1288"/>
                    <a:pt x="836" y="1295"/>
                    <a:pt x="796" y="1283"/>
                  </a:cubicBezTo>
                  <a:cubicBezTo>
                    <a:pt x="753" y="1270"/>
                    <a:pt x="722" y="1240"/>
                    <a:pt x="695" y="1206"/>
                  </a:cubicBezTo>
                  <a:cubicBezTo>
                    <a:pt x="693" y="1203"/>
                    <a:pt x="694" y="1195"/>
                    <a:pt x="697" y="1193"/>
                  </a:cubicBezTo>
                  <a:cubicBezTo>
                    <a:pt x="712" y="1178"/>
                    <a:pt x="726" y="1162"/>
                    <a:pt x="743" y="1149"/>
                  </a:cubicBezTo>
                  <a:cubicBezTo>
                    <a:pt x="785" y="1116"/>
                    <a:pt x="834" y="1094"/>
                    <a:pt x="883" y="1074"/>
                  </a:cubicBezTo>
                  <a:cubicBezTo>
                    <a:pt x="967" y="1039"/>
                    <a:pt x="1052" y="1006"/>
                    <a:pt x="1136" y="972"/>
                  </a:cubicBezTo>
                  <a:cubicBezTo>
                    <a:pt x="1155" y="965"/>
                    <a:pt x="1172" y="956"/>
                    <a:pt x="1191" y="950"/>
                  </a:cubicBezTo>
                  <a:cubicBezTo>
                    <a:pt x="1243" y="933"/>
                    <a:pt x="1296" y="918"/>
                    <a:pt x="1347" y="901"/>
                  </a:cubicBezTo>
                  <a:cubicBezTo>
                    <a:pt x="1453" y="865"/>
                    <a:pt x="1558" y="827"/>
                    <a:pt x="1664" y="792"/>
                  </a:cubicBezTo>
                  <a:cubicBezTo>
                    <a:pt x="1763" y="759"/>
                    <a:pt x="1864" y="734"/>
                    <a:pt x="1967" y="722"/>
                  </a:cubicBezTo>
                  <a:cubicBezTo>
                    <a:pt x="2041" y="713"/>
                    <a:pt x="2115" y="712"/>
                    <a:pt x="2190" y="720"/>
                  </a:cubicBezTo>
                  <a:cubicBezTo>
                    <a:pt x="2225" y="724"/>
                    <a:pt x="2261" y="727"/>
                    <a:pt x="2296" y="732"/>
                  </a:cubicBezTo>
                  <a:cubicBezTo>
                    <a:pt x="2394" y="747"/>
                    <a:pt x="2483" y="785"/>
                    <a:pt x="2566" y="837"/>
                  </a:cubicBezTo>
                  <a:cubicBezTo>
                    <a:pt x="2685" y="912"/>
                    <a:pt x="2785" y="1008"/>
                    <a:pt x="2875" y="1115"/>
                  </a:cubicBezTo>
                  <a:cubicBezTo>
                    <a:pt x="3031" y="1301"/>
                    <a:pt x="3152" y="1509"/>
                    <a:pt x="3253" y="1729"/>
                  </a:cubicBezTo>
                  <a:cubicBezTo>
                    <a:pt x="3263" y="1751"/>
                    <a:pt x="3275" y="1759"/>
                    <a:pt x="3298" y="1758"/>
                  </a:cubicBezTo>
                  <a:cubicBezTo>
                    <a:pt x="3364" y="1754"/>
                    <a:pt x="3430" y="1750"/>
                    <a:pt x="3496" y="1747"/>
                  </a:cubicBezTo>
                  <a:cubicBezTo>
                    <a:pt x="3496" y="1744"/>
                    <a:pt x="3496" y="1740"/>
                    <a:pt x="3496" y="1737"/>
                  </a:cubicBezTo>
                  <a:cubicBezTo>
                    <a:pt x="3494" y="1735"/>
                    <a:pt x="3491" y="1733"/>
                    <a:pt x="3490" y="1730"/>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3" name="Freeform 6">
              <a:extLst>
                <a:ext uri="{FF2B5EF4-FFF2-40B4-BE49-F238E27FC236}">
                  <a16:creationId xmlns:a16="http://schemas.microsoft.com/office/drawing/2014/main" id="{EC503F1F-43DE-4FC7-A9D9-3D40932D6A54}"/>
                </a:ext>
              </a:extLst>
            </p:cNvPr>
            <p:cNvSpPr>
              <a:spLocks/>
            </p:cNvSpPr>
            <p:nvPr/>
          </p:nvSpPr>
          <p:spPr bwMode="auto">
            <a:xfrm>
              <a:off x="6065838" y="3919538"/>
              <a:ext cx="538163" cy="1330325"/>
            </a:xfrm>
            <a:custGeom>
              <a:avLst/>
              <a:gdLst>
                <a:gd name="T0" fmla="*/ 434 w 437"/>
                <a:gd name="T1" fmla="*/ 924 h 1083"/>
                <a:gd name="T2" fmla="*/ 429 w 437"/>
                <a:gd name="T3" fmla="*/ 761 h 1083"/>
                <a:gd name="T4" fmla="*/ 427 w 437"/>
                <a:gd name="T5" fmla="*/ 657 h 1083"/>
                <a:gd name="T6" fmla="*/ 424 w 437"/>
                <a:gd name="T7" fmla="*/ 530 h 1083"/>
                <a:gd name="T8" fmla="*/ 422 w 437"/>
                <a:gd name="T9" fmla="*/ 357 h 1083"/>
                <a:gd name="T10" fmla="*/ 421 w 437"/>
                <a:gd name="T11" fmla="*/ 331 h 1083"/>
                <a:gd name="T12" fmla="*/ 420 w 437"/>
                <a:gd name="T13" fmla="*/ 290 h 1083"/>
                <a:gd name="T14" fmla="*/ 414 w 437"/>
                <a:gd name="T15" fmla="*/ 31 h 1083"/>
                <a:gd name="T16" fmla="*/ 392 w 437"/>
                <a:gd name="T17" fmla="*/ 2 h 1083"/>
                <a:gd name="T18" fmla="*/ 363 w 437"/>
                <a:gd name="T19" fmla="*/ 25 h 1083"/>
                <a:gd name="T20" fmla="*/ 260 w 437"/>
                <a:gd name="T21" fmla="*/ 457 h 1083"/>
                <a:gd name="T22" fmla="*/ 203 w 437"/>
                <a:gd name="T23" fmla="*/ 696 h 1083"/>
                <a:gd name="T24" fmla="*/ 198 w 437"/>
                <a:gd name="T25" fmla="*/ 709 h 1083"/>
                <a:gd name="T26" fmla="*/ 195 w 437"/>
                <a:gd name="T27" fmla="*/ 697 h 1083"/>
                <a:gd name="T28" fmla="*/ 118 w 437"/>
                <a:gd name="T29" fmla="*/ 341 h 1083"/>
                <a:gd name="T30" fmla="*/ 56 w 437"/>
                <a:gd name="T31" fmla="*/ 54 h 1083"/>
                <a:gd name="T32" fmla="*/ 50 w 437"/>
                <a:gd name="T33" fmla="*/ 28 h 1083"/>
                <a:gd name="T34" fmla="*/ 21 w 437"/>
                <a:gd name="T35" fmla="*/ 10 h 1083"/>
                <a:gd name="T36" fmla="*/ 0 w 437"/>
                <a:gd name="T37" fmla="*/ 35 h 1083"/>
                <a:gd name="T38" fmla="*/ 0 w 437"/>
                <a:gd name="T39" fmla="*/ 50 h 1083"/>
                <a:gd name="T40" fmla="*/ 3 w 437"/>
                <a:gd name="T41" fmla="*/ 388 h 1083"/>
                <a:gd name="T42" fmla="*/ 3 w 437"/>
                <a:gd name="T43" fmla="*/ 395 h 1083"/>
                <a:gd name="T44" fmla="*/ 5 w 437"/>
                <a:gd name="T45" fmla="*/ 527 h 1083"/>
                <a:gd name="T46" fmla="*/ 8 w 437"/>
                <a:gd name="T47" fmla="*/ 816 h 1083"/>
                <a:gd name="T48" fmla="*/ 8 w 437"/>
                <a:gd name="T49" fmla="*/ 834 h 1083"/>
                <a:gd name="T50" fmla="*/ 28 w 437"/>
                <a:gd name="T51" fmla="*/ 855 h 1083"/>
                <a:gd name="T52" fmla="*/ 59 w 437"/>
                <a:gd name="T53" fmla="*/ 828 h 1083"/>
                <a:gd name="T54" fmla="*/ 58 w 437"/>
                <a:gd name="T55" fmla="*/ 703 h 1083"/>
                <a:gd name="T56" fmla="*/ 55 w 437"/>
                <a:gd name="T57" fmla="*/ 316 h 1083"/>
                <a:gd name="T58" fmla="*/ 55 w 437"/>
                <a:gd name="T59" fmla="*/ 306 h 1083"/>
                <a:gd name="T60" fmla="*/ 60 w 437"/>
                <a:gd name="T61" fmla="*/ 317 h 1083"/>
                <a:gd name="T62" fmla="*/ 170 w 437"/>
                <a:gd name="T63" fmla="*/ 830 h 1083"/>
                <a:gd name="T64" fmla="*/ 197 w 437"/>
                <a:gd name="T65" fmla="*/ 856 h 1083"/>
                <a:gd name="T66" fmla="*/ 223 w 437"/>
                <a:gd name="T67" fmla="*/ 831 h 1083"/>
                <a:gd name="T68" fmla="*/ 250 w 437"/>
                <a:gd name="T69" fmla="*/ 721 h 1083"/>
                <a:gd name="T70" fmla="*/ 360 w 437"/>
                <a:gd name="T71" fmla="*/ 256 h 1083"/>
                <a:gd name="T72" fmla="*/ 365 w 437"/>
                <a:gd name="T73" fmla="*/ 239 h 1083"/>
                <a:gd name="T74" fmla="*/ 367 w 437"/>
                <a:gd name="T75" fmla="*/ 240 h 1083"/>
                <a:gd name="T76" fmla="*/ 378 w 437"/>
                <a:gd name="T77" fmla="*/ 698 h 1083"/>
                <a:gd name="T78" fmla="*/ 378 w 437"/>
                <a:gd name="T79" fmla="*/ 713 h 1083"/>
                <a:gd name="T80" fmla="*/ 380 w 437"/>
                <a:gd name="T81" fmla="*/ 816 h 1083"/>
                <a:gd name="T82" fmla="*/ 381 w 437"/>
                <a:gd name="T83" fmla="*/ 824 h 1083"/>
                <a:gd name="T84" fmla="*/ 385 w 437"/>
                <a:gd name="T85" fmla="*/ 1029 h 1083"/>
                <a:gd name="T86" fmla="*/ 386 w 437"/>
                <a:gd name="T87" fmla="*/ 1055 h 1083"/>
                <a:gd name="T88" fmla="*/ 396 w 437"/>
                <a:gd name="T89" fmla="*/ 1083 h 1083"/>
                <a:gd name="T90" fmla="*/ 427 w 437"/>
                <a:gd name="T91" fmla="*/ 1083 h 1083"/>
                <a:gd name="T92" fmla="*/ 436 w 437"/>
                <a:gd name="T93" fmla="*/ 1051 h 1083"/>
                <a:gd name="T94" fmla="*/ 435 w 437"/>
                <a:gd name="T95" fmla="*/ 950 h 1083"/>
                <a:gd name="T96" fmla="*/ 434 w 437"/>
                <a:gd name="T97" fmla="*/ 924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7" h="1083">
                  <a:moveTo>
                    <a:pt x="434" y="924"/>
                  </a:moveTo>
                  <a:cubicBezTo>
                    <a:pt x="433" y="870"/>
                    <a:pt x="431" y="816"/>
                    <a:pt x="429" y="761"/>
                  </a:cubicBezTo>
                  <a:cubicBezTo>
                    <a:pt x="428" y="726"/>
                    <a:pt x="428" y="692"/>
                    <a:pt x="427" y="657"/>
                  </a:cubicBezTo>
                  <a:cubicBezTo>
                    <a:pt x="426" y="614"/>
                    <a:pt x="425" y="572"/>
                    <a:pt x="424" y="530"/>
                  </a:cubicBezTo>
                  <a:cubicBezTo>
                    <a:pt x="423" y="472"/>
                    <a:pt x="423" y="414"/>
                    <a:pt x="422" y="357"/>
                  </a:cubicBezTo>
                  <a:cubicBezTo>
                    <a:pt x="422" y="348"/>
                    <a:pt x="421" y="340"/>
                    <a:pt x="421" y="331"/>
                  </a:cubicBezTo>
                  <a:cubicBezTo>
                    <a:pt x="421" y="317"/>
                    <a:pt x="420" y="304"/>
                    <a:pt x="420" y="290"/>
                  </a:cubicBezTo>
                  <a:cubicBezTo>
                    <a:pt x="418" y="204"/>
                    <a:pt x="416" y="117"/>
                    <a:pt x="414" y="31"/>
                  </a:cubicBezTo>
                  <a:cubicBezTo>
                    <a:pt x="414" y="14"/>
                    <a:pt x="406" y="3"/>
                    <a:pt x="392" y="2"/>
                  </a:cubicBezTo>
                  <a:cubicBezTo>
                    <a:pt x="377" y="0"/>
                    <a:pt x="367" y="8"/>
                    <a:pt x="363" y="25"/>
                  </a:cubicBezTo>
                  <a:cubicBezTo>
                    <a:pt x="328" y="169"/>
                    <a:pt x="294" y="313"/>
                    <a:pt x="260" y="457"/>
                  </a:cubicBezTo>
                  <a:cubicBezTo>
                    <a:pt x="241" y="537"/>
                    <a:pt x="222" y="616"/>
                    <a:pt x="203" y="696"/>
                  </a:cubicBezTo>
                  <a:cubicBezTo>
                    <a:pt x="202" y="699"/>
                    <a:pt x="200" y="702"/>
                    <a:pt x="198" y="709"/>
                  </a:cubicBezTo>
                  <a:cubicBezTo>
                    <a:pt x="196" y="702"/>
                    <a:pt x="195" y="700"/>
                    <a:pt x="195" y="697"/>
                  </a:cubicBezTo>
                  <a:cubicBezTo>
                    <a:pt x="169" y="578"/>
                    <a:pt x="143" y="460"/>
                    <a:pt x="118" y="341"/>
                  </a:cubicBezTo>
                  <a:cubicBezTo>
                    <a:pt x="97" y="246"/>
                    <a:pt x="76" y="150"/>
                    <a:pt x="56" y="54"/>
                  </a:cubicBezTo>
                  <a:cubicBezTo>
                    <a:pt x="54" y="45"/>
                    <a:pt x="52" y="37"/>
                    <a:pt x="50" y="28"/>
                  </a:cubicBezTo>
                  <a:cubicBezTo>
                    <a:pt x="45" y="15"/>
                    <a:pt x="34" y="8"/>
                    <a:pt x="21" y="10"/>
                  </a:cubicBezTo>
                  <a:cubicBezTo>
                    <a:pt x="9" y="12"/>
                    <a:pt x="1" y="22"/>
                    <a:pt x="0" y="35"/>
                  </a:cubicBezTo>
                  <a:cubicBezTo>
                    <a:pt x="0" y="40"/>
                    <a:pt x="0" y="45"/>
                    <a:pt x="0" y="50"/>
                  </a:cubicBezTo>
                  <a:cubicBezTo>
                    <a:pt x="1" y="163"/>
                    <a:pt x="2" y="275"/>
                    <a:pt x="3" y="388"/>
                  </a:cubicBezTo>
                  <a:cubicBezTo>
                    <a:pt x="3" y="390"/>
                    <a:pt x="3" y="393"/>
                    <a:pt x="3" y="395"/>
                  </a:cubicBezTo>
                  <a:cubicBezTo>
                    <a:pt x="4" y="439"/>
                    <a:pt x="5" y="483"/>
                    <a:pt x="5" y="527"/>
                  </a:cubicBezTo>
                  <a:cubicBezTo>
                    <a:pt x="6" y="623"/>
                    <a:pt x="7" y="720"/>
                    <a:pt x="8" y="816"/>
                  </a:cubicBezTo>
                  <a:cubicBezTo>
                    <a:pt x="8" y="822"/>
                    <a:pt x="8" y="828"/>
                    <a:pt x="8" y="834"/>
                  </a:cubicBezTo>
                  <a:cubicBezTo>
                    <a:pt x="10" y="845"/>
                    <a:pt x="17" y="853"/>
                    <a:pt x="28" y="855"/>
                  </a:cubicBezTo>
                  <a:cubicBezTo>
                    <a:pt x="46" y="859"/>
                    <a:pt x="60" y="847"/>
                    <a:pt x="59" y="828"/>
                  </a:cubicBezTo>
                  <a:cubicBezTo>
                    <a:pt x="59" y="786"/>
                    <a:pt x="58" y="745"/>
                    <a:pt x="58" y="703"/>
                  </a:cubicBezTo>
                  <a:cubicBezTo>
                    <a:pt x="57" y="574"/>
                    <a:pt x="56" y="445"/>
                    <a:pt x="55" y="316"/>
                  </a:cubicBezTo>
                  <a:cubicBezTo>
                    <a:pt x="55" y="313"/>
                    <a:pt x="55" y="309"/>
                    <a:pt x="55" y="306"/>
                  </a:cubicBezTo>
                  <a:cubicBezTo>
                    <a:pt x="58" y="310"/>
                    <a:pt x="59" y="313"/>
                    <a:pt x="60" y="317"/>
                  </a:cubicBezTo>
                  <a:cubicBezTo>
                    <a:pt x="97" y="488"/>
                    <a:pt x="133" y="659"/>
                    <a:pt x="170" y="830"/>
                  </a:cubicBezTo>
                  <a:cubicBezTo>
                    <a:pt x="174" y="847"/>
                    <a:pt x="183" y="856"/>
                    <a:pt x="197" y="856"/>
                  </a:cubicBezTo>
                  <a:cubicBezTo>
                    <a:pt x="211" y="856"/>
                    <a:pt x="219" y="848"/>
                    <a:pt x="223" y="831"/>
                  </a:cubicBezTo>
                  <a:cubicBezTo>
                    <a:pt x="232" y="794"/>
                    <a:pt x="241" y="758"/>
                    <a:pt x="250" y="721"/>
                  </a:cubicBezTo>
                  <a:cubicBezTo>
                    <a:pt x="287" y="566"/>
                    <a:pt x="323" y="411"/>
                    <a:pt x="360" y="256"/>
                  </a:cubicBezTo>
                  <a:cubicBezTo>
                    <a:pt x="362" y="250"/>
                    <a:pt x="364" y="245"/>
                    <a:pt x="365" y="239"/>
                  </a:cubicBezTo>
                  <a:cubicBezTo>
                    <a:pt x="366" y="239"/>
                    <a:pt x="366" y="240"/>
                    <a:pt x="367" y="240"/>
                  </a:cubicBezTo>
                  <a:cubicBezTo>
                    <a:pt x="370" y="393"/>
                    <a:pt x="374" y="545"/>
                    <a:pt x="378" y="698"/>
                  </a:cubicBezTo>
                  <a:cubicBezTo>
                    <a:pt x="378" y="703"/>
                    <a:pt x="378" y="708"/>
                    <a:pt x="378" y="713"/>
                  </a:cubicBezTo>
                  <a:cubicBezTo>
                    <a:pt x="379" y="748"/>
                    <a:pt x="380" y="782"/>
                    <a:pt x="380" y="816"/>
                  </a:cubicBezTo>
                  <a:cubicBezTo>
                    <a:pt x="381" y="819"/>
                    <a:pt x="381" y="821"/>
                    <a:pt x="381" y="824"/>
                  </a:cubicBezTo>
                  <a:cubicBezTo>
                    <a:pt x="382" y="892"/>
                    <a:pt x="384" y="961"/>
                    <a:pt x="385" y="1029"/>
                  </a:cubicBezTo>
                  <a:cubicBezTo>
                    <a:pt x="386" y="1038"/>
                    <a:pt x="386" y="1046"/>
                    <a:pt x="386" y="1055"/>
                  </a:cubicBezTo>
                  <a:cubicBezTo>
                    <a:pt x="389" y="1064"/>
                    <a:pt x="393" y="1074"/>
                    <a:pt x="396" y="1083"/>
                  </a:cubicBezTo>
                  <a:cubicBezTo>
                    <a:pt x="406" y="1083"/>
                    <a:pt x="416" y="1083"/>
                    <a:pt x="427" y="1083"/>
                  </a:cubicBezTo>
                  <a:cubicBezTo>
                    <a:pt x="430" y="1072"/>
                    <a:pt x="436" y="1061"/>
                    <a:pt x="436" y="1051"/>
                  </a:cubicBezTo>
                  <a:cubicBezTo>
                    <a:pt x="437" y="1017"/>
                    <a:pt x="435" y="983"/>
                    <a:pt x="435" y="950"/>
                  </a:cubicBezTo>
                  <a:cubicBezTo>
                    <a:pt x="434" y="941"/>
                    <a:pt x="434" y="933"/>
                    <a:pt x="434" y="924"/>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4" name="Freeform 7">
              <a:extLst>
                <a:ext uri="{FF2B5EF4-FFF2-40B4-BE49-F238E27FC236}">
                  <a16:creationId xmlns:a16="http://schemas.microsoft.com/office/drawing/2014/main" id="{62FD2182-2583-440B-93E6-5DEE6499A549}"/>
                </a:ext>
              </a:extLst>
            </p:cNvPr>
            <p:cNvSpPr>
              <a:spLocks noEditPoints="1"/>
            </p:cNvSpPr>
            <p:nvPr/>
          </p:nvSpPr>
          <p:spPr bwMode="auto">
            <a:xfrm>
              <a:off x="4657725" y="3698875"/>
              <a:ext cx="382588" cy="1282700"/>
            </a:xfrm>
            <a:custGeom>
              <a:avLst/>
              <a:gdLst>
                <a:gd name="T0" fmla="*/ 306 w 311"/>
                <a:gd name="T1" fmla="*/ 185 h 1044"/>
                <a:gd name="T2" fmla="*/ 305 w 311"/>
                <a:gd name="T3" fmla="*/ 32 h 1044"/>
                <a:gd name="T4" fmla="*/ 279 w 311"/>
                <a:gd name="T5" fmla="*/ 0 h 1044"/>
                <a:gd name="T6" fmla="*/ 254 w 311"/>
                <a:gd name="T7" fmla="*/ 32 h 1044"/>
                <a:gd name="T8" fmla="*/ 256 w 311"/>
                <a:gd name="T9" fmla="*/ 281 h 1044"/>
                <a:gd name="T10" fmla="*/ 258 w 311"/>
                <a:gd name="T11" fmla="*/ 834 h 1044"/>
                <a:gd name="T12" fmla="*/ 254 w 311"/>
                <a:gd name="T13" fmla="*/ 834 h 1044"/>
                <a:gd name="T14" fmla="*/ 71 w 311"/>
                <a:gd name="T15" fmla="*/ 252 h 1044"/>
                <a:gd name="T16" fmla="*/ 54 w 311"/>
                <a:gd name="T17" fmla="*/ 200 h 1044"/>
                <a:gd name="T18" fmla="*/ 26 w 311"/>
                <a:gd name="T19" fmla="*/ 183 h 1044"/>
                <a:gd name="T20" fmla="*/ 4 w 311"/>
                <a:gd name="T21" fmla="*/ 206 h 1044"/>
                <a:gd name="T22" fmla="*/ 4 w 311"/>
                <a:gd name="T23" fmla="*/ 222 h 1044"/>
                <a:gd name="T24" fmla="*/ 3 w 311"/>
                <a:gd name="T25" fmla="*/ 399 h 1044"/>
                <a:gd name="T26" fmla="*/ 0 w 311"/>
                <a:gd name="T27" fmla="*/ 1013 h 1044"/>
                <a:gd name="T28" fmla="*/ 26 w 311"/>
                <a:gd name="T29" fmla="*/ 1042 h 1044"/>
                <a:gd name="T30" fmla="*/ 51 w 311"/>
                <a:gd name="T31" fmla="*/ 1014 h 1044"/>
                <a:gd name="T32" fmla="*/ 53 w 311"/>
                <a:gd name="T33" fmla="*/ 734 h 1044"/>
                <a:gd name="T34" fmla="*/ 54 w 311"/>
                <a:gd name="T35" fmla="*/ 405 h 1044"/>
                <a:gd name="T36" fmla="*/ 55 w 311"/>
                <a:gd name="T37" fmla="*/ 388 h 1044"/>
                <a:gd name="T38" fmla="*/ 59 w 311"/>
                <a:gd name="T39" fmla="*/ 388 h 1044"/>
                <a:gd name="T40" fmla="*/ 61 w 311"/>
                <a:gd name="T41" fmla="*/ 394 h 1044"/>
                <a:gd name="T42" fmla="*/ 202 w 311"/>
                <a:gd name="T43" fmla="*/ 841 h 1044"/>
                <a:gd name="T44" fmla="*/ 260 w 311"/>
                <a:gd name="T45" fmla="*/ 1022 h 1044"/>
                <a:gd name="T46" fmla="*/ 283 w 311"/>
                <a:gd name="T47" fmla="*/ 1043 h 1044"/>
                <a:gd name="T48" fmla="*/ 311 w 311"/>
                <a:gd name="T49" fmla="*/ 1013 h 1044"/>
                <a:gd name="T50" fmla="*/ 308 w 311"/>
                <a:gd name="T51" fmla="*/ 653 h 1044"/>
                <a:gd name="T52" fmla="*/ 306 w 311"/>
                <a:gd name="T53" fmla="*/ 185 h 1044"/>
                <a:gd name="T54" fmla="*/ 257 w 311"/>
                <a:gd name="T55" fmla="*/ 838 h 1044"/>
                <a:gd name="T56" fmla="*/ 258 w 311"/>
                <a:gd name="T57" fmla="*/ 834 h 1044"/>
                <a:gd name="T58" fmla="*/ 258 w 311"/>
                <a:gd name="T59" fmla="*/ 834 h 1044"/>
                <a:gd name="T60" fmla="*/ 257 w 311"/>
                <a:gd name="T61" fmla="*/ 838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1" h="1044">
                  <a:moveTo>
                    <a:pt x="306" y="185"/>
                  </a:moveTo>
                  <a:cubicBezTo>
                    <a:pt x="306" y="134"/>
                    <a:pt x="306" y="83"/>
                    <a:pt x="305" y="32"/>
                  </a:cubicBezTo>
                  <a:cubicBezTo>
                    <a:pt x="305" y="13"/>
                    <a:pt x="295" y="0"/>
                    <a:pt x="279" y="0"/>
                  </a:cubicBezTo>
                  <a:cubicBezTo>
                    <a:pt x="264" y="0"/>
                    <a:pt x="254" y="12"/>
                    <a:pt x="254" y="32"/>
                  </a:cubicBezTo>
                  <a:cubicBezTo>
                    <a:pt x="254" y="115"/>
                    <a:pt x="255" y="198"/>
                    <a:pt x="256" y="281"/>
                  </a:cubicBezTo>
                  <a:cubicBezTo>
                    <a:pt x="257" y="465"/>
                    <a:pt x="258" y="650"/>
                    <a:pt x="258" y="834"/>
                  </a:cubicBezTo>
                  <a:cubicBezTo>
                    <a:pt x="257" y="834"/>
                    <a:pt x="256" y="834"/>
                    <a:pt x="254" y="834"/>
                  </a:cubicBezTo>
                  <a:cubicBezTo>
                    <a:pt x="193" y="640"/>
                    <a:pt x="132" y="446"/>
                    <a:pt x="71" y="252"/>
                  </a:cubicBezTo>
                  <a:cubicBezTo>
                    <a:pt x="65" y="235"/>
                    <a:pt x="60" y="217"/>
                    <a:pt x="54" y="200"/>
                  </a:cubicBezTo>
                  <a:cubicBezTo>
                    <a:pt x="50" y="187"/>
                    <a:pt x="38" y="181"/>
                    <a:pt x="26" y="183"/>
                  </a:cubicBezTo>
                  <a:cubicBezTo>
                    <a:pt x="14" y="184"/>
                    <a:pt x="6" y="193"/>
                    <a:pt x="4" y="206"/>
                  </a:cubicBezTo>
                  <a:cubicBezTo>
                    <a:pt x="4" y="211"/>
                    <a:pt x="4" y="217"/>
                    <a:pt x="4" y="222"/>
                  </a:cubicBezTo>
                  <a:cubicBezTo>
                    <a:pt x="4" y="281"/>
                    <a:pt x="3" y="340"/>
                    <a:pt x="3" y="399"/>
                  </a:cubicBezTo>
                  <a:cubicBezTo>
                    <a:pt x="2" y="604"/>
                    <a:pt x="1" y="808"/>
                    <a:pt x="0" y="1013"/>
                  </a:cubicBezTo>
                  <a:cubicBezTo>
                    <a:pt x="0" y="1030"/>
                    <a:pt x="11" y="1042"/>
                    <a:pt x="26" y="1042"/>
                  </a:cubicBezTo>
                  <a:cubicBezTo>
                    <a:pt x="41" y="1042"/>
                    <a:pt x="51" y="1030"/>
                    <a:pt x="51" y="1014"/>
                  </a:cubicBezTo>
                  <a:cubicBezTo>
                    <a:pt x="52" y="921"/>
                    <a:pt x="53" y="828"/>
                    <a:pt x="53" y="734"/>
                  </a:cubicBezTo>
                  <a:cubicBezTo>
                    <a:pt x="54" y="625"/>
                    <a:pt x="54" y="515"/>
                    <a:pt x="54" y="405"/>
                  </a:cubicBezTo>
                  <a:cubicBezTo>
                    <a:pt x="54" y="399"/>
                    <a:pt x="55" y="394"/>
                    <a:pt x="55" y="388"/>
                  </a:cubicBezTo>
                  <a:cubicBezTo>
                    <a:pt x="57" y="388"/>
                    <a:pt x="58" y="388"/>
                    <a:pt x="59" y="388"/>
                  </a:cubicBezTo>
                  <a:cubicBezTo>
                    <a:pt x="60" y="390"/>
                    <a:pt x="61" y="392"/>
                    <a:pt x="61" y="394"/>
                  </a:cubicBezTo>
                  <a:cubicBezTo>
                    <a:pt x="108" y="543"/>
                    <a:pt x="155" y="692"/>
                    <a:pt x="202" y="841"/>
                  </a:cubicBezTo>
                  <a:cubicBezTo>
                    <a:pt x="222" y="902"/>
                    <a:pt x="241" y="962"/>
                    <a:pt x="260" y="1022"/>
                  </a:cubicBezTo>
                  <a:cubicBezTo>
                    <a:pt x="263" y="1034"/>
                    <a:pt x="270" y="1042"/>
                    <a:pt x="283" y="1043"/>
                  </a:cubicBezTo>
                  <a:cubicBezTo>
                    <a:pt x="300" y="1044"/>
                    <a:pt x="311" y="1033"/>
                    <a:pt x="311" y="1013"/>
                  </a:cubicBezTo>
                  <a:cubicBezTo>
                    <a:pt x="310" y="893"/>
                    <a:pt x="309" y="773"/>
                    <a:pt x="308" y="653"/>
                  </a:cubicBezTo>
                  <a:cubicBezTo>
                    <a:pt x="308" y="497"/>
                    <a:pt x="307" y="341"/>
                    <a:pt x="306" y="185"/>
                  </a:cubicBezTo>
                  <a:close/>
                  <a:moveTo>
                    <a:pt x="257" y="838"/>
                  </a:moveTo>
                  <a:cubicBezTo>
                    <a:pt x="258" y="837"/>
                    <a:pt x="258" y="835"/>
                    <a:pt x="258" y="834"/>
                  </a:cubicBezTo>
                  <a:cubicBezTo>
                    <a:pt x="258" y="834"/>
                    <a:pt x="258" y="834"/>
                    <a:pt x="258" y="834"/>
                  </a:cubicBezTo>
                  <a:cubicBezTo>
                    <a:pt x="258" y="835"/>
                    <a:pt x="258" y="837"/>
                    <a:pt x="257" y="838"/>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5" name="Freeform 8">
              <a:extLst>
                <a:ext uri="{FF2B5EF4-FFF2-40B4-BE49-F238E27FC236}">
                  <a16:creationId xmlns:a16="http://schemas.microsoft.com/office/drawing/2014/main" id="{D2AC23D9-7F95-4ACC-9AEA-176A914F591B}"/>
                </a:ext>
              </a:extLst>
            </p:cNvPr>
            <p:cNvSpPr>
              <a:spLocks/>
            </p:cNvSpPr>
            <p:nvPr/>
          </p:nvSpPr>
          <p:spPr bwMode="auto">
            <a:xfrm>
              <a:off x="6832600" y="3771900"/>
              <a:ext cx="390525" cy="1236663"/>
            </a:xfrm>
            <a:custGeom>
              <a:avLst/>
              <a:gdLst>
                <a:gd name="T0" fmla="*/ 294 w 317"/>
                <a:gd name="T1" fmla="*/ 2 h 1006"/>
                <a:gd name="T2" fmla="*/ 267 w 317"/>
                <a:gd name="T3" fmla="*/ 20 h 1006"/>
                <a:gd name="T4" fmla="*/ 265 w 317"/>
                <a:gd name="T5" fmla="*/ 41 h 1006"/>
                <a:gd name="T6" fmla="*/ 265 w 317"/>
                <a:gd name="T7" fmla="*/ 785 h 1006"/>
                <a:gd name="T8" fmla="*/ 262 w 317"/>
                <a:gd name="T9" fmla="*/ 785 h 1006"/>
                <a:gd name="T10" fmla="*/ 87 w 317"/>
                <a:gd name="T11" fmla="*/ 239 h 1006"/>
                <a:gd name="T12" fmla="*/ 54 w 317"/>
                <a:gd name="T13" fmla="*/ 139 h 1006"/>
                <a:gd name="T14" fmla="*/ 18 w 317"/>
                <a:gd name="T15" fmla="*/ 121 h 1006"/>
                <a:gd name="T16" fmla="*/ 3 w 317"/>
                <a:gd name="T17" fmla="*/ 150 h 1006"/>
                <a:gd name="T18" fmla="*/ 1 w 317"/>
                <a:gd name="T19" fmla="*/ 528 h 1006"/>
                <a:gd name="T20" fmla="*/ 0 w 317"/>
                <a:gd name="T21" fmla="*/ 849 h 1006"/>
                <a:gd name="T22" fmla="*/ 1 w 317"/>
                <a:gd name="T23" fmla="*/ 978 h 1006"/>
                <a:gd name="T24" fmla="*/ 26 w 317"/>
                <a:gd name="T25" fmla="*/ 1005 h 1006"/>
                <a:gd name="T26" fmla="*/ 52 w 317"/>
                <a:gd name="T27" fmla="*/ 980 h 1006"/>
                <a:gd name="T28" fmla="*/ 52 w 317"/>
                <a:gd name="T29" fmla="*/ 970 h 1006"/>
                <a:gd name="T30" fmla="*/ 52 w 317"/>
                <a:gd name="T31" fmla="*/ 829 h 1006"/>
                <a:gd name="T32" fmla="*/ 54 w 317"/>
                <a:gd name="T33" fmla="*/ 354 h 1006"/>
                <a:gd name="T34" fmla="*/ 54 w 317"/>
                <a:gd name="T35" fmla="*/ 320 h 1006"/>
                <a:gd name="T36" fmla="*/ 57 w 317"/>
                <a:gd name="T37" fmla="*/ 319 h 1006"/>
                <a:gd name="T38" fmla="*/ 62 w 317"/>
                <a:gd name="T39" fmla="*/ 330 h 1006"/>
                <a:gd name="T40" fmla="*/ 86 w 317"/>
                <a:gd name="T41" fmla="*/ 405 h 1006"/>
                <a:gd name="T42" fmla="*/ 264 w 317"/>
                <a:gd name="T43" fmla="*/ 957 h 1006"/>
                <a:gd name="T44" fmla="*/ 295 w 317"/>
                <a:gd name="T45" fmla="*/ 983 h 1006"/>
                <a:gd name="T46" fmla="*/ 316 w 317"/>
                <a:gd name="T47" fmla="*/ 948 h 1006"/>
                <a:gd name="T48" fmla="*/ 316 w 317"/>
                <a:gd name="T49" fmla="*/ 37 h 1006"/>
                <a:gd name="T50" fmla="*/ 316 w 317"/>
                <a:gd name="T51" fmla="*/ 25 h 1006"/>
                <a:gd name="T52" fmla="*/ 294 w 317"/>
                <a:gd name="T53" fmla="*/ 2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7" h="1006">
                  <a:moveTo>
                    <a:pt x="294" y="2"/>
                  </a:moveTo>
                  <a:cubicBezTo>
                    <a:pt x="280" y="0"/>
                    <a:pt x="270" y="7"/>
                    <a:pt x="267" y="20"/>
                  </a:cubicBezTo>
                  <a:cubicBezTo>
                    <a:pt x="265" y="27"/>
                    <a:pt x="265" y="34"/>
                    <a:pt x="265" y="41"/>
                  </a:cubicBezTo>
                  <a:cubicBezTo>
                    <a:pt x="265" y="289"/>
                    <a:pt x="265" y="537"/>
                    <a:pt x="265" y="785"/>
                  </a:cubicBezTo>
                  <a:cubicBezTo>
                    <a:pt x="264" y="785"/>
                    <a:pt x="263" y="785"/>
                    <a:pt x="262" y="785"/>
                  </a:cubicBezTo>
                  <a:cubicBezTo>
                    <a:pt x="204" y="603"/>
                    <a:pt x="145" y="421"/>
                    <a:pt x="87" y="239"/>
                  </a:cubicBezTo>
                  <a:cubicBezTo>
                    <a:pt x="76" y="206"/>
                    <a:pt x="65" y="172"/>
                    <a:pt x="54" y="139"/>
                  </a:cubicBezTo>
                  <a:cubicBezTo>
                    <a:pt x="48" y="121"/>
                    <a:pt x="33" y="114"/>
                    <a:pt x="18" y="121"/>
                  </a:cubicBezTo>
                  <a:cubicBezTo>
                    <a:pt x="6" y="127"/>
                    <a:pt x="3" y="137"/>
                    <a:pt x="3" y="150"/>
                  </a:cubicBezTo>
                  <a:cubicBezTo>
                    <a:pt x="2" y="276"/>
                    <a:pt x="2" y="402"/>
                    <a:pt x="1" y="528"/>
                  </a:cubicBezTo>
                  <a:cubicBezTo>
                    <a:pt x="1" y="635"/>
                    <a:pt x="1" y="742"/>
                    <a:pt x="0" y="849"/>
                  </a:cubicBezTo>
                  <a:cubicBezTo>
                    <a:pt x="0" y="892"/>
                    <a:pt x="0" y="935"/>
                    <a:pt x="1" y="978"/>
                  </a:cubicBezTo>
                  <a:cubicBezTo>
                    <a:pt x="1" y="994"/>
                    <a:pt x="12" y="1005"/>
                    <a:pt x="26" y="1005"/>
                  </a:cubicBezTo>
                  <a:cubicBezTo>
                    <a:pt x="39" y="1006"/>
                    <a:pt x="50" y="995"/>
                    <a:pt x="52" y="980"/>
                  </a:cubicBezTo>
                  <a:cubicBezTo>
                    <a:pt x="52" y="977"/>
                    <a:pt x="52" y="973"/>
                    <a:pt x="52" y="970"/>
                  </a:cubicBezTo>
                  <a:cubicBezTo>
                    <a:pt x="52" y="923"/>
                    <a:pt x="52" y="876"/>
                    <a:pt x="52" y="829"/>
                  </a:cubicBezTo>
                  <a:cubicBezTo>
                    <a:pt x="53" y="670"/>
                    <a:pt x="53" y="512"/>
                    <a:pt x="54" y="354"/>
                  </a:cubicBezTo>
                  <a:cubicBezTo>
                    <a:pt x="54" y="343"/>
                    <a:pt x="54" y="331"/>
                    <a:pt x="54" y="320"/>
                  </a:cubicBezTo>
                  <a:cubicBezTo>
                    <a:pt x="55" y="320"/>
                    <a:pt x="56" y="320"/>
                    <a:pt x="57" y="319"/>
                  </a:cubicBezTo>
                  <a:cubicBezTo>
                    <a:pt x="59" y="323"/>
                    <a:pt x="60" y="327"/>
                    <a:pt x="62" y="330"/>
                  </a:cubicBezTo>
                  <a:cubicBezTo>
                    <a:pt x="70" y="355"/>
                    <a:pt x="78" y="380"/>
                    <a:pt x="86" y="405"/>
                  </a:cubicBezTo>
                  <a:cubicBezTo>
                    <a:pt x="145" y="589"/>
                    <a:pt x="204" y="773"/>
                    <a:pt x="264" y="957"/>
                  </a:cubicBezTo>
                  <a:cubicBezTo>
                    <a:pt x="270" y="978"/>
                    <a:pt x="279" y="985"/>
                    <a:pt x="295" y="983"/>
                  </a:cubicBezTo>
                  <a:cubicBezTo>
                    <a:pt x="310" y="981"/>
                    <a:pt x="316" y="971"/>
                    <a:pt x="316" y="948"/>
                  </a:cubicBezTo>
                  <a:cubicBezTo>
                    <a:pt x="316" y="644"/>
                    <a:pt x="316" y="340"/>
                    <a:pt x="316" y="37"/>
                  </a:cubicBezTo>
                  <a:cubicBezTo>
                    <a:pt x="316" y="33"/>
                    <a:pt x="317" y="29"/>
                    <a:pt x="316" y="25"/>
                  </a:cubicBezTo>
                  <a:cubicBezTo>
                    <a:pt x="315" y="12"/>
                    <a:pt x="306" y="3"/>
                    <a:pt x="294" y="2"/>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6" name="Freeform 9">
              <a:extLst>
                <a:ext uri="{FF2B5EF4-FFF2-40B4-BE49-F238E27FC236}">
                  <a16:creationId xmlns:a16="http://schemas.microsoft.com/office/drawing/2014/main" id="{B092EE40-D82A-409D-9C20-E7C6EB9ACB04}"/>
                </a:ext>
              </a:extLst>
            </p:cNvPr>
            <p:cNvSpPr>
              <a:spLocks noEditPoints="1"/>
            </p:cNvSpPr>
            <p:nvPr/>
          </p:nvSpPr>
          <p:spPr bwMode="auto">
            <a:xfrm>
              <a:off x="5483225" y="3930650"/>
              <a:ext cx="555625" cy="1052513"/>
            </a:xfrm>
            <a:custGeom>
              <a:avLst/>
              <a:gdLst>
                <a:gd name="T0" fmla="*/ 408 w 452"/>
                <a:gd name="T1" fmla="*/ 658 h 857"/>
                <a:gd name="T2" fmla="*/ 377 w 452"/>
                <a:gd name="T3" fmla="*/ 659 h 857"/>
                <a:gd name="T4" fmla="*/ 358 w 452"/>
                <a:gd name="T5" fmla="*/ 643 h 857"/>
                <a:gd name="T6" fmla="*/ 256 w 452"/>
                <a:gd name="T7" fmla="*/ 52 h 857"/>
                <a:gd name="T8" fmla="*/ 248 w 452"/>
                <a:gd name="T9" fmla="*/ 17 h 857"/>
                <a:gd name="T10" fmla="*/ 224 w 452"/>
                <a:gd name="T11" fmla="*/ 0 h 857"/>
                <a:gd name="T12" fmla="*/ 201 w 452"/>
                <a:gd name="T13" fmla="*/ 17 h 857"/>
                <a:gd name="T14" fmla="*/ 197 w 452"/>
                <a:gd name="T15" fmla="*/ 30 h 857"/>
                <a:gd name="T16" fmla="*/ 64 w 452"/>
                <a:gd name="T17" fmla="*/ 571 h 857"/>
                <a:gd name="T18" fmla="*/ 5 w 452"/>
                <a:gd name="T19" fmla="*/ 815 h 857"/>
                <a:gd name="T20" fmla="*/ 21 w 452"/>
                <a:gd name="T21" fmla="*/ 853 h 857"/>
                <a:gd name="T22" fmla="*/ 55 w 452"/>
                <a:gd name="T23" fmla="*/ 828 h 857"/>
                <a:gd name="T24" fmla="*/ 71 w 452"/>
                <a:gd name="T25" fmla="*/ 758 h 857"/>
                <a:gd name="T26" fmla="*/ 91 w 452"/>
                <a:gd name="T27" fmla="*/ 743 h 857"/>
                <a:gd name="T28" fmla="*/ 311 w 452"/>
                <a:gd name="T29" fmla="*/ 745 h 857"/>
                <a:gd name="T30" fmla="*/ 326 w 452"/>
                <a:gd name="T31" fmla="*/ 758 h 857"/>
                <a:gd name="T32" fmla="*/ 340 w 452"/>
                <a:gd name="T33" fmla="*/ 834 h 857"/>
                <a:gd name="T34" fmla="*/ 363 w 452"/>
                <a:gd name="T35" fmla="*/ 856 h 857"/>
                <a:gd name="T36" fmla="*/ 388 w 452"/>
                <a:gd name="T37" fmla="*/ 840 h 857"/>
                <a:gd name="T38" fmla="*/ 389 w 452"/>
                <a:gd name="T39" fmla="*/ 817 h 857"/>
                <a:gd name="T40" fmla="*/ 378 w 452"/>
                <a:gd name="T41" fmla="*/ 759 h 857"/>
                <a:gd name="T42" fmla="*/ 390 w 452"/>
                <a:gd name="T43" fmla="*/ 746 h 857"/>
                <a:gd name="T44" fmla="*/ 409 w 452"/>
                <a:gd name="T45" fmla="*/ 746 h 857"/>
                <a:gd name="T46" fmla="*/ 451 w 452"/>
                <a:gd name="T47" fmla="*/ 702 h 857"/>
                <a:gd name="T48" fmla="*/ 408 w 452"/>
                <a:gd name="T49" fmla="*/ 658 h 857"/>
                <a:gd name="T50" fmla="*/ 97 w 452"/>
                <a:gd name="T51" fmla="*/ 655 h 857"/>
                <a:gd name="T52" fmla="*/ 218 w 452"/>
                <a:gd name="T53" fmla="*/ 161 h 857"/>
                <a:gd name="T54" fmla="*/ 222 w 452"/>
                <a:gd name="T55" fmla="*/ 161 h 857"/>
                <a:gd name="T56" fmla="*/ 308 w 452"/>
                <a:gd name="T57" fmla="*/ 655 h 857"/>
                <a:gd name="T58" fmla="*/ 97 w 452"/>
                <a:gd name="T59" fmla="*/ 65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2" h="857">
                  <a:moveTo>
                    <a:pt x="408" y="658"/>
                  </a:moveTo>
                  <a:cubicBezTo>
                    <a:pt x="397" y="658"/>
                    <a:pt x="387" y="657"/>
                    <a:pt x="377" y="659"/>
                  </a:cubicBezTo>
                  <a:cubicBezTo>
                    <a:pt x="364" y="660"/>
                    <a:pt x="360" y="655"/>
                    <a:pt x="358" y="643"/>
                  </a:cubicBezTo>
                  <a:cubicBezTo>
                    <a:pt x="324" y="446"/>
                    <a:pt x="290" y="249"/>
                    <a:pt x="256" y="52"/>
                  </a:cubicBezTo>
                  <a:cubicBezTo>
                    <a:pt x="254" y="40"/>
                    <a:pt x="252" y="28"/>
                    <a:pt x="248" y="17"/>
                  </a:cubicBezTo>
                  <a:cubicBezTo>
                    <a:pt x="245" y="5"/>
                    <a:pt x="236" y="0"/>
                    <a:pt x="224" y="0"/>
                  </a:cubicBezTo>
                  <a:cubicBezTo>
                    <a:pt x="212" y="1"/>
                    <a:pt x="204" y="7"/>
                    <a:pt x="201" y="17"/>
                  </a:cubicBezTo>
                  <a:cubicBezTo>
                    <a:pt x="199" y="21"/>
                    <a:pt x="198" y="26"/>
                    <a:pt x="197" y="30"/>
                  </a:cubicBezTo>
                  <a:cubicBezTo>
                    <a:pt x="153" y="210"/>
                    <a:pt x="109" y="391"/>
                    <a:pt x="64" y="571"/>
                  </a:cubicBezTo>
                  <a:cubicBezTo>
                    <a:pt x="44" y="653"/>
                    <a:pt x="24" y="734"/>
                    <a:pt x="5" y="815"/>
                  </a:cubicBezTo>
                  <a:cubicBezTo>
                    <a:pt x="0" y="835"/>
                    <a:pt x="6" y="849"/>
                    <a:pt x="21" y="853"/>
                  </a:cubicBezTo>
                  <a:cubicBezTo>
                    <a:pt x="37" y="857"/>
                    <a:pt x="50" y="847"/>
                    <a:pt x="55" y="828"/>
                  </a:cubicBezTo>
                  <a:cubicBezTo>
                    <a:pt x="60" y="805"/>
                    <a:pt x="67" y="781"/>
                    <a:pt x="71" y="758"/>
                  </a:cubicBezTo>
                  <a:cubicBezTo>
                    <a:pt x="74" y="746"/>
                    <a:pt x="79" y="743"/>
                    <a:pt x="91" y="743"/>
                  </a:cubicBezTo>
                  <a:cubicBezTo>
                    <a:pt x="164" y="744"/>
                    <a:pt x="238" y="745"/>
                    <a:pt x="311" y="745"/>
                  </a:cubicBezTo>
                  <a:cubicBezTo>
                    <a:pt x="321" y="745"/>
                    <a:pt x="325" y="748"/>
                    <a:pt x="326" y="758"/>
                  </a:cubicBezTo>
                  <a:cubicBezTo>
                    <a:pt x="330" y="783"/>
                    <a:pt x="335" y="809"/>
                    <a:pt x="340" y="834"/>
                  </a:cubicBezTo>
                  <a:cubicBezTo>
                    <a:pt x="342" y="847"/>
                    <a:pt x="351" y="855"/>
                    <a:pt x="363" y="856"/>
                  </a:cubicBezTo>
                  <a:cubicBezTo>
                    <a:pt x="375" y="856"/>
                    <a:pt x="384" y="851"/>
                    <a:pt x="388" y="840"/>
                  </a:cubicBezTo>
                  <a:cubicBezTo>
                    <a:pt x="391" y="833"/>
                    <a:pt x="390" y="825"/>
                    <a:pt x="389" y="817"/>
                  </a:cubicBezTo>
                  <a:cubicBezTo>
                    <a:pt x="386" y="798"/>
                    <a:pt x="382" y="778"/>
                    <a:pt x="378" y="759"/>
                  </a:cubicBezTo>
                  <a:cubicBezTo>
                    <a:pt x="376" y="748"/>
                    <a:pt x="380" y="745"/>
                    <a:pt x="390" y="746"/>
                  </a:cubicBezTo>
                  <a:cubicBezTo>
                    <a:pt x="396" y="746"/>
                    <a:pt x="403" y="746"/>
                    <a:pt x="409" y="746"/>
                  </a:cubicBezTo>
                  <a:cubicBezTo>
                    <a:pt x="433" y="744"/>
                    <a:pt x="451" y="725"/>
                    <a:pt x="451" y="702"/>
                  </a:cubicBezTo>
                  <a:cubicBezTo>
                    <a:pt x="452" y="678"/>
                    <a:pt x="432" y="658"/>
                    <a:pt x="408" y="658"/>
                  </a:cubicBezTo>
                  <a:close/>
                  <a:moveTo>
                    <a:pt x="97" y="655"/>
                  </a:moveTo>
                  <a:cubicBezTo>
                    <a:pt x="138" y="489"/>
                    <a:pt x="178" y="325"/>
                    <a:pt x="218" y="161"/>
                  </a:cubicBezTo>
                  <a:cubicBezTo>
                    <a:pt x="219" y="161"/>
                    <a:pt x="221" y="161"/>
                    <a:pt x="222" y="161"/>
                  </a:cubicBezTo>
                  <a:cubicBezTo>
                    <a:pt x="251" y="325"/>
                    <a:pt x="279" y="489"/>
                    <a:pt x="308" y="655"/>
                  </a:cubicBezTo>
                  <a:cubicBezTo>
                    <a:pt x="237" y="655"/>
                    <a:pt x="169" y="655"/>
                    <a:pt x="97" y="655"/>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7" name="Freeform 10">
              <a:extLst>
                <a:ext uri="{FF2B5EF4-FFF2-40B4-BE49-F238E27FC236}">
                  <a16:creationId xmlns:a16="http://schemas.microsoft.com/office/drawing/2014/main" id="{8A8EFC8B-1CC5-4DCC-8675-DFD35CEA411F}"/>
                </a:ext>
              </a:extLst>
            </p:cNvPr>
            <p:cNvSpPr>
              <a:spLocks noEditPoints="1"/>
            </p:cNvSpPr>
            <p:nvPr/>
          </p:nvSpPr>
          <p:spPr bwMode="auto">
            <a:xfrm>
              <a:off x="4065588" y="3922713"/>
              <a:ext cx="554038" cy="1060450"/>
            </a:xfrm>
            <a:custGeom>
              <a:avLst/>
              <a:gdLst>
                <a:gd name="T0" fmla="*/ 406 w 451"/>
                <a:gd name="T1" fmla="*/ 663 h 864"/>
                <a:gd name="T2" fmla="*/ 373 w 451"/>
                <a:gd name="T3" fmla="*/ 663 h 864"/>
                <a:gd name="T4" fmla="*/ 358 w 451"/>
                <a:gd name="T5" fmla="*/ 650 h 864"/>
                <a:gd name="T6" fmla="*/ 299 w 451"/>
                <a:gd name="T7" fmla="*/ 308 h 864"/>
                <a:gd name="T8" fmla="*/ 274 w 451"/>
                <a:gd name="T9" fmla="*/ 165 h 864"/>
                <a:gd name="T10" fmla="*/ 249 w 451"/>
                <a:gd name="T11" fmla="*/ 27 h 864"/>
                <a:gd name="T12" fmla="*/ 214 w 451"/>
                <a:gd name="T13" fmla="*/ 6 h 864"/>
                <a:gd name="T14" fmla="*/ 197 w 451"/>
                <a:gd name="T15" fmla="*/ 31 h 864"/>
                <a:gd name="T16" fmla="*/ 49 w 451"/>
                <a:gd name="T17" fmla="*/ 635 h 864"/>
                <a:gd name="T18" fmla="*/ 3 w 451"/>
                <a:gd name="T19" fmla="*/ 821 h 864"/>
                <a:gd name="T20" fmla="*/ 11 w 451"/>
                <a:gd name="T21" fmla="*/ 852 h 864"/>
                <a:gd name="T22" fmla="*/ 53 w 451"/>
                <a:gd name="T23" fmla="*/ 836 h 864"/>
                <a:gd name="T24" fmla="*/ 70 w 451"/>
                <a:gd name="T25" fmla="*/ 762 h 864"/>
                <a:gd name="T26" fmla="*/ 89 w 451"/>
                <a:gd name="T27" fmla="*/ 748 h 864"/>
                <a:gd name="T28" fmla="*/ 306 w 451"/>
                <a:gd name="T29" fmla="*/ 749 h 864"/>
                <a:gd name="T30" fmla="*/ 326 w 451"/>
                <a:gd name="T31" fmla="*/ 767 h 864"/>
                <a:gd name="T32" fmla="*/ 338 w 451"/>
                <a:gd name="T33" fmla="*/ 837 h 864"/>
                <a:gd name="T34" fmla="*/ 366 w 451"/>
                <a:gd name="T35" fmla="*/ 860 h 864"/>
                <a:gd name="T36" fmla="*/ 389 w 451"/>
                <a:gd name="T37" fmla="*/ 837 h 864"/>
                <a:gd name="T38" fmla="*/ 388 w 451"/>
                <a:gd name="T39" fmla="*/ 824 h 864"/>
                <a:gd name="T40" fmla="*/ 376 w 451"/>
                <a:gd name="T41" fmla="*/ 750 h 864"/>
                <a:gd name="T42" fmla="*/ 408 w 451"/>
                <a:gd name="T43" fmla="*/ 750 h 864"/>
                <a:gd name="T44" fmla="*/ 450 w 451"/>
                <a:gd name="T45" fmla="*/ 704 h 864"/>
                <a:gd name="T46" fmla="*/ 406 w 451"/>
                <a:gd name="T47" fmla="*/ 663 h 864"/>
                <a:gd name="T48" fmla="*/ 96 w 451"/>
                <a:gd name="T49" fmla="*/ 659 h 864"/>
                <a:gd name="T50" fmla="*/ 217 w 451"/>
                <a:gd name="T51" fmla="*/ 164 h 864"/>
                <a:gd name="T52" fmla="*/ 221 w 451"/>
                <a:gd name="T53" fmla="*/ 164 h 864"/>
                <a:gd name="T54" fmla="*/ 307 w 451"/>
                <a:gd name="T55" fmla="*/ 659 h 864"/>
                <a:gd name="T56" fmla="*/ 96 w 451"/>
                <a:gd name="T57" fmla="*/ 659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1" h="864">
                  <a:moveTo>
                    <a:pt x="406" y="663"/>
                  </a:moveTo>
                  <a:cubicBezTo>
                    <a:pt x="395" y="663"/>
                    <a:pt x="384" y="662"/>
                    <a:pt x="373" y="663"/>
                  </a:cubicBezTo>
                  <a:cubicBezTo>
                    <a:pt x="364" y="663"/>
                    <a:pt x="360" y="660"/>
                    <a:pt x="358" y="650"/>
                  </a:cubicBezTo>
                  <a:cubicBezTo>
                    <a:pt x="339" y="536"/>
                    <a:pt x="319" y="422"/>
                    <a:pt x="299" y="308"/>
                  </a:cubicBezTo>
                  <a:cubicBezTo>
                    <a:pt x="290" y="261"/>
                    <a:pt x="282" y="213"/>
                    <a:pt x="274" y="165"/>
                  </a:cubicBezTo>
                  <a:cubicBezTo>
                    <a:pt x="266" y="119"/>
                    <a:pt x="258" y="73"/>
                    <a:pt x="249" y="27"/>
                  </a:cubicBezTo>
                  <a:cubicBezTo>
                    <a:pt x="246" y="9"/>
                    <a:pt x="230" y="0"/>
                    <a:pt x="214" y="6"/>
                  </a:cubicBezTo>
                  <a:cubicBezTo>
                    <a:pt x="203" y="11"/>
                    <a:pt x="199" y="21"/>
                    <a:pt x="197" y="31"/>
                  </a:cubicBezTo>
                  <a:cubicBezTo>
                    <a:pt x="148" y="233"/>
                    <a:pt x="98" y="434"/>
                    <a:pt x="49" y="635"/>
                  </a:cubicBezTo>
                  <a:cubicBezTo>
                    <a:pt x="34" y="697"/>
                    <a:pt x="19" y="759"/>
                    <a:pt x="3" y="821"/>
                  </a:cubicBezTo>
                  <a:cubicBezTo>
                    <a:pt x="0" y="833"/>
                    <a:pt x="1" y="844"/>
                    <a:pt x="11" y="852"/>
                  </a:cubicBezTo>
                  <a:cubicBezTo>
                    <a:pt x="26" y="864"/>
                    <a:pt x="47" y="856"/>
                    <a:pt x="53" y="836"/>
                  </a:cubicBezTo>
                  <a:cubicBezTo>
                    <a:pt x="59" y="811"/>
                    <a:pt x="65" y="787"/>
                    <a:pt x="70" y="762"/>
                  </a:cubicBezTo>
                  <a:cubicBezTo>
                    <a:pt x="73" y="750"/>
                    <a:pt x="78" y="747"/>
                    <a:pt x="89" y="748"/>
                  </a:cubicBezTo>
                  <a:cubicBezTo>
                    <a:pt x="162" y="749"/>
                    <a:pt x="234" y="749"/>
                    <a:pt x="306" y="749"/>
                  </a:cubicBezTo>
                  <a:cubicBezTo>
                    <a:pt x="320" y="749"/>
                    <a:pt x="325" y="753"/>
                    <a:pt x="326" y="767"/>
                  </a:cubicBezTo>
                  <a:cubicBezTo>
                    <a:pt x="329" y="790"/>
                    <a:pt x="334" y="814"/>
                    <a:pt x="338" y="837"/>
                  </a:cubicBezTo>
                  <a:cubicBezTo>
                    <a:pt x="341" y="852"/>
                    <a:pt x="353" y="861"/>
                    <a:pt x="366" y="860"/>
                  </a:cubicBezTo>
                  <a:cubicBezTo>
                    <a:pt x="378" y="859"/>
                    <a:pt x="388" y="849"/>
                    <a:pt x="389" y="837"/>
                  </a:cubicBezTo>
                  <a:cubicBezTo>
                    <a:pt x="390" y="833"/>
                    <a:pt x="389" y="828"/>
                    <a:pt x="388" y="824"/>
                  </a:cubicBezTo>
                  <a:cubicBezTo>
                    <a:pt x="384" y="800"/>
                    <a:pt x="380" y="776"/>
                    <a:pt x="376" y="750"/>
                  </a:cubicBezTo>
                  <a:cubicBezTo>
                    <a:pt x="388" y="750"/>
                    <a:pt x="398" y="750"/>
                    <a:pt x="408" y="750"/>
                  </a:cubicBezTo>
                  <a:cubicBezTo>
                    <a:pt x="433" y="749"/>
                    <a:pt x="451" y="729"/>
                    <a:pt x="450" y="704"/>
                  </a:cubicBezTo>
                  <a:cubicBezTo>
                    <a:pt x="449" y="680"/>
                    <a:pt x="430" y="662"/>
                    <a:pt x="406" y="663"/>
                  </a:cubicBezTo>
                  <a:close/>
                  <a:moveTo>
                    <a:pt x="96" y="659"/>
                  </a:moveTo>
                  <a:cubicBezTo>
                    <a:pt x="137" y="492"/>
                    <a:pt x="177" y="328"/>
                    <a:pt x="217" y="164"/>
                  </a:cubicBezTo>
                  <a:cubicBezTo>
                    <a:pt x="219" y="164"/>
                    <a:pt x="220" y="164"/>
                    <a:pt x="221" y="164"/>
                  </a:cubicBezTo>
                  <a:cubicBezTo>
                    <a:pt x="250" y="328"/>
                    <a:pt x="278" y="493"/>
                    <a:pt x="307" y="659"/>
                  </a:cubicBezTo>
                  <a:cubicBezTo>
                    <a:pt x="237" y="659"/>
                    <a:pt x="168" y="659"/>
                    <a:pt x="96" y="659"/>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8" name="Freeform 11">
              <a:extLst>
                <a:ext uri="{FF2B5EF4-FFF2-40B4-BE49-F238E27FC236}">
                  <a16:creationId xmlns:a16="http://schemas.microsoft.com/office/drawing/2014/main" id="{B642E9E8-09ED-4D16-BF8A-F9315731866A}"/>
                </a:ext>
              </a:extLst>
            </p:cNvPr>
            <p:cNvSpPr>
              <a:spLocks noEditPoints="1"/>
            </p:cNvSpPr>
            <p:nvPr/>
          </p:nvSpPr>
          <p:spPr bwMode="auto">
            <a:xfrm>
              <a:off x="7319963" y="3983038"/>
              <a:ext cx="555625" cy="1054100"/>
            </a:xfrm>
            <a:custGeom>
              <a:avLst/>
              <a:gdLst>
                <a:gd name="T0" fmla="*/ 406 w 452"/>
                <a:gd name="T1" fmla="*/ 657 h 858"/>
                <a:gd name="T2" fmla="*/ 372 w 452"/>
                <a:gd name="T3" fmla="*/ 658 h 858"/>
                <a:gd name="T4" fmla="*/ 358 w 452"/>
                <a:gd name="T5" fmla="*/ 645 h 858"/>
                <a:gd name="T6" fmla="*/ 273 w 452"/>
                <a:gd name="T7" fmla="*/ 150 h 858"/>
                <a:gd name="T8" fmla="*/ 251 w 452"/>
                <a:gd name="T9" fmla="*/ 24 h 858"/>
                <a:gd name="T10" fmla="*/ 227 w 452"/>
                <a:gd name="T11" fmla="*/ 1 h 858"/>
                <a:gd name="T12" fmla="*/ 200 w 452"/>
                <a:gd name="T13" fmla="*/ 21 h 858"/>
                <a:gd name="T14" fmla="*/ 198 w 452"/>
                <a:gd name="T15" fmla="*/ 30 h 858"/>
                <a:gd name="T16" fmla="*/ 5 w 452"/>
                <a:gd name="T17" fmla="*/ 817 h 858"/>
                <a:gd name="T18" fmla="*/ 23 w 452"/>
                <a:gd name="T19" fmla="*/ 854 h 858"/>
                <a:gd name="T20" fmla="*/ 55 w 452"/>
                <a:gd name="T21" fmla="*/ 830 h 858"/>
                <a:gd name="T22" fmla="*/ 73 w 452"/>
                <a:gd name="T23" fmla="*/ 757 h 858"/>
                <a:gd name="T24" fmla="*/ 80 w 452"/>
                <a:gd name="T25" fmla="*/ 745 h 858"/>
                <a:gd name="T26" fmla="*/ 106 w 452"/>
                <a:gd name="T27" fmla="*/ 745 h 858"/>
                <a:gd name="T28" fmla="*/ 303 w 452"/>
                <a:gd name="T29" fmla="*/ 746 h 858"/>
                <a:gd name="T30" fmla="*/ 326 w 452"/>
                <a:gd name="T31" fmla="*/ 766 h 858"/>
                <a:gd name="T32" fmla="*/ 337 w 452"/>
                <a:gd name="T33" fmla="*/ 826 h 858"/>
                <a:gd name="T34" fmla="*/ 365 w 452"/>
                <a:gd name="T35" fmla="*/ 846 h 858"/>
                <a:gd name="T36" fmla="*/ 386 w 452"/>
                <a:gd name="T37" fmla="*/ 820 h 858"/>
                <a:gd name="T38" fmla="*/ 384 w 452"/>
                <a:gd name="T39" fmla="*/ 805 h 858"/>
                <a:gd name="T40" fmla="*/ 376 w 452"/>
                <a:gd name="T41" fmla="*/ 747 h 858"/>
                <a:gd name="T42" fmla="*/ 405 w 452"/>
                <a:gd name="T43" fmla="*/ 747 h 858"/>
                <a:gd name="T44" fmla="*/ 451 w 452"/>
                <a:gd name="T45" fmla="*/ 703 h 858"/>
                <a:gd name="T46" fmla="*/ 406 w 452"/>
                <a:gd name="T47" fmla="*/ 657 h 858"/>
                <a:gd name="T48" fmla="*/ 98 w 452"/>
                <a:gd name="T49" fmla="*/ 655 h 858"/>
                <a:gd name="T50" fmla="*/ 219 w 452"/>
                <a:gd name="T51" fmla="*/ 161 h 858"/>
                <a:gd name="T52" fmla="*/ 222 w 452"/>
                <a:gd name="T53" fmla="*/ 161 h 858"/>
                <a:gd name="T54" fmla="*/ 307 w 452"/>
                <a:gd name="T55" fmla="*/ 655 h 858"/>
                <a:gd name="T56" fmla="*/ 98 w 452"/>
                <a:gd name="T57" fmla="*/ 655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2" h="858">
                  <a:moveTo>
                    <a:pt x="406" y="657"/>
                  </a:moveTo>
                  <a:cubicBezTo>
                    <a:pt x="395" y="657"/>
                    <a:pt x="383" y="657"/>
                    <a:pt x="372" y="658"/>
                  </a:cubicBezTo>
                  <a:cubicBezTo>
                    <a:pt x="362" y="658"/>
                    <a:pt x="359" y="654"/>
                    <a:pt x="358" y="645"/>
                  </a:cubicBezTo>
                  <a:cubicBezTo>
                    <a:pt x="329" y="480"/>
                    <a:pt x="301" y="315"/>
                    <a:pt x="273" y="150"/>
                  </a:cubicBezTo>
                  <a:cubicBezTo>
                    <a:pt x="265" y="108"/>
                    <a:pt x="258" y="66"/>
                    <a:pt x="251" y="24"/>
                  </a:cubicBezTo>
                  <a:cubicBezTo>
                    <a:pt x="248" y="9"/>
                    <a:pt x="240" y="1"/>
                    <a:pt x="227" y="1"/>
                  </a:cubicBezTo>
                  <a:cubicBezTo>
                    <a:pt x="214" y="0"/>
                    <a:pt x="205" y="7"/>
                    <a:pt x="200" y="21"/>
                  </a:cubicBezTo>
                  <a:cubicBezTo>
                    <a:pt x="199" y="24"/>
                    <a:pt x="199" y="27"/>
                    <a:pt x="198" y="30"/>
                  </a:cubicBezTo>
                  <a:cubicBezTo>
                    <a:pt x="134" y="292"/>
                    <a:pt x="69" y="555"/>
                    <a:pt x="5" y="817"/>
                  </a:cubicBezTo>
                  <a:cubicBezTo>
                    <a:pt x="0" y="836"/>
                    <a:pt x="7" y="849"/>
                    <a:pt x="23" y="854"/>
                  </a:cubicBezTo>
                  <a:cubicBezTo>
                    <a:pt x="37" y="858"/>
                    <a:pt x="50" y="848"/>
                    <a:pt x="55" y="830"/>
                  </a:cubicBezTo>
                  <a:cubicBezTo>
                    <a:pt x="61" y="806"/>
                    <a:pt x="66" y="781"/>
                    <a:pt x="73" y="757"/>
                  </a:cubicBezTo>
                  <a:cubicBezTo>
                    <a:pt x="74" y="752"/>
                    <a:pt x="78" y="749"/>
                    <a:pt x="80" y="745"/>
                  </a:cubicBezTo>
                  <a:cubicBezTo>
                    <a:pt x="89" y="745"/>
                    <a:pt x="97" y="745"/>
                    <a:pt x="106" y="745"/>
                  </a:cubicBezTo>
                  <a:cubicBezTo>
                    <a:pt x="172" y="745"/>
                    <a:pt x="238" y="745"/>
                    <a:pt x="303" y="746"/>
                  </a:cubicBezTo>
                  <a:cubicBezTo>
                    <a:pt x="323" y="746"/>
                    <a:pt x="323" y="746"/>
                    <a:pt x="326" y="766"/>
                  </a:cubicBezTo>
                  <a:cubicBezTo>
                    <a:pt x="330" y="786"/>
                    <a:pt x="333" y="806"/>
                    <a:pt x="337" y="826"/>
                  </a:cubicBezTo>
                  <a:cubicBezTo>
                    <a:pt x="340" y="840"/>
                    <a:pt x="351" y="847"/>
                    <a:pt x="365" y="846"/>
                  </a:cubicBezTo>
                  <a:cubicBezTo>
                    <a:pt x="378" y="844"/>
                    <a:pt x="386" y="836"/>
                    <a:pt x="386" y="820"/>
                  </a:cubicBezTo>
                  <a:cubicBezTo>
                    <a:pt x="386" y="815"/>
                    <a:pt x="385" y="810"/>
                    <a:pt x="384" y="805"/>
                  </a:cubicBezTo>
                  <a:cubicBezTo>
                    <a:pt x="381" y="786"/>
                    <a:pt x="379" y="768"/>
                    <a:pt x="376" y="747"/>
                  </a:cubicBezTo>
                  <a:cubicBezTo>
                    <a:pt x="387" y="747"/>
                    <a:pt x="396" y="747"/>
                    <a:pt x="405" y="747"/>
                  </a:cubicBezTo>
                  <a:cubicBezTo>
                    <a:pt x="432" y="746"/>
                    <a:pt x="451" y="729"/>
                    <a:pt x="451" y="703"/>
                  </a:cubicBezTo>
                  <a:cubicBezTo>
                    <a:pt x="452" y="678"/>
                    <a:pt x="433" y="658"/>
                    <a:pt x="406" y="657"/>
                  </a:cubicBezTo>
                  <a:close/>
                  <a:moveTo>
                    <a:pt x="98" y="655"/>
                  </a:moveTo>
                  <a:cubicBezTo>
                    <a:pt x="138" y="489"/>
                    <a:pt x="179" y="325"/>
                    <a:pt x="219" y="161"/>
                  </a:cubicBezTo>
                  <a:cubicBezTo>
                    <a:pt x="220" y="161"/>
                    <a:pt x="221" y="161"/>
                    <a:pt x="222" y="161"/>
                  </a:cubicBezTo>
                  <a:cubicBezTo>
                    <a:pt x="251" y="326"/>
                    <a:pt x="279" y="490"/>
                    <a:pt x="307" y="655"/>
                  </a:cubicBezTo>
                  <a:cubicBezTo>
                    <a:pt x="237" y="655"/>
                    <a:pt x="169" y="655"/>
                    <a:pt x="98" y="655"/>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9" name="Freeform 12">
              <a:extLst>
                <a:ext uri="{FF2B5EF4-FFF2-40B4-BE49-F238E27FC236}">
                  <a16:creationId xmlns:a16="http://schemas.microsoft.com/office/drawing/2014/main" id="{18C8EB76-422B-47AC-9FDB-C658B32F5176}"/>
                </a:ext>
              </a:extLst>
            </p:cNvPr>
            <p:cNvSpPr>
              <a:spLocks/>
            </p:cNvSpPr>
            <p:nvPr/>
          </p:nvSpPr>
          <p:spPr bwMode="auto">
            <a:xfrm>
              <a:off x="5886450" y="3135313"/>
              <a:ext cx="979488" cy="495300"/>
            </a:xfrm>
            <a:custGeom>
              <a:avLst/>
              <a:gdLst>
                <a:gd name="T0" fmla="*/ 763 w 795"/>
                <a:gd name="T1" fmla="*/ 319 h 402"/>
                <a:gd name="T2" fmla="*/ 655 w 795"/>
                <a:gd name="T3" fmla="*/ 146 h 402"/>
                <a:gd name="T4" fmla="*/ 430 w 795"/>
                <a:gd name="T5" fmla="*/ 11 h 402"/>
                <a:gd name="T6" fmla="*/ 312 w 795"/>
                <a:gd name="T7" fmla="*/ 7 h 402"/>
                <a:gd name="T8" fmla="*/ 175 w 795"/>
                <a:gd name="T9" fmla="*/ 83 h 402"/>
                <a:gd name="T10" fmla="*/ 85 w 795"/>
                <a:gd name="T11" fmla="*/ 202 h 402"/>
                <a:gd name="T12" fmla="*/ 0 w 795"/>
                <a:gd name="T13" fmla="*/ 388 h 402"/>
                <a:gd name="T14" fmla="*/ 57 w 795"/>
                <a:gd name="T15" fmla="*/ 399 h 402"/>
                <a:gd name="T16" fmla="*/ 96 w 795"/>
                <a:gd name="T17" fmla="*/ 380 h 402"/>
                <a:gd name="T18" fmla="*/ 114 w 795"/>
                <a:gd name="T19" fmla="*/ 347 h 402"/>
                <a:gd name="T20" fmla="*/ 163 w 795"/>
                <a:gd name="T21" fmla="*/ 239 h 402"/>
                <a:gd name="T22" fmla="*/ 546 w 795"/>
                <a:gd name="T23" fmla="*/ 161 h 402"/>
                <a:gd name="T24" fmla="*/ 631 w 795"/>
                <a:gd name="T25" fmla="*/ 270 h 402"/>
                <a:gd name="T26" fmla="*/ 690 w 795"/>
                <a:gd name="T27" fmla="*/ 391 h 402"/>
                <a:gd name="T28" fmla="*/ 700 w 795"/>
                <a:gd name="T29" fmla="*/ 401 h 402"/>
                <a:gd name="T30" fmla="*/ 765 w 795"/>
                <a:gd name="T31" fmla="*/ 401 h 402"/>
                <a:gd name="T32" fmla="*/ 795 w 795"/>
                <a:gd name="T33" fmla="*/ 393 h 402"/>
                <a:gd name="T34" fmla="*/ 763 w 795"/>
                <a:gd name="T35" fmla="*/ 3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402">
                  <a:moveTo>
                    <a:pt x="763" y="319"/>
                  </a:moveTo>
                  <a:cubicBezTo>
                    <a:pt x="740" y="253"/>
                    <a:pt x="702" y="196"/>
                    <a:pt x="655" y="146"/>
                  </a:cubicBezTo>
                  <a:cubicBezTo>
                    <a:pt x="593" y="79"/>
                    <a:pt x="520" y="31"/>
                    <a:pt x="430" y="11"/>
                  </a:cubicBezTo>
                  <a:cubicBezTo>
                    <a:pt x="391" y="2"/>
                    <a:pt x="351" y="0"/>
                    <a:pt x="312" y="7"/>
                  </a:cubicBezTo>
                  <a:cubicBezTo>
                    <a:pt x="258" y="16"/>
                    <a:pt x="214" y="45"/>
                    <a:pt x="175" y="83"/>
                  </a:cubicBezTo>
                  <a:cubicBezTo>
                    <a:pt x="138" y="118"/>
                    <a:pt x="110" y="159"/>
                    <a:pt x="85" y="202"/>
                  </a:cubicBezTo>
                  <a:cubicBezTo>
                    <a:pt x="51" y="260"/>
                    <a:pt x="26" y="322"/>
                    <a:pt x="0" y="388"/>
                  </a:cubicBezTo>
                  <a:cubicBezTo>
                    <a:pt x="20" y="392"/>
                    <a:pt x="39" y="396"/>
                    <a:pt x="57" y="399"/>
                  </a:cubicBezTo>
                  <a:cubicBezTo>
                    <a:pt x="74" y="401"/>
                    <a:pt x="87" y="394"/>
                    <a:pt x="96" y="380"/>
                  </a:cubicBezTo>
                  <a:cubicBezTo>
                    <a:pt x="103" y="369"/>
                    <a:pt x="109" y="358"/>
                    <a:pt x="114" y="347"/>
                  </a:cubicBezTo>
                  <a:cubicBezTo>
                    <a:pt x="131" y="311"/>
                    <a:pt x="145" y="274"/>
                    <a:pt x="163" y="239"/>
                  </a:cubicBezTo>
                  <a:cubicBezTo>
                    <a:pt x="240" y="91"/>
                    <a:pt x="424" y="69"/>
                    <a:pt x="546" y="161"/>
                  </a:cubicBezTo>
                  <a:cubicBezTo>
                    <a:pt x="584" y="190"/>
                    <a:pt x="610" y="229"/>
                    <a:pt x="631" y="270"/>
                  </a:cubicBezTo>
                  <a:cubicBezTo>
                    <a:pt x="652" y="310"/>
                    <a:pt x="670" y="351"/>
                    <a:pt x="690" y="391"/>
                  </a:cubicBezTo>
                  <a:cubicBezTo>
                    <a:pt x="692" y="395"/>
                    <a:pt x="697" y="401"/>
                    <a:pt x="700" y="401"/>
                  </a:cubicBezTo>
                  <a:cubicBezTo>
                    <a:pt x="722" y="402"/>
                    <a:pt x="744" y="402"/>
                    <a:pt x="765" y="401"/>
                  </a:cubicBezTo>
                  <a:cubicBezTo>
                    <a:pt x="776" y="400"/>
                    <a:pt x="785" y="396"/>
                    <a:pt x="795" y="393"/>
                  </a:cubicBezTo>
                  <a:cubicBezTo>
                    <a:pt x="783" y="366"/>
                    <a:pt x="771" y="343"/>
                    <a:pt x="763" y="319"/>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0" name="Freeform 13">
              <a:extLst>
                <a:ext uri="{FF2B5EF4-FFF2-40B4-BE49-F238E27FC236}">
                  <a16:creationId xmlns:a16="http://schemas.microsoft.com/office/drawing/2014/main" id="{891F3731-BCDF-4116-8059-3ED27FF00245}"/>
                </a:ext>
              </a:extLst>
            </p:cNvPr>
            <p:cNvSpPr>
              <a:spLocks/>
            </p:cNvSpPr>
            <p:nvPr/>
          </p:nvSpPr>
          <p:spPr bwMode="auto">
            <a:xfrm>
              <a:off x="5076825" y="3938588"/>
              <a:ext cx="536575" cy="1266825"/>
            </a:xfrm>
            <a:custGeom>
              <a:avLst/>
              <a:gdLst>
                <a:gd name="T0" fmla="*/ 417 w 436"/>
                <a:gd name="T1" fmla="*/ 75 h 1032"/>
                <a:gd name="T2" fmla="*/ 429 w 436"/>
                <a:gd name="T3" fmla="*/ 28 h 1032"/>
                <a:gd name="T4" fmla="*/ 387 w 436"/>
                <a:gd name="T5" fmla="*/ 1 h 1032"/>
                <a:gd name="T6" fmla="*/ 262 w 436"/>
                <a:gd name="T7" fmla="*/ 0 h 1032"/>
                <a:gd name="T8" fmla="*/ 45 w 436"/>
                <a:gd name="T9" fmla="*/ 1 h 1032"/>
                <a:gd name="T10" fmla="*/ 0 w 436"/>
                <a:gd name="T11" fmla="*/ 43 h 1032"/>
                <a:gd name="T12" fmla="*/ 45 w 436"/>
                <a:gd name="T13" fmla="*/ 85 h 1032"/>
                <a:gd name="T14" fmla="*/ 181 w 436"/>
                <a:gd name="T15" fmla="*/ 85 h 1032"/>
                <a:gd name="T16" fmla="*/ 189 w 436"/>
                <a:gd name="T17" fmla="*/ 86 h 1032"/>
                <a:gd name="T18" fmla="*/ 190 w 436"/>
                <a:gd name="T19" fmla="*/ 98 h 1032"/>
                <a:gd name="T20" fmla="*/ 187 w 436"/>
                <a:gd name="T21" fmla="*/ 345 h 1032"/>
                <a:gd name="T22" fmla="*/ 184 w 436"/>
                <a:gd name="T23" fmla="*/ 621 h 1032"/>
                <a:gd name="T24" fmla="*/ 180 w 436"/>
                <a:gd name="T25" fmla="*/ 956 h 1032"/>
                <a:gd name="T26" fmla="*/ 180 w 436"/>
                <a:gd name="T27" fmla="*/ 1006 h 1032"/>
                <a:gd name="T28" fmla="*/ 202 w 436"/>
                <a:gd name="T29" fmla="*/ 1032 h 1032"/>
                <a:gd name="T30" fmla="*/ 226 w 436"/>
                <a:gd name="T31" fmla="*/ 1007 h 1032"/>
                <a:gd name="T32" fmla="*/ 227 w 436"/>
                <a:gd name="T33" fmla="*/ 988 h 1032"/>
                <a:gd name="T34" fmla="*/ 229 w 436"/>
                <a:gd name="T35" fmla="*/ 788 h 1032"/>
                <a:gd name="T36" fmla="*/ 232 w 436"/>
                <a:gd name="T37" fmla="*/ 442 h 1032"/>
                <a:gd name="T38" fmla="*/ 233 w 436"/>
                <a:gd name="T39" fmla="*/ 390 h 1032"/>
                <a:gd name="T40" fmla="*/ 233 w 436"/>
                <a:gd name="T41" fmla="*/ 379 h 1032"/>
                <a:gd name="T42" fmla="*/ 236 w 436"/>
                <a:gd name="T43" fmla="*/ 102 h 1032"/>
                <a:gd name="T44" fmla="*/ 252 w 436"/>
                <a:gd name="T45" fmla="*/ 85 h 1032"/>
                <a:gd name="T46" fmla="*/ 388 w 436"/>
                <a:gd name="T47" fmla="*/ 85 h 1032"/>
                <a:gd name="T48" fmla="*/ 417 w 436"/>
                <a:gd name="T49" fmla="*/ 75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6" h="1032">
                  <a:moveTo>
                    <a:pt x="417" y="75"/>
                  </a:moveTo>
                  <a:cubicBezTo>
                    <a:pt x="432" y="65"/>
                    <a:pt x="436" y="45"/>
                    <a:pt x="429" y="28"/>
                  </a:cubicBezTo>
                  <a:cubicBezTo>
                    <a:pt x="424" y="12"/>
                    <a:pt x="408" y="1"/>
                    <a:pt x="387" y="1"/>
                  </a:cubicBezTo>
                  <a:cubicBezTo>
                    <a:pt x="345" y="0"/>
                    <a:pt x="303" y="0"/>
                    <a:pt x="262" y="0"/>
                  </a:cubicBezTo>
                  <a:cubicBezTo>
                    <a:pt x="189" y="0"/>
                    <a:pt x="117" y="0"/>
                    <a:pt x="45" y="1"/>
                  </a:cubicBezTo>
                  <a:cubicBezTo>
                    <a:pt x="18" y="1"/>
                    <a:pt x="0" y="19"/>
                    <a:pt x="0" y="43"/>
                  </a:cubicBezTo>
                  <a:cubicBezTo>
                    <a:pt x="0" y="68"/>
                    <a:pt x="18" y="85"/>
                    <a:pt x="45" y="85"/>
                  </a:cubicBezTo>
                  <a:cubicBezTo>
                    <a:pt x="90" y="85"/>
                    <a:pt x="136" y="85"/>
                    <a:pt x="181" y="85"/>
                  </a:cubicBezTo>
                  <a:cubicBezTo>
                    <a:pt x="184" y="85"/>
                    <a:pt x="186" y="86"/>
                    <a:pt x="189" y="86"/>
                  </a:cubicBezTo>
                  <a:cubicBezTo>
                    <a:pt x="189" y="90"/>
                    <a:pt x="190" y="94"/>
                    <a:pt x="190" y="98"/>
                  </a:cubicBezTo>
                  <a:cubicBezTo>
                    <a:pt x="189" y="180"/>
                    <a:pt x="188" y="263"/>
                    <a:pt x="187" y="345"/>
                  </a:cubicBezTo>
                  <a:cubicBezTo>
                    <a:pt x="186" y="437"/>
                    <a:pt x="185" y="529"/>
                    <a:pt x="184" y="621"/>
                  </a:cubicBezTo>
                  <a:cubicBezTo>
                    <a:pt x="183" y="732"/>
                    <a:pt x="181" y="844"/>
                    <a:pt x="180" y="956"/>
                  </a:cubicBezTo>
                  <a:cubicBezTo>
                    <a:pt x="180" y="972"/>
                    <a:pt x="180" y="989"/>
                    <a:pt x="180" y="1006"/>
                  </a:cubicBezTo>
                  <a:cubicBezTo>
                    <a:pt x="180" y="1021"/>
                    <a:pt x="189" y="1031"/>
                    <a:pt x="202" y="1032"/>
                  </a:cubicBezTo>
                  <a:cubicBezTo>
                    <a:pt x="215" y="1032"/>
                    <a:pt x="225" y="1023"/>
                    <a:pt x="226" y="1007"/>
                  </a:cubicBezTo>
                  <a:cubicBezTo>
                    <a:pt x="227" y="1001"/>
                    <a:pt x="227" y="994"/>
                    <a:pt x="227" y="988"/>
                  </a:cubicBezTo>
                  <a:cubicBezTo>
                    <a:pt x="228" y="921"/>
                    <a:pt x="229" y="855"/>
                    <a:pt x="229" y="788"/>
                  </a:cubicBezTo>
                  <a:cubicBezTo>
                    <a:pt x="230" y="673"/>
                    <a:pt x="231" y="557"/>
                    <a:pt x="232" y="442"/>
                  </a:cubicBezTo>
                  <a:cubicBezTo>
                    <a:pt x="232" y="425"/>
                    <a:pt x="232" y="408"/>
                    <a:pt x="233" y="390"/>
                  </a:cubicBezTo>
                  <a:cubicBezTo>
                    <a:pt x="233" y="387"/>
                    <a:pt x="233" y="383"/>
                    <a:pt x="233" y="379"/>
                  </a:cubicBezTo>
                  <a:cubicBezTo>
                    <a:pt x="234" y="287"/>
                    <a:pt x="235" y="194"/>
                    <a:pt x="236" y="102"/>
                  </a:cubicBezTo>
                  <a:cubicBezTo>
                    <a:pt x="236" y="89"/>
                    <a:pt x="239" y="85"/>
                    <a:pt x="252" y="85"/>
                  </a:cubicBezTo>
                  <a:cubicBezTo>
                    <a:pt x="297" y="86"/>
                    <a:pt x="343" y="86"/>
                    <a:pt x="388" y="85"/>
                  </a:cubicBezTo>
                  <a:cubicBezTo>
                    <a:pt x="398" y="84"/>
                    <a:pt x="409" y="80"/>
                    <a:pt x="417" y="75"/>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1" name="Freeform 14">
              <a:extLst>
                <a:ext uri="{FF2B5EF4-FFF2-40B4-BE49-F238E27FC236}">
                  <a16:creationId xmlns:a16="http://schemas.microsoft.com/office/drawing/2014/main" id="{0161A615-5045-4674-944E-9EE3AE0DA8D0}"/>
                </a:ext>
              </a:extLst>
            </p:cNvPr>
            <p:cNvSpPr>
              <a:spLocks/>
            </p:cNvSpPr>
            <p:nvPr/>
          </p:nvSpPr>
          <p:spPr bwMode="auto">
            <a:xfrm>
              <a:off x="6678613" y="3930650"/>
              <a:ext cx="57150" cy="1098550"/>
            </a:xfrm>
            <a:custGeom>
              <a:avLst/>
              <a:gdLst>
                <a:gd name="T0" fmla="*/ 46 w 47"/>
                <a:gd name="T1" fmla="*/ 22 h 894"/>
                <a:gd name="T2" fmla="*/ 24 w 47"/>
                <a:gd name="T3" fmla="*/ 0 h 894"/>
                <a:gd name="T4" fmla="*/ 1 w 47"/>
                <a:gd name="T5" fmla="*/ 21 h 894"/>
                <a:gd name="T6" fmla="*/ 0 w 47"/>
                <a:gd name="T7" fmla="*/ 33 h 894"/>
                <a:gd name="T8" fmla="*/ 0 w 47"/>
                <a:gd name="T9" fmla="*/ 859 h 894"/>
                <a:gd name="T10" fmla="*/ 1 w 47"/>
                <a:gd name="T11" fmla="*/ 875 h 894"/>
                <a:gd name="T12" fmla="*/ 23 w 47"/>
                <a:gd name="T13" fmla="*/ 894 h 894"/>
                <a:gd name="T14" fmla="*/ 46 w 47"/>
                <a:gd name="T15" fmla="*/ 875 h 894"/>
                <a:gd name="T16" fmla="*/ 46 w 47"/>
                <a:gd name="T17" fmla="*/ 859 h 894"/>
                <a:gd name="T18" fmla="*/ 46 w 47"/>
                <a:gd name="T19" fmla="*/ 448 h 894"/>
                <a:gd name="T20" fmla="*/ 46 w 47"/>
                <a:gd name="T21" fmla="*/ 35 h 894"/>
                <a:gd name="T22" fmla="*/ 46 w 47"/>
                <a:gd name="T23" fmla="*/ 22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894">
                  <a:moveTo>
                    <a:pt x="46" y="22"/>
                  </a:moveTo>
                  <a:cubicBezTo>
                    <a:pt x="45" y="9"/>
                    <a:pt x="36" y="0"/>
                    <a:pt x="24" y="0"/>
                  </a:cubicBezTo>
                  <a:cubicBezTo>
                    <a:pt x="11" y="0"/>
                    <a:pt x="2" y="8"/>
                    <a:pt x="1" y="21"/>
                  </a:cubicBezTo>
                  <a:cubicBezTo>
                    <a:pt x="0" y="25"/>
                    <a:pt x="0" y="29"/>
                    <a:pt x="0" y="33"/>
                  </a:cubicBezTo>
                  <a:cubicBezTo>
                    <a:pt x="0" y="309"/>
                    <a:pt x="0" y="584"/>
                    <a:pt x="0" y="859"/>
                  </a:cubicBezTo>
                  <a:cubicBezTo>
                    <a:pt x="0" y="865"/>
                    <a:pt x="0" y="870"/>
                    <a:pt x="1" y="875"/>
                  </a:cubicBezTo>
                  <a:cubicBezTo>
                    <a:pt x="3" y="886"/>
                    <a:pt x="12" y="894"/>
                    <a:pt x="23" y="894"/>
                  </a:cubicBezTo>
                  <a:cubicBezTo>
                    <a:pt x="34" y="894"/>
                    <a:pt x="44" y="886"/>
                    <a:pt x="46" y="875"/>
                  </a:cubicBezTo>
                  <a:cubicBezTo>
                    <a:pt x="47" y="870"/>
                    <a:pt x="46" y="864"/>
                    <a:pt x="46" y="859"/>
                  </a:cubicBezTo>
                  <a:cubicBezTo>
                    <a:pt x="46" y="722"/>
                    <a:pt x="46" y="585"/>
                    <a:pt x="46" y="448"/>
                  </a:cubicBezTo>
                  <a:cubicBezTo>
                    <a:pt x="46" y="310"/>
                    <a:pt x="46" y="172"/>
                    <a:pt x="46" y="35"/>
                  </a:cubicBezTo>
                  <a:cubicBezTo>
                    <a:pt x="46" y="30"/>
                    <a:pt x="47" y="26"/>
                    <a:pt x="46" y="22"/>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2" name="Freeform 15">
              <a:extLst>
                <a:ext uri="{FF2B5EF4-FFF2-40B4-BE49-F238E27FC236}">
                  <a16:creationId xmlns:a16="http://schemas.microsoft.com/office/drawing/2014/main" id="{82FA6EDB-27A6-49E9-999A-EA24B18EFE04}"/>
                </a:ext>
              </a:extLst>
            </p:cNvPr>
            <p:cNvSpPr>
              <a:spLocks/>
            </p:cNvSpPr>
            <p:nvPr/>
          </p:nvSpPr>
          <p:spPr bwMode="auto">
            <a:xfrm>
              <a:off x="6175375" y="3351213"/>
              <a:ext cx="377825" cy="265113"/>
            </a:xfrm>
            <a:custGeom>
              <a:avLst/>
              <a:gdLst>
                <a:gd name="T0" fmla="*/ 21 w 307"/>
                <a:gd name="T1" fmla="*/ 213 h 216"/>
                <a:gd name="T2" fmla="*/ 83 w 307"/>
                <a:gd name="T3" fmla="*/ 178 h 216"/>
                <a:gd name="T4" fmla="*/ 125 w 307"/>
                <a:gd name="T5" fmla="*/ 141 h 216"/>
                <a:gd name="T6" fmla="*/ 189 w 307"/>
                <a:gd name="T7" fmla="*/ 144 h 216"/>
                <a:gd name="T8" fmla="*/ 234 w 307"/>
                <a:gd name="T9" fmla="*/ 198 h 216"/>
                <a:gd name="T10" fmla="*/ 267 w 307"/>
                <a:gd name="T11" fmla="*/ 214 h 216"/>
                <a:gd name="T12" fmla="*/ 307 w 307"/>
                <a:gd name="T13" fmla="*/ 204 h 216"/>
                <a:gd name="T14" fmla="*/ 280 w 307"/>
                <a:gd name="T15" fmla="*/ 153 h 216"/>
                <a:gd name="T16" fmla="*/ 245 w 307"/>
                <a:gd name="T17" fmla="*/ 75 h 216"/>
                <a:gd name="T18" fmla="*/ 107 w 307"/>
                <a:gd name="T19" fmla="*/ 45 h 216"/>
                <a:gd name="T20" fmla="*/ 8 w 307"/>
                <a:gd name="T21" fmla="*/ 161 h 216"/>
                <a:gd name="T22" fmla="*/ 0 w 307"/>
                <a:gd name="T23" fmla="*/ 197 h 216"/>
                <a:gd name="T24" fmla="*/ 21 w 307"/>
                <a:gd name="T25" fmla="*/ 21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7" h="216">
                  <a:moveTo>
                    <a:pt x="21" y="213"/>
                  </a:moveTo>
                  <a:cubicBezTo>
                    <a:pt x="46" y="209"/>
                    <a:pt x="65" y="194"/>
                    <a:pt x="83" y="178"/>
                  </a:cubicBezTo>
                  <a:cubicBezTo>
                    <a:pt x="96" y="165"/>
                    <a:pt x="110" y="152"/>
                    <a:pt x="125" y="141"/>
                  </a:cubicBezTo>
                  <a:cubicBezTo>
                    <a:pt x="145" y="128"/>
                    <a:pt x="174" y="129"/>
                    <a:pt x="189" y="144"/>
                  </a:cubicBezTo>
                  <a:cubicBezTo>
                    <a:pt x="205" y="161"/>
                    <a:pt x="222" y="178"/>
                    <a:pt x="234" y="198"/>
                  </a:cubicBezTo>
                  <a:cubicBezTo>
                    <a:pt x="243" y="211"/>
                    <a:pt x="252" y="215"/>
                    <a:pt x="267" y="214"/>
                  </a:cubicBezTo>
                  <a:cubicBezTo>
                    <a:pt x="281" y="212"/>
                    <a:pt x="295" y="212"/>
                    <a:pt x="307" y="204"/>
                  </a:cubicBezTo>
                  <a:cubicBezTo>
                    <a:pt x="298" y="186"/>
                    <a:pt x="288" y="170"/>
                    <a:pt x="280" y="153"/>
                  </a:cubicBezTo>
                  <a:cubicBezTo>
                    <a:pt x="268" y="127"/>
                    <a:pt x="258" y="100"/>
                    <a:pt x="245" y="75"/>
                  </a:cubicBezTo>
                  <a:cubicBezTo>
                    <a:pt x="218" y="26"/>
                    <a:pt x="163" y="0"/>
                    <a:pt x="107" y="45"/>
                  </a:cubicBezTo>
                  <a:cubicBezTo>
                    <a:pt x="66" y="77"/>
                    <a:pt x="34" y="117"/>
                    <a:pt x="8" y="161"/>
                  </a:cubicBezTo>
                  <a:cubicBezTo>
                    <a:pt x="2" y="171"/>
                    <a:pt x="0" y="185"/>
                    <a:pt x="0" y="197"/>
                  </a:cubicBezTo>
                  <a:cubicBezTo>
                    <a:pt x="0" y="213"/>
                    <a:pt x="6" y="216"/>
                    <a:pt x="21" y="213"/>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grpSp>
      <p:cxnSp>
        <p:nvCxnSpPr>
          <p:cNvPr id="23" name="Straight Connector 6">
            <a:extLst>
              <a:ext uri="{FF2B5EF4-FFF2-40B4-BE49-F238E27FC236}">
                <a16:creationId xmlns:a16="http://schemas.microsoft.com/office/drawing/2014/main" id="{A2B30D6D-E542-44FD-845A-3C12F062327C}"/>
              </a:ext>
            </a:extLst>
          </p:cNvPr>
          <p:cNvCxnSpPr/>
          <p:nvPr/>
        </p:nvCxnSpPr>
        <p:spPr>
          <a:xfrm flipV="1">
            <a:off x="11740001" y="6520241"/>
            <a:ext cx="0" cy="2595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8DFF395-B5ED-43AB-AEE7-55963E13158C}"/>
              </a:ext>
            </a:extLst>
          </p:cNvPr>
          <p:cNvGrpSpPr/>
          <p:nvPr/>
        </p:nvGrpSpPr>
        <p:grpSpPr>
          <a:xfrm>
            <a:off x="4930594" y="3168223"/>
            <a:ext cx="7259697" cy="3689778"/>
            <a:chOff x="4832350" y="3105151"/>
            <a:chExt cx="7115175" cy="3616324"/>
          </a:xfrm>
          <a:solidFill>
            <a:schemeClr val="accent1">
              <a:alpha val="15000"/>
            </a:schemeClr>
          </a:solidFill>
        </p:grpSpPr>
        <p:sp>
          <p:nvSpPr>
            <p:cNvPr id="25" name="Freeform 13">
              <a:extLst>
                <a:ext uri="{FF2B5EF4-FFF2-40B4-BE49-F238E27FC236}">
                  <a16:creationId xmlns:a16="http://schemas.microsoft.com/office/drawing/2014/main" id="{28DA7791-7823-4F31-808E-2C63918DAC66}"/>
                </a:ext>
              </a:extLst>
            </p:cNvPr>
            <p:cNvSpPr>
              <a:spLocks/>
            </p:cNvSpPr>
            <p:nvPr userDrawn="1"/>
          </p:nvSpPr>
          <p:spPr bwMode="auto">
            <a:xfrm>
              <a:off x="4832350" y="3105151"/>
              <a:ext cx="7115175" cy="3616324"/>
            </a:xfrm>
            <a:custGeom>
              <a:avLst/>
              <a:gdLst>
                <a:gd name="T0" fmla="*/ 3293 w 3293"/>
                <a:gd name="T1" fmla="*/ 289 h 1675"/>
                <a:gd name="T2" fmla="*/ 3038 w 3293"/>
                <a:gd name="T3" fmla="*/ 206 h 1675"/>
                <a:gd name="T4" fmla="*/ 2344 w 3293"/>
                <a:gd name="T5" fmla="*/ 26 h 1675"/>
                <a:gd name="T6" fmla="*/ 1994 w 3293"/>
                <a:gd name="T7" fmla="*/ 1 h 1675"/>
                <a:gd name="T8" fmla="*/ 802 w 3293"/>
                <a:gd name="T9" fmla="*/ 507 h 1675"/>
                <a:gd name="T10" fmla="*/ 195 w 3293"/>
                <a:gd name="T11" fmla="*/ 1291 h 1675"/>
                <a:gd name="T12" fmla="*/ 0 w 3293"/>
                <a:gd name="T13" fmla="*/ 1675 h 1675"/>
                <a:gd name="T14" fmla="*/ 227 w 3293"/>
                <a:gd name="T15" fmla="*/ 1675 h 1675"/>
                <a:gd name="T16" fmla="*/ 257 w 3293"/>
                <a:gd name="T17" fmla="*/ 1618 h 1675"/>
                <a:gd name="T18" fmla="*/ 984 w 3293"/>
                <a:gd name="T19" fmla="*/ 591 h 1675"/>
                <a:gd name="T20" fmla="*/ 2306 w 3293"/>
                <a:gd name="T21" fmla="*/ 200 h 1675"/>
                <a:gd name="T22" fmla="*/ 3293 w 3293"/>
                <a:gd name="T23" fmla="*/ 538 h 1675"/>
                <a:gd name="T24" fmla="*/ 3293 w 3293"/>
                <a:gd name="T25" fmla="*/ 289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3" h="1675">
                  <a:moveTo>
                    <a:pt x="3293" y="289"/>
                  </a:moveTo>
                  <a:cubicBezTo>
                    <a:pt x="3208" y="261"/>
                    <a:pt x="3124" y="230"/>
                    <a:pt x="3038" y="206"/>
                  </a:cubicBezTo>
                  <a:cubicBezTo>
                    <a:pt x="2807" y="143"/>
                    <a:pt x="2577" y="77"/>
                    <a:pt x="2344" y="26"/>
                  </a:cubicBezTo>
                  <a:cubicBezTo>
                    <a:pt x="2231" y="1"/>
                    <a:pt x="2111" y="0"/>
                    <a:pt x="1994" y="1"/>
                  </a:cubicBezTo>
                  <a:cubicBezTo>
                    <a:pt x="1528" y="4"/>
                    <a:pt x="1135" y="184"/>
                    <a:pt x="802" y="507"/>
                  </a:cubicBezTo>
                  <a:cubicBezTo>
                    <a:pt x="562" y="740"/>
                    <a:pt x="358" y="999"/>
                    <a:pt x="195" y="1291"/>
                  </a:cubicBezTo>
                  <a:cubicBezTo>
                    <a:pt x="125" y="1416"/>
                    <a:pt x="64" y="1547"/>
                    <a:pt x="0" y="1675"/>
                  </a:cubicBezTo>
                  <a:cubicBezTo>
                    <a:pt x="75" y="1675"/>
                    <a:pt x="151" y="1675"/>
                    <a:pt x="227" y="1675"/>
                  </a:cubicBezTo>
                  <a:cubicBezTo>
                    <a:pt x="237" y="1656"/>
                    <a:pt x="247" y="1637"/>
                    <a:pt x="257" y="1618"/>
                  </a:cubicBezTo>
                  <a:cubicBezTo>
                    <a:pt x="450" y="1241"/>
                    <a:pt x="678" y="888"/>
                    <a:pt x="984" y="591"/>
                  </a:cubicBezTo>
                  <a:cubicBezTo>
                    <a:pt x="1356" y="229"/>
                    <a:pt x="1799" y="108"/>
                    <a:pt x="2306" y="200"/>
                  </a:cubicBezTo>
                  <a:cubicBezTo>
                    <a:pt x="2652" y="262"/>
                    <a:pt x="2974" y="397"/>
                    <a:pt x="3293" y="538"/>
                  </a:cubicBezTo>
                  <a:cubicBezTo>
                    <a:pt x="3293" y="455"/>
                    <a:pt x="3293" y="372"/>
                    <a:pt x="3293"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6" name="Freeform 14">
              <a:extLst>
                <a:ext uri="{FF2B5EF4-FFF2-40B4-BE49-F238E27FC236}">
                  <a16:creationId xmlns:a16="http://schemas.microsoft.com/office/drawing/2014/main" id="{E03895C9-7B8D-419E-8045-86D7E6B36451}"/>
                </a:ext>
              </a:extLst>
            </p:cNvPr>
            <p:cNvSpPr>
              <a:spLocks/>
            </p:cNvSpPr>
            <p:nvPr userDrawn="1"/>
          </p:nvSpPr>
          <p:spPr bwMode="auto">
            <a:xfrm>
              <a:off x="5743575" y="3806825"/>
              <a:ext cx="6203950" cy="2914650"/>
            </a:xfrm>
            <a:custGeom>
              <a:avLst/>
              <a:gdLst>
                <a:gd name="T0" fmla="*/ 2871 w 2871"/>
                <a:gd name="T1" fmla="*/ 690 h 1350"/>
                <a:gd name="T2" fmla="*/ 2871 w 2871"/>
                <a:gd name="T3" fmla="*/ 430 h 1350"/>
                <a:gd name="T4" fmla="*/ 2063 w 2871"/>
                <a:gd name="T5" fmla="*/ 88 h 1350"/>
                <a:gd name="T6" fmla="*/ 1159 w 2871"/>
                <a:gd name="T7" fmla="*/ 99 h 1350"/>
                <a:gd name="T8" fmla="*/ 338 w 2871"/>
                <a:gd name="T9" fmla="*/ 756 h 1350"/>
                <a:gd name="T10" fmla="*/ 0 w 2871"/>
                <a:gd name="T11" fmla="*/ 1350 h 1350"/>
                <a:gd name="T12" fmla="*/ 238 w 2871"/>
                <a:gd name="T13" fmla="*/ 1350 h 1350"/>
                <a:gd name="T14" fmla="*/ 403 w 2871"/>
                <a:gd name="T15" fmla="*/ 1054 h 1350"/>
                <a:gd name="T16" fmla="*/ 899 w 2871"/>
                <a:gd name="T17" fmla="*/ 459 h 1350"/>
                <a:gd name="T18" fmla="*/ 1904 w 2871"/>
                <a:gd name="T19" fmla="*/ 233 h 1350"/>
                <a:gd name="T20" fmla="*/ 2871 w 2871"/>
                <a:gd name="T21" fmla="*/ 69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1" h="1350">
                  <a:moveTo>
                    <a:pt x="2871" y="690"/>
                  </a:moveTo>
                  <a:cubicBezTo>
                    <a:pt x="2871" y="603"/>
                    <a:pt x="2871" y="516"/>
                    <a:pt x="2871" y="430"/>
                  </a:cubicBezTo>
                  <a:cubicBezTo>
                    <a:pt x="2610" y="296"/>
                    <a:pt x="2347" y="168"/>
                    <a:pt x="2063" y="88"/>
                  </a:cubicBezTo>
                  <a:cubicBezTo>
                    <a:pt x="1760" y="3"/>
                    <a:pt x="1459" y="0"/>
                    <a:pt x="1159" y="99"/>
                  </a:cubicBezTo>
                  <a:cubicBezTo>
                    <a:pt x="804" y="216"/>
                    <a:pt x="540" y="452"/>
                    <a:pt x="338" y="756"/>
                  </a:cubicBezTo>
                  <a:cubicBezTo>
                    <a:pt x="213" y="945"/>
                    <a:pt x="112" y="1152"/>
                    <a:pt x="0" y="1350"/>
                  </a:cubicBezTo>
                  <a:cubicBezTo>
                    <a:pt x="79" y="1350"/>
                    <a:pt x="159" y="1350"/>
                    <a:pt x="238" y="1350"/>
                  </a:cubicBezTo>
                  <a:cubicBezTo>
                    <a:pt x="293" y="1252"/>
                    <a:pt x="345" y="1151"/>
                    <a:pt x="403" y="1054"/>
                  </a:cubicBezTo>
                  <a:cubicBezTo>
                    <a:pt x="539" y="831"/>
                    <a:pt x="694" y="624"/>
                    <a:pt x="899" y="459"/>
                  </a:cubicBezTo>
                  <a:cubicBezTo>
                    <a:pt x="1197" y="220"/>
                    <a:pt x="1536" y="146"/>
                    <a:pt x="1904" y="233"/>
                  </a:cubicBezTo>
                  <a:cubicBezTo>
                    <a:pt x="2257" y="317"/>
                    <a:pt x="2568" y="497"/>
                    <a:pt x="2871" y="6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7" name="Freeform 15">
              <a:extLst>
                <a:ext uri="{FF2B5EF4-FFF2-40B4-BE49-F238E27FC236}">
                  <a16:creationId xmlns:a16="http://schemas.microsoft.com/office/drawing/2014/main" id="{3A544DD0-F77A-4331-BAF5-2505E8375B97}"/>
                </a:ext>
              </a:extLst>
            </p:cNvPr>
            <p:cNvSpPr>
              <a:spLocks/>
            </p:cNvSpPr>
            <p:nvPr userDrawn="1"/>
          </p:nvSpPr>
          <p:spPr bwMode="auto">
            <a:xfrm>
              <a:off x="6657975" y="4592638"/>
              <a:ext cx="5289550" cy="2128837"/>
            </a:xfrm>
            <a:custGeom>
              <a:avLst/>
              <a:gdLst>
                <a:gd name="T0" fmla="*/ 0 w 2448"/>
                <a:gd name="T1" fmla="*/ 986 h 986"/>
                <a:gd name="T2" fmla="*/ 205 w 2448"/>
                <a:gd name="T3" fmla="*/ 986 h 986"/>
                <a:gd name="T4" fmla="*/ 376 w 2448"/>
                <a:gd name="T5" fmla="*/ 680 h 986"/>
                <a:gd name="T6" fmla="*/ 1590 w 2448"/>
                <a:gd name="T7" fmla="*/ 256 h 986"/>
                <a:gd name="T8" fmla="*/ 2199 w 2448"/>
                <a:gd name="T9" fmla="*/ 682 h 986"/>
                <a:gd name="T10" fmla="*/ 2448 w 2448"/>
                <a:gd name="T11" fmla="*/ 965 h 986"/>
                <a:gd name="T12" fmla="*/ 2448 w 2448"/>
                <a:gd name="T13" fmla="*/ 542 h 986"/>
                <a:gd name="T14" fmla="*/ 2416 w 2448"/>
                <a:gd name="T15" fmla="*/ 525 h 986"/>
                <a:gd name="T16" fmla="*/ 1919 w 2448"/>
                <a:gd name="T17" fmla="*/ 202 h 986"/>
                <a:gd name="T18" fmla="*/ 1185 w 2448"/>
                <a:gd name="T19" fmla="*/ 13 h 986"/>
                <a:gd name="T20" fmla="*/ 369 w 2448"/>
                <a:gd name="T21" fmla="*/ 411 h 986"/>
                <a:gd name="T22" fmla="*/ 0 w 2448"/>
                <a:gd name="T23"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8" h="986">
                  <a:moveTo>
                    <a:pt x="0" y="986"/>
                  </a:moveTo>
                  <a:cubicBezTo>
                    <a:pt x="68" y="986"/>
                    <a:pt x="137" y="986"/>
                    <a:pt x="205" y="986"/>
                  </a:cubicBezTo>
                  <a:cubicBezTo>
                    <a:pt x="262" y="884"/>
                    <a:pt x="314" y="779"/>
                    <a:pt x="376" y="680"/>
                  </a:cubicBezTo>
                  <a:cubicBezTo>
                    <a:pt x="604" y="317"/>
                    <a:pt x="1070" y="57"/>
                    <a:pt x="1590" y="256"/>
                  </a:cubicBezTo>
                  <a:cubicBezTo>
                    <a:pt x="1829" y="348"/>
                    <a:pt x="2028" y="495"/>
                    <a:pt x="2199" y="682"/>
                  </a:cubicBezTo>
                  <a:cubicBezTo>
                    <a:pt x="2284" y="775"/>
                    <a:pt x="2365" y="871"/>
                    <a:pt x="2448" y="965"/>
                  </a:cubicBezTo>
                  <a:cubicBezTo>
                    <a:pt x="2448" y="824"/>
                    <a:pt x="2448" y="683"/>
                    <a:pt x="2448" y="542"/>
                  </a:cubicBezTo>
                  <a:cubicBezTo>
                    <a:pt x="2437" y="536"/>
                    <a:pt x="2425" y="532"/>
                    <a:pt x="2416" y="525"/>
                  </a:cubicBezTo>
                  <a:cubicBezTo>
                    <a:pt x="2265" y="395"/>
                    <a:pt x="2095" y="293"/>
                    <a:pt x="1919" y="202"/>
                  </a:cubicBezTo>
                  <a:cubicBezTo>
                    <a:pt x="1689" y="82"/>
                    <a:pt x="1448" y="0"/>
                    <a:pt x="1185" y="13"/>
                  </a:cubicBezTo>
                  <a:cubicBezTo>
                    <a:pt x="857" y="29"/>
                    <a:pt x="586" y="165"/>
                    <a:pt x="369" y="411"/>
                  </a:cubicBezTo>
                  <a:cubicBezTo>
                    <a:pt x="216" y="584"/>
                    <a:pt x="104" y="783"/>
                    <a:pt x="0" y="9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8" name="Freeform 16">
              <a:extLst>
                <a:ext uri="{FF2B5EF4-FFF2-40B4-BE49-F238E27FC236}">
                  <a16:creationId xmlns:a16="http://schemas.microsoft.com/office/drawing/2014/main" id="{3E42F001-1C18-436B-920F-D22F97385251}"/>
                </a:ext>
              </a:extLst>
            </p:cNvPr>
            <p:cNvSpPr>
              <a:spLocks/>
            </p:cNvSpPr>
            <p:nvPr userDrawn="1"/>
          </p:nvSpPr>
          <p:spPr bwMode="auto">
            <a:xfrm>
              <a:off x="7500938" y="5211763"/>
              <a:ext cx="3813175" cy="1509712"/>
            </a:xfrm>
            <a:custGeom>
              <a:avLst/>
              <a:gdLst>
                <a:gd name="T0" fmla="*/ 1765 w 1765"/>
                <a:gd name="T1" fmla="*/ 699 h 699"/>
                <a:gd name="T2" fmla="*/ 1108 w 1765"/>
                <a:gd name="T3" fmla="*/ 118 h 699"/>
                <a:gd name="T4" fmla="*/ 109 w 1765"/>
                <a:gd name="T5" fmla="*/ 484 h 699"/>
                <a:gd name="T6" fmla="*/ 0 w 1765"/>
                <a:gd name="T7" fmla="*/ 699 h 699"/>
                <a:gd name="T8" fmla="*/ 227 w 1765"/>
                <a:gd name="T9" fmla="*/ 699 h 699"/>
                <a:gd name="T10" fmla="*/ 428 w 1765"/>
                <a:gd name="T11" fmla="*/ 439 h 699"/>
                <a:gd name="T12" fmla="*/ 824 w 1765"/>
                <a:gd name="T13" fmla="*/ 253 h 699"/>
                <a:gd name="T14" fmla="*/ 1462 w 1765"/>
                <a:gd name="T15" fmla="*/ 699 h 699"/>
                <a:gd name="T16" fmla="*/ 1765 w 1765"/>
                <a:gd name="T17" fmla="*/ 699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5" h="699">
                  <a:moveTo>
                    <a:pt x="1765" y="699"/>
                  </a:moveTo>
                  <a:cubicBezTo>
                    <a:pt x="1618" y="425"/>
                    <a:pt x="1414" y="204"/>
                    <a:pt x="1108" y="118"/>
                  </a:cubicBezTo>
                  <a:cubicBezTo>
                    <a:pt x="694" y="0"/>
                    <a:pt x="348" y="119"/>
                    <a:pt x="109" y="484"/>
                  </a:cubicBezTo>
                  <a:cubicBezTo>
                    <a:pt x="66" y="551"/>
                    <a:pt x="36" y="628"/>
                    <a:pt x="0" y="699"/>
                  </a:cubicBezTo>
                  <a:cubicBezTo>
                    <a:pt x="75" y="699"/>
                    <a:pt x="151" y="699"/>
                    <a:pt x="227" y="699"/>
                  </a:cubicBezTo>
                  <a:cubicBezTo>
                    <a:pt x="294" y="612"/>
                    <a:pt x="353" y="519"/>
                    <a:pt x="428" y="439"/>
                  </a:cubicBezTo>
                  <a:cubicBezTo>
                    <a:pt x="533" y="327"/>
                    <a:pt x="666" y="262"/>
                    <a:pt x="824" y="253"/>
                  </a:cubicBezTo>
                  <a:cubicBezTo>
                    <a:pt x="1110" y="238"/>
                    <a:pt x="1342" y="446"/>
                    <a:pt x="1462" y="699"/>
                  </a:cubicBezTo>
                  <a:cubicBezTo>
                    <a:pt x="1563" y="699"/>
                    <a:pt x="1664" y="699"/>
                    <a:pt x="1765" y="6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9" name="Freeform 17">
              <a:extLst>
                <a:ext uri="{FF2B5EF4-FFF2-40B4-BE49-F238E27FC236}">
                  <a16:creationId xmlns:a16="http://schemas.microsoft.com/office/drawing/2014/main" id="{E6B6ACA9-48BE-4B65-AE4C-BD64746FE80D}"/>
                </a:ext>
              </a:extLst>
            </p:cNvPr>
            <p:cNvSpPr>
              <a:spLocks/>
            </p:cNvSpPr>
            <p:nvPr userDrawn="1"/>
          </p:nvSpPr>
          <p:spPr bwMode="auto">
            <a:xfrm>
              <a:off x="8435975" y="6038850"/>
              <a:ext cx="1754188" cy="682625"/>
            </a:xfrm>
            <a:custGeom>
              <a:avLst/>
              <a:gdLst>
                <a:gd name="T0" fmla="*/ 812 w 812"/>
                <a:gd name="T1" fmla="*/ 316 h 316"/>
                <a:gd name="T2" fmla="*/ 532 w 812"/>
                <a:gd name="T3" fmla="*/ 64 h 316"/>
                <a:gd name="T4" fmla="*/ 0 w 812"/>
                <a:gd name="T5" fmla="*/ 316 h 316"/>
                <a:gd name="T6" fmla="*/ 227 w 812"/>
                <a:gd name="T7" fmla="*/ 316 h 316"/>
                <a:gd name="T8" fmla="*/ 552 w 812"/>
                <a:gd name="T9" fmla="*/ 316 h 316"/>
                <a:gd name="T10" fmla="*/ 812 w 812"/>
                <a:gd name="T11" fmla="*/ 316 h 316"/>
              </a:gdLst>
              <a:ahLst/>
              <a:cxnLst>
                <a:cxn ang="0">
                  <a:pos x="T0" y="T1"/>
                </a:cxn>
                <a:cxn ang="0">
                  <a:pos x="T2" y="T3"/>
                </a:cxn>
                <a:cxn ang="0">
                  <a:pos x="T4" y="T5"/>
                </a:cxn>
                <a:cxn ang="0">
                  <a:pos x="T6" y="T7"/>
                </a:cxn>
                <a:cxn ang="0">
                  <a:pos x="T8" y="T9"/>
                </a:cxn>
                <a:cxn ang="0">
                  <a:pos x="T10" y="T11"/>
                </a:cxn>
              </a:cxnLst>
              <a:rect l="0" t="0" r="r" b="b"/>
              <a:pathLst>
                <a:path w="812" h="316">
                  <a:moveTo>
                    <a:pt x="812" y="316"/>
                  </a:moveTo>
                  <a:cubicBezTo>
                    <a:pt x="746" y="202"/>
                    <a:pt x="666" y="104"/>
                    <a:pt x="532" y="64"/>
                  </a:cubicBezTo>
                  <a:cubicBezTo>
                    <a:pt x="319" y="0"/>
                    <a:pt x="94" y="108"/>
                    <a:pt x="0" y="316"/>
                  </a:cubicBezTo>
                  <a:cubicBezTo>
                    <a:pt x="76" y="316"/>
                    <a:pt x="152" y="316"/>
                    <a:pt x="227" y="316"/>
                  </a:cubicBezTo>
                  <a:cubicBezTo>
                    <a:pt x="338" y="187"/>
                    <a:pt x="467" y="187"/>
                    <a:pt x="552" y="316"/>
                  </a:cubicBezTo>
                  <a:cubicBezTo>
                    <a:pt x="639" y="316"/>
                    <a:pt x="726" y="316"/>
                    <a:pt x="812" y="3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grpSp>
      <p:sp>
        <p:nvSpPr>
          <p:cNvPr id="47" name="Text Placeholder 2">
            <a:hlinkClick r:id="" action="ppaction://noaction"/>
            <a:extLst>
              <a:ext uri="{FF2B5EF4-FFF2-40B4-BE49-F238E27FC236}">
                <a16:creationId xmlns:a16="http://schemas.microsoft.com/office/drawing/2014/main" id="{A3E05F5E-E929-4808-B225-4ACA9375B236}"/>
              </a:ext>
            </a:extLst>
          </p:cNvPr>
          <p:cNvSpPr>
            <a:spLocks noGrp="1"/>
          </p:cNvSpPr>
          <p:nvPr>
            <p:custDataLst>
              <p:tags r:id="rId4"/>
            </p:custDataLst>
          </p:nvPr>
        </p:nvSpPr>
        <p:spPr bwMode="gray">
          <a:xfrm>
            <a:off x="1644649" y="2260599"/>
            <a:ext cx="4725988" cy="381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82550" tIns="65088" rIns="0" bIns="66675" numCol="1" spcCol="0" rtlCol="0" anchor="ctr" anchorCtr="0">
            <a:noAutofit/>
          </a:bodyPr>
          <a:lstStyle>
            <a:lvl1pPr marL="0" indent="0" algn="l" defTabSz="913526" rtl="0" eaLnBrk="1" fontAlgn="base" latinLnBrk="0" hangingPunct="1">
              <a:spcBef>
                <a:spcPct val="0"/>
              </a:spcBef>
              <a:spcAft>
                <a:spcPct val="0"/>
              </a:spcAft>
              <a:buClr>
                <a:schemeClr val="tx2"/>
              </a:buClr>
              <a:buSzPct val="100000"/>
              <a:defRPr lang="es-ES" sz="1632" baseline="0" dirty="0">
                <a:solidFill>
                  <a:schemeClr val="tx1"/>
                </a:solidFill>
                <a:latin typeface="+mn-lt"/>
                <a:ea typeface="+mn-ea"/>
                <a:cs typeface="+mn-cs"/>
              </a:defRPr>
            </a:lvl1pPr>
            <a:lvl2pPr marL="198346" indent="-194673" algn="l" defTabSz="913526" rtl="0" eaLnBrk="1" fontAlgn="base" latinLnBrk="0" hangingPunct="1">
              <a:spcBef>
                <a:spcPct val="0"/>
              </a:spcBef>
              <a:spcAft>
                <a:spcPct val="0"/>
              </a:spcAft>
              <a:buClr>
                <a:schemeClr val="tx2"/>
              </a:buClr>
              <a:buSzPct val="125000"/>
              <a:buFont typeface="Arial" charset="0"/>
              <a:buChar char="▪"/>
              <a:defRPr lang="es-ES" sz="1632" baseline="0" dirty="0">
                <a:solidFill>
                  <a:schemeClr val="tx1"/>
                </a:solidFill>
                <a:latin typeface="+mn-lt"/>
                <a:ea typeface="+mn-ea"/>
                <a:cs typeface="+mn-cs"/>
              </a:defRPr>
            </a:lvl2pPr>
            <a:lvl3pPr marL="490777" indent="-291551"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3pPr>
            <a:lvl4pPr marL="628097" indent="-157942"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4pPr>
            <a:lvl5pPr marL="764001" indent="-132231" algn="l" defTabSz="913526" rtl="0" eaLnBrk="1" fontAlgn="base" latinLnBrk="0" hangingPunct="1">
              <a:spcBef>
                <a:spcPct val="0"/>
              </a:spcBef>
              <a:spcAft>
                <a:spcPct val="0"/>
              </a:spcAft>
              <a:buClr>
                <a:schemeClr val="tx2"/>
              </a:buClr>
              <a:buSzPct val="89000"/>
              <a:buFont typeface="Arial" charset="0"/>
              <a:buChar char="-"/>
              <a:defRPr lang="es-ES" sz="1632" baseline="0" dirty="0">
                <a:solidFill>
                  <a:schemeClr val="tx1"/>
                </a:solidFill>
                <a:latin typeface="+mn-lt"/>
                <a:ea typeface="+mn-ea"/>
                <a:cs typeface="+mn-cs"/>
              </a:defRPr>
            </a:lvl5pPr>
            <a:lvl6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6pPr>
            <a:lvl7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7pPr>
            <a:lvl8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8pPr>
            <a:lvl9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9pPr>
          </a:lstStyle>
          <a:p>
            <a:r>
              <a:rPr lang="es-PE" dirty="0" smtClean="0">
                <a:solidFill>
                  <a:schemeClr val="bg1"/>
                </a:solidFill>
              </a:rPr>
              <a:t>El Modelo de </a:t>
            </a:r>
            <a:r>
              <a:rPr lang="es-PE" dirty="0" err="1" smtClean="0">
                <a:solidFill>
                  <a:schemeClr val="bg1"/>
                </a:solidFill>
              </a:rPr>
              <a:t>Antamina</a:t>
            </a:r>
            <a:r>
              <a:rPr lang="es-PE" dirty="0" smtClean="0">
                <a:solidFill>
                  <a:schemeClr val="bg1"/>
                </a:solidFill>
              </a:rPr>
              <a:t> </a:t>
            </a:r>
            <a:endParaRPr lang="es-CO" dirty="0">
              <a:solidFill>
                <a:schemeClr val="bg1"/>
              </a:solidFill>
            </a:endParaRPr>
          </a:p>
        </p:txBody>
      </p:sp>
      <p:sp>
        <p:nvSpPr>
          <p:cNvPr id="39" name="Text Placeholder 2">
            <a:hlinkClick r:id="" action="ppaction://noaction"/>
            <a:extLst>
              <a:ext uri="{FF2B5EF4-FFF2-40B4-BE49-F238E27FC236}">
                <a16:creationId xmlns:a16="http://schemas.microsoft.com/office/drawing/2014/main" id="{89A3FA35-D9AF-4897-B307-76C41E260E93}"/>
              </a:ext>
            </a:extLst>
          </p:cNvPr>
          <p:cNvSpPr>
            <a:spLocks noGrp="1"/>
          </p:cNvSpPr>
          <p:nvPr>
            <p:custDataLst>
              <p:tags r:id="rId5"/>
            </p:custDataLst>
          </p:nvPr>
        </p:nvSpPr>
        <p:spPr bwMode="gray">
          <a:xfrm>
            <a:off x="1644649" y="1878012"/>
            <a:ext cx="4725988" cy="382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82550" tIns="66675" rIns="0" bIns="66675" numCol="1" spcCol="0" rtlCol="0" anchor="ctr" anchorCtr="0">
            <a:noAutofit/>
          </a:bodyPr>
          <a:lstStyle>
            <a:lvl1pPr marL="0" indent="0" algn="l" defTabSz="913526" rtl="0" eaLnBrk="1" fontAlgn="base" latinLnBrk="0" hangingPunct="1">
              <a:spcBef>
                <a:spcPct val="0"/>
              </a:spcBef>
              <a:spcAft>
                <a:spcPct val="0"/>
              </a:spcAft>
              <a:buClr>
                <a:schemeClr val="tx2"/>
              </a:buClr>
              <a:buSzPct val="100000"/>
              <a:defRPr lang="es-ES" sz="1632" baseline="0" dirty="0">
                <a:solidFill>
                  <a:schemeClr val="tx1"/>
                </a:solidFill>
                <a:latin typeface="+mn-lt"/>
                <a:ea typeface="+mn-ea"/>
                <a:cs typeface="+mn-cs"/>
              </a:defRPr>
            </a:lvl1pPr>
            <a:lvl2pPr marL="198346" indent="-194673" algn="l" defTabSz="913526" rtl="0" eaLnBrk="1" fontAlgn="base" latinLnBrk="0" hangingPunct="1">
              <a:spcBef>
                <a:spcPct val="0"/>
              </a:spcBef>
              <a:spcAft>
                <a:spcPct val="0"/>
              </a:spcAft>
              <a:buClr>
                <a:schemeClr val="tx2"/>
              </a:buClr>
              <a:buSzPct val="125000"/>
              <a:buFont typeface="Arial" charset="0"/>
              <a:buChar char="▪"/>
              <a:defRPr lang="es-ES" sz="1632" baseline="0" dirty="0">
                <a:solidFill>
                  <a:schemeClr val="tx1"/>
                </a:solidFill>
                <a:latin typeface="+mn-lt"/>
                <a:ea typeface="+mn-ea"/>
                <a:cs typeface="+mn-cs"/>
              </a:defRPr>
            </a:lvl2pPr>
            <a:lvl3pPr marL="490777" indent="-291551"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3pPr>
            <a:lvl4pPr marL="628097" indent="-157942"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4pPr>
            <a:lvl5pPr marL="764001" indent="-132231" algn="l" defTabSz="913526" rtl="0" eaLnBrk="1" fontAlgn="base" latinLnBrk="0" hangingPunct="1">
              <a:spcBef>
                <a:spcPct val="0"/>
              </a:spcBef>
              <a:spcAft>
                <a:spcPct val="0"/>
              </a:spcAft>
              <a:buClr>
                <a:schemeClr val="tx2"/>
              </a:buClr>
              <a:buSzPct val="89000"/>
              <a:buFont typeface="Arial" charset="0"/>
              <a:buChar char="-"/>
              <a:defRPr lang="es-ES" sz="1632" baseline="0" dirty="0">
                <a:solidFill>
                  <a:schemeClr val="tx1"/>
                </a:solidFill>
                <a:latin typeface="+mn-lt"/>
                <a:ea typeface="+mn-ea"/>
                <a:cs typeface="+mn-cs"/>
              </a:defRPr>
            </a:lvl5pPr>
            <a:lvl6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6pPr>
            <a:lvl7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7pPr>
            <a:lvl8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8pPr>
            <a:lvl9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9pPr>
          </a:lstStyle>
          <a:p>
            <a:r>
              <a:rPr lang="es-PE" dirty="0" smtClean="0">
                <a:solidFill>
                  <a:schemeClr val="bg1"/>
                </a:solidFill>
              </a:rPr>
              <a:t>Contexto actual</a:t>
            </a:r>
            <a:endParaRPr lang="es-CO" dirty="0">
              <a:solidFill>
                <a:schemeClr val="bg1"/>
              </a:solidFill>
            </a:endParaRPr>
          </a:p>
        </p:txBody>
      </p:sp>
      <p:sp>
        <p:nvSpPr>
          <p:cNvPr id="30" name="Title 1">
            <a:extLst>
              <a:ext uri="{FF2B5EF4-FFF2-40B4-BE49-F238E27FC236}">
                <a16:creationId xmlns:a16="http://schemas.microsoft.com/office/drawing/2014/main" id="{0679E516-C327-4549-B215-B1B5DAEF3D09}"/>
              </a:ext>
            </a:extLst>
          </p:cNvPr>
          <p:cNvSpPr txBox="1">
            <a:spLocks/>
          </p:cNvSpPr>
          <p:nvPr/>
        </p:nvSpPr>
        <p:spPr bwMode="gray">
          <a:xfrm>
            <a:off x="1743124" y="2690315"/>
            <a:ext cx="7408326" cy="25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1218095" rtl="0" eaLnBrk="1" fontAlgn="base" hangingPunct="1">
              <a:spcBef>
                <a:spcPct val="0"/>
              </a:spcBef>
              <a:spcAft>
                <a:spcPct val="0"/>
              </a:spcAft>
              <a:tabLst>
                <a:tab pos="367156" algn="l"/>
              </a:tabLst>
              <a:defRPr sz="2041" b="0" baseline="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vl2pPr algn="l" defTabSz="1218095" rtl="0" eaLnBrk="1" fontAlgn="base" hangingPunct="1">
              <a:spcBef>
                <a:spcPct val="0"/>
              </a:spcBef>
              <a:spcAft>
                <a:spcPct val="0"/>
              </a:spcAft>
              <a:defRPr sz="2584" b="1">
                <a:solidFill>
                  <a:schemeClr val="tx2"/>
                </a:solidFill>
                <a:latin typeface="Arial" charset="0"/>
              </a:defRPr>
            </a:lvl2pPr>
            <a:lvl3pPr algn="l" defTabSz="1218095" rtl="0" eaLnBrk="1" fontAlgn="base" hangingPunct="1">
              <a:spcBef>
                <a:spcPct val="0"/>
              </a:spcBef>
              <a:spcAft>
                <a:spcPct val="0"/>
              </a:spcAft>
              <a:defRPr sz="2584" b="1">
                <a:solidFill>
                  <a:schemeClr val="tx2"/>
                </a:solidFill>
                <a:latin typeface="Arial" charset="0"/>
              </a:defRPr>
            </a:lvl3pPr>
            <a:lvl4pPr algn="l" defTabSz="1218095" rtl="0" eaLnBrk="1" fontAlgn="base" hangingPunct="1">
              <a:spcBef>
                <a:spcPct val="0"/>
              </a:spcBef>
              <a:spcAft>
                <a:spcPct val="0"/>
              </a:spcAft>
              <a:defRPr sz="2584" b="1">
                <a:solidFill>
                  <a:schemeClr val="tx2"/>
                </a:solidFill>
                <a:latin typeface="Arial" charset="0"/>
              </a:defRPr>
            </a:lvl4pPr>
            <a:lvl5pPr algn="l" defTabSz="1218095" rtl="0" eaLnBrk="1" fontAlgn="base" hangingPunct="1">
              <a:spcBef>
                <a:spcPct val="0"/>
              </a:spcBef>
              <a:spcAft>
                <a:spcPct val="0"/>
              </a:spcAft>
              <a:defRPr sz="2584" b="1">
                <a:solidFill>
                  <a:schemeClr val="tx2"/>
                </a:solidFill>
                <a:latin typeface="Arial" charset="0"/>
              </a:defRPr>
            </a:lvl5pPr>
            <a:lvl6pPr marL="622005" algn="l" defTabSz="1218095" rtl="0" eaLnBrk="1" fontAlgn="base" hangingPunct="1">
              <a:spcBef>
                <a:spcPct val="0"/>
              </a:spcBef>
              <a:spcAft>
                <a:spcPct val="0"/>
              </a:spcAft>
              <a:defRPr sz="2584" b="1">
                <a:solidFill>
                  <a:schemeClr val="tx2"/>
                </a:solidFill>
                <a:latin typeface="Arial" charset="0"/>
              </a:defRPr>
            </a:lvl6pPr>
            <a:lvl7pPr marL="1244012" algn="l" defTabSz="1218095" rtl="0" eaLnBrk="1" fontAlgn="base" hangingPunct="1">
              <a:spcBef>
                <a:spcPct val="0"/>
              </a:spcBef>
              <a:spcAft>
                <a:spcPct val="0"/>
              </a:spcAft>
              <a:defRPr sz="2584" b="1">
                <a:solidFill>
                  <a:schemeClr val="tx2"/>
                </a:solidFill>
                <a:latin typeface="Arial" charset="0"/>
              </a:defRPr>
            </a:lvl7pPr>
            <a:lvl8pPr marL="1866017" algn="l" defTabSz="1218095" rtl="0" eaLnBrk="1" fontAlgn="base" hangingPunct="1">
              <a:spcBef>
                <a:spcPct val="0"/>
              </a:spcBef>
              <a:spcAft>
                <a:spcPct val="0"/>
              </a:spcAft>
              <a:defRPr sz="2584" b="1">
                <a:solidFill>
                  <a:schemeClr val="tx2"/>
                </a:solidFill>
                <a:latin typeface="Arial" charset="0"/>
              </a:defRPr>
            </a:lvl8pPr>
            <a:lvl9pPr marL="2488024" algn="l" defTabSz="1218095" rtl="0" eaLnBrk="1" fontAlgn="base" hangingPunct="1">
              <a:spcBef>
                <a:spcPct val="0"/>
              </a:spcBef>
              <a:spcAft>
                <a:spcPct val="0"/>
              </a:spcAft>
              <a:defRPr sz="2584" b="1">
                <a:solidFill>
                  <a:schemeClr val="tx2"/>
                </a:solidFill>
                <a:latin typeface="Arial" charset="0"/>
              </a:defRPr>
            </a:lvl9pPr>
          </a:lstStyle>
          <a:p>
            <a:pPr defTabSz="913526">
              <a:buClr>
                <a:schemeClr val="tx2"/>
              </a:buClr>
              <a:buSzPct val="100000"/>
            </a:pPr>
            <a:r>
              <a:rPr lang="es-PE" sz="1632" b="1" dirty="0" smtClean="0">
                <a:solidFill>
                  <a:schemeClr val="bg1"/>
                </a:solidFill>
                <a:latin typeface="+mn-lt"/>
                <a:ea typeface="+mn-ea"/>
                <a:cs typeface="+mn-cs"/>
              </a:rPr>
              <a:t>Hacia un escalamiento a la política pública  </a:t>
            </a:r>
            <a:endParaRPr lang="es-PE" sz="1632" b="1" dirty="0">
              <a:solidFill>
                <a:schemeClr val="bg1"/>
              </a:solidFill>
              <a:latin typeface="+mn-lt"/>
              <a:ea typeface="+mn-ea"/>
              <a:cs typeface="+mn-cs"/>
            </a:endParaRPr>
          </a:p>
        </p:txBody>
      </p:sp>
    </p:spTree>
    <p:extLst>
      <p:ext uri="{BB962C8B-B14F-4D97-AF65-F5344CB8AC3E}">
        <p14:creationId xmlns:p14="http://schemas.microsoft.com/office/powerpoint/2010/main" val="1275024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Pocos </a:t>
            </a:r>
            <a:r>
              <a:rPr lang="es-PE" dirty="0" smtClean="0"/>
              <a:t>instrumentos efectivos de institucionalidad territorial</a:t>
            </a:r>
            <a:endParaRPr lang="es-PE" dirty="0"/>
          </a:p>
        </p:txBody>
      </p:sp>
      <p:pic>
        <p:nvPicPr>
          <p:cNvPr id="9" name="Picture 8">
            <a:extLst>
              <a:ext uri="{FF2B5EF4-FFF2-40B4-BE49-F238E27FC236}">
                <a16:creationId xmlns:a16="http://schemas.microsoft.com/office/drawing/2014/main" id="{AA8E66D5-93B5-4B75-B974-63DD483C7850}"/>
              </a:ext>
            </a:extLst>
          </p:cNvPr>
          <p:cNvPicPr>
            <a:picLocks noChangeAspect="1"/>
          </p:cNvPicPr>
          <p:nvPr/>
        </p:nvPicPr>
        <p:blipFill>
          <a:blip r:embed="rId2"/>
          <a:stretch>
            <a:fillRect/>
          </a:stretch>
        </p:blipFill>
        <p:spPr>
          <a:xfrm>
            <a:off x="894350" y="722120"/>
            <a:ext cx="3964771" cy="2321746"/>
          </a:xfrm>
          <a:prstGeom prst="rect">
            <a:avLst/>
          </a:prstGeom>
        </p:spPr>
      </p:pic>
      <p:cxnSp>
        <p:nvCxnSpPr>
          <p:cNvPr id="11" name="Straight Connector 10"/>
          <p:cNvCxnSpPr/>
          <p:nvPr/>
        </p:nvCxnSpPr>
        <p:spPr>
          <a:xfrm>
            <a:off x="6024729" y="685800"/>
            <a:ext cx="0" cy="5892800"/>
          </a:xfrm>
          <a:prstGeom prst="line">
            <a:avLst/>
          </a:prstGeom>
          <a:ln w="31750">
            <a:solidFill>
              <a:srgbClr val="FF0000"/>
            </a:solidFill>
            <a:prstDash val="lg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5DA8562-84EE-44B4-B7A8-6DECB7BE7133}"/>
              </a:ext>
            </a:extLst>
          </p:cNvPr>
          <p:cNvPicPr>
            <a:picLocks noChangeAspect="1"/>
          </p:cNvPicPr>
          <p:nvPr/>
        </p:nvPicPr>
        <p:blipFill>
          <a:blip r:embed="rId3"/>
          <a:stretch>
            <a:fillRect/>
          </a:stretch>
        </p:blipFill>
        <p:spPr>
          <a:xfrm>
            <a:off x="90391" y="3043866"/>
            <a:ext cx="4082775" cy="2165979"/>
          </a:xfrm>
          <a:prstGeom prst="rect">
            <a:avLst/>
          </a:prstGeom>
        </p:spPr>
      </p:pic>
      <p:pic>
        <p:nvPicPr>
          <p:cNvPr id="13" name="Picture 12">
            <a:extLst>
              <a:ext uri="{FF2B5EF4-FFF2-40B4-BE49-F238E27FC236}">
                <a16:creationId xmlns:a16="http://schemas.microsoft.com/office/drawing/2014/main" id="{8D51912F-5E49-4C5E-88AF-7B23F57A2BCB}"/>
              </a:ext>
            </a:extLst>
          </p:cNvPr>
          <p:cNvPicPr>
            <a:picLocks noChangeAspect="1"/>
          </p:cNvPicPr>
          <p:nvPr/>
        </p:nvPicPr>
        <p:blipFill>
          <a:blip r:embed="rId4"/>
          <a:stretch>
            <a:fillRect/>
          </a:stretch>
        </p:blipFill>
        <p:spPr>
          <a:xfrm>
            <a:off x="1752600" y="4164432"/>
            <a:ext cx="4272129" cy="265546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6222" y="2002974"/>
            <a:ext cx="3091018" cy="460336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5991" y="1056488"/>
            <a:ext cx="5731480" cy="1051712"/>
          </a:xfrm>
          <a:prstGeom prst="rect">
            <a:avLst/>
          </a:prstGeom>
        </p:spPr>
      </p:pic>
    </p:spTree>
    <p:extLst>
      <p:ext uri="{BB962C8B-B14F-4D97-AF65-F5344CB8AC3E}">
        <p14:creationId xmlns:p14="http://schemas.microsoft.com/office/powerpoint/2010/main" val="2103613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AC5F45-76A1-4D62-BE23-01A47B663A36}"/>
              </a:ext>
            </a:extLst>
          </p:cNvPr>
          <p:cNvGrpSpPr/>
          <p:nvPr/>
        </p:nvGrpSpPr>
        <p:grpSpPr>
          <a:xfrm>
            <a:off x="1515293" y="960268"/>
            <a:ext cx="9093343" cy="4430170"/>
            <a:chOff x="355781" y="629806"/>
            <a:chExt cx="9099903" cy="4324349"/>
          </a:xfrm>
        </p:grpSpPr>
        <p:sp>
          <p:nvSpPr>
            <p:cNvPr id="4" name="1 Elipse">
              <a:extLst>
                <a:ext uri="{FF2B5EF4-FFF2-40B4-BE49-F238E27FC236}">
                  <a16:creationId xmlns:a16="http://schemas.microsoft.com/office/drawing/2014/main" id="{438C1BE7-A8EA-49DD-8102-53B1BB85863F}"/>
                </a:ext>
              </a:extLst>
            </p:cNvPr>
            <p:cNvSpPr/>
            <p:nvPr/>
          </p:nvSpPr>
          <p:spPr>
            <a:xfrm>
              <a:off x="1280934" y="756429"/>
              <a:ext cx="7269011" cy="3167014"/>
            </a:xfrm>
            <a:prstGeom prst="ellipse">
              <a:avLst/>
            </a:prstGeom>
            <a:solidFill>
              <a:schemeClr val="accent2">
                <a:alpha val="66000"/>
              </a:schemeClr>
            </a:solid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endParaRPr kumimoji="0" lang="es-PE" sz="11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CuadroTexto 31">
              <a:extLst>
                <a:ext uri="{FF2B5EF4-FFF2-40B4-BE49-F238E27FC236}">
                  <a16:creationId xmlns:a16="http://schemas.microsoft.com/office/drawing/2014/main" id="{C1443283-3EC8-4E45-9633-2B0FD7E1D51F}"/>
                </a:ext>
              </a:extLst>
            </p:cNvPr>
            <p:cNvSpPr txBox="1"/>
            <p:nvPr/>
          </p:nvSpPr>
          <p:spPr>
            <a:xfrm>
              <a:off x="5184844" y="1016655"/>
              <a:ext cx="1719017" cy="991402"/>
            </a:xfrm>
            <a:prstGeom prst="rect">
              <a:avLst/>
            </a:prstGeom>
            <a:noFill/>
          </p:spPr>
          <p:txBody>
            <a:bodyPr wrap="square" rtlCol="0">
              <a:spAutoFit/>
            </a:bodyP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solidFill>
                    <a:srgbClr val="C0504D">
                      <a:lumMod val="75000"/>
                    </a:srgbClr>
                  </a:solidFill>
                  <a:effectLst/>
                  <a:uLnTx/>
                  <a:uFillTx/>
                  <a:latin typeface="Calibri" panose="020F0502020204030204" pitchFamily="34" charset="0"/>
                  <a:ea typeface="Tahoma" pitchFamily="34" charset="0"/>
                  <a:cs typeface="Calibri" panose="020F0502020204030204" pitchFamily="34" charset="0"/>
                </a:rPr>
                <a:t>15 mil millones </a:t>
              </a: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de soles de inversión pública que apalancan </a:t>
              </a:r>
              <a:r>
                <a:rPr kumimoji="0" lang="es-MX" sz="1200" b="1" i="0" u="none" strike="noStrike" kern="0" cap="none" spc="0" normalizeH="0" baseline="0" noProof="0">
                  <a:ln>
                    <a:noFill/>
                  </a:ln>
                  <a:solidFill>
                    <a:srgbClr val="C0504D">
                      <a:lumMod val="75000"/>
                    </a:srgbClr>
                  </a:solidFill>
                  <a:effectLst/>
                  <a:uLnTx/>
                  <a:uFillTx/>
                  <a:latin typeface="Calibri" panose="020F0502020204030204" pitchFamily="34" charset="0"/>
                  <a:ea typeface="Tahoma" pitchFamily="34" charset="0"/>
                  <a:cs typeface="Calibri" panose="020F0502020204030204" pitchFamily="34" charset="0"/>
                </a:rPr>
                <a:t>70  mil millones </a:t>
              </a: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de inversión privada</a:t>
              </a:r>
            </a:p>
          </p:txBody>
        </p:sp>
        <p:sp>
          <p:nvSpPr>
            <p:cNvPr id="6" name="CuadroTexto 31">
              <a:extLst>
                <a:ext uri="{FF2B5EF4-FFF2-40B4-BE49-F238E27FC236}">
                  <a16:creationId xmlns:a16="http://schemas.microsoft.com/office/drawing/2014/main" id="{350BDDE7-3834-444F-A8F4-B4D73A192D78}"/>
                </a:ext>
              </a:extLst>
            </p:cNvPr>
            <p:cNvSpPr txBox="1"/>
            <p:nvPr/>
          </p:nvSpPr>
          <p:spPr>
            <a:xfrm>
              <a:off x="3082645" y="1016581"/>
              <a:ext cx="2132828" cy="1171657"/>
            </a:xfrm>
            <a:prstGeom prst="rect">
              <a:avLst/>
            </a:prstGeom>
            <a:noFill/>
          </p:spPr>
          <p:txBody>
            <a:bodyPr wrap="square" rtlCol="0">
              <a:spAutoFit/>
            </a:bodyP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solidFill>
                    <a:srgbClr val="C0504D">
                      <a:lumMod val="75000"/>
                    </a:srgbClr>
                  </a:solidFill>
                  <a:effectLst/>
                  <a:uLnTx/>
                  <a:uFillTx/>
                  <a:latin typeface="Calibri" panose="020F0502020204030204" pitchFamily="34" charset="0"/>
                  <a:ea typeface="Tahoma" pitchFamily="34" charset="0"/>
                  <a:cs typeface="Calibri" panose="020F0502020204030204" pitchFamily="34" charset="0"/>
                </a:rPr>
                <a:t>7 vectores de valor y 34 proyectos estratégicos </a:t>
              </a: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(con fichas técnicas) para ubicar a Áncash en el 1er cuartil del ingreso per cápita regional del país</a:t>
              </a:r>
            </a:p>
          </p:txBody>
        </p:sp>
        <p:sp>
          <p:nvSpPr>
            <p:cNvPr id="7" name="CuadroTexto 31">
              <a:extLst>
                <a:ext uri="{FF2B5EF4-FFF2-40B4-BE49-F238E27FC236}">
                  <a16:creationId xmlns:a16="http://schemas.microsoft.com/office/drawing/2014/main" id="{0BC58FC9-8533-4496-8F02-10A62044EB7C}"/>
                </a:ext>
              </a:extLst>
            </p:cNvPr>
            <p:cNvSpPr txBox="1"/>
            <p:nvPr/>
          </p:nvSpPr>
          <p:spPr>
            <a:xfrm>
              <a:off x="7813151" y="2599452"/>
              <a:ext cx="1642533" cy="811147"/>
            </a:xfrm>
            <a:prstGeom prst="rect">
              <a:avLst/>
            </a:prstGeom>
            <a:noFill/>
          </p:spPr>
          <p:txBody>
            <a:bodyPr wrap="square" rtlCol="0">
              <a:spAutoFit/>
            </a:bodyP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solidFill>
                    <a:srgbClr val="C0504D">
                      <a:lumMod val="75000"/>
                    </a:srgbClr>
                  </a:solidFill>
                  <a:effectLst/>
                  <a:uLnTx/>
                  <a:uFillTx/>
                  <a:latin typeface="Calibri" panose="020F0502020204030204" pitchFamily="34" charset="0"/>
                  <a:ea typeface="Tahoma" pitchFamily="34" charset="0"/>
                  <a:cs typeface="Calibri" panose="020F0502020204030204" pitchFamily="34" charset="0"/>
                </a:rPr>
                <a:t>420 participantes</a:t>
              </a:r>
              <a:r>
                <a:rPr kumimoji="0" lang="es-MX" sz="1200" b="1" i="0" u="none" strike="noStrike" kern="0" cap="none" spc="0" normalizeH="0" baseline="0" noProof="0">
                  <a:ln>
                    <a:noFill/>
                  </a:ln>
                  <a:solidFill>
                    <a:srgbClr val="006666"/>
                  </a:solidFill>
                  <a:effectLst/>
                  <a:uLnTx/>
                  <a:uFillTx/>
                  <a:latin typeface="Calibri" panose="020F0502020204030204" pitchFamily="34" charset="0"/>
                  <a:ea typeface="Tahoma" pitchFamily="34" charset="0"/>
                  <a:cs typeface="Calibri" panose="020F0502020204030204" pitchFamily="34" charset="0"/>
                </a:rPr>
                <a:t> </a:t>
              </a:r>
            </a:p>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en la elaboración del Plan de manera descentralizada</a:t>
              </a:r>
            </a:p>
          </p:txBody>
        </p:sp>
        <p:sp>
          <p:nvSpPr>
            <p:cNvPr id="8" name="6 Rectángulo redondeado">
              <a:extLst>
                <a:ext uri="{FF2B5EF4-FFF2-40B4-BE49-F238E27FC236}">
                  <a16:creationId xmlns:a16="http://schemas.microsoft.com/office/drawing/2014/main" id="{DCF24A9B-B827-4F04-99F5-B48442E57321}"/>
                </a:ext>
              </a:extLst>
            </p:cNvPr>
            <p:cNvSpPr/>
            <p:nvPr/>
          </p:nvSpPr>
          <p:spPr>
            <a:xfrm>
              <a:off x="3742349" y="2247903"/>
              <a:ext cx="2375850" cy="1005381"/>
            </a:xfrm>
            <a:prstGeom prst="roundRect">
              <a:avLst/>
            </a:prstGeom>
            <a:solidFill>
              <a:srgbClr val="006666"/>
            </a:solid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endParaRPr kumimoji="0" lang="es-PE"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39 Rectángulo">
              <a:extLst>
                <a:ext uri="{FF2B5EF4-FFF2-40B4-BE49-F238E27FC236}">
                  <a16:creationId xmlns:a16="http://schemas.microsoft.com/office/drawing/2014/main" id="{69A2F4C4-1B89-4F65-966B-C2C9E36DEF37}"/>
                </a:ext>
              </a:extLst>
            </p:cNvPr>
            <p:cNvSpPr/>
            <p:nvPr/>
          </p:nvSpPr>
          <p:spPr>
            <a:xfrm>
              <a:off x="3782115" y="2429201"/>
              <a:ext cx="2328514" cy="574990"/>
            </a:xfrm>
            <a:prstGeom prst="rect">
              <a:avLst/>
            </a:prstGeom>
          </p:spPr>
          <p:txBody>
            <a:bodyPr wrap="square">
              <a:spAutoFit/>
            </a:bodyPr>
            <a:lstStyle/>
            <a:p>
              <a:pPr marL="0" marR="0" lvl="0" indent="0" algn="ctr" defTabSz="663123" eaLnBrk="1" fontAlgn="auto" latinLnBrk="0" hangingPunct="1">
                <a:lnSpc>
                  <a:spcPct val="130000"/>
                </a:lnSpc>
                <a:spcBef>
                  <a:spcPts val="0"/>
                </a:spcBef>
                <a:spcAft>
                  <a:spcPts val="0"/>
                </a:spcAft>
                <a:buClrTx/>
                <a:buSzTx/>
                <a:buFontTx/>
                <a:buNone/>
                <a:tabLst/>
                <a:defRPr/>
              </a:pPr>
              <a:r>
                <a:rPr kumimoji="0" lang="es-PY" sz="1300" b="1" i="0" u="none" strike="noStrike" kern="0" cap="none" spc="0" normalizeH="0" baseline="0" noProof="0">
                  <a:ln>
                    <a:noFill/>
                  </a:ln>
                  <a:solidFill>
                    <a:prstClr val="white"/>
                  </a:solidFill>
                  <a:effectLst/>
                  <a:uLnTx/>
                  <a:uFillTx/>
                  <a:latin typeface="Calibri" panose="020F0502020204030204" pitchFamily="34" charset="0"/>
                  <a:ea typeface="Tahoma" pitchFamily="34" charset="0"/>
                  <a:cs typeface="Calibri" panose="020F0502020204030204" pitchFamily="34" charset="0"/>
                </a:rPr>
                <a:t>PLAN DE COMPETITIVIDAD REGIONAL DE ÁNCASH</a:t>
              </a:r>
              <a:endParaRPr kumimoji="0" lang="es-PE" sz="1300" b="1" i="0" u="none" strike="noStrike" kern="0" cap="none" spc="0" normalizeH="0" baseline="0" noProof="0">
                <a:ln>
                  <a:noFill/>
                </a:ln>
                <a:solidFill>
                  <a:prstClr val="white"/>
                </a:solidFill>
                <a:effectLst/>
                <a:uLnTx/>
                <a:uFillTx/>
                <a:latin typeface="Calibri" panose="020F0502020204030204" pitchFamily="34" charset="0"/>
                <a:ea typeface="Tahoma" pitchFamily="34" charset="0"/>
                <a:cs typeface="Calibri" panose="020F0502020204030204" pitchFamily="34" charset="0"/>
              </a:endParaRPr>
            </a:p>
          </p:txBody>
        </p:sp>
        <p:sp>
          <p:nvSpPr>
            <p:cNvPr id="10" name="CuadroTexto 31">
              <a:extLst>
                <a:ext uri="{FF2B5EF4-FFF2-40B4-BE49-F238E27FC236}">
                  <a16:creationId xmlns:a16="http://schemas.microsoft.com/office/drawing/2014/main" id="{74A0D4CB-6402-47E7-A03A-B7B780F1F709}"/>
                </a:ext>
              </a:extLst>
            </p:cNvPr>
            <p:cNvSpPr txBox="1"/>
            <p:nvPr/>
          </p:nvSpPr>
          <p:spPr>
            <a:xfrm>
              <a:off x="1455714" y="3641799"/>
              <a:ext cx="1738215" cy="991402"/>
            </a:xfrm>
            <a:prstGeom prst="rect">
              <a:avLst/>
            </a:prstGeom>
            <a:noFill/>
          </p:spPr>
          <p:txBody>
            <a:bodyPr wrap="square" rtlCol="0">
              <a:spAutoFit/>
            </a:bodyP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solidFill>
                    <a:srgbClr val="C0504D">
                      <a:lumMod val="75000"/>
                    </a:srgbClr>
                  </a:solidFill>
                  <a:effectLst/>
                  <a:uLnTx/>
                  <a:uFillTx/>
                  <a:latin typeface="Calibri" panose="020F0502020204030204" pitchFamily="34" charset="0"/>
                  <a:ea typeface="Tahoma" pitchFamily="34" charset="0"/>
                  <a:cs typeface="Calibri" panose="020F0502020204030204" pitchFamily="34" charset="0"/>
                </a:rPr>
                <a:t>Promoción de la inversión privada:</a:t>
              </a:r>
              <a:r>
                <a:rPr kumimoji="0" lang="es-MX" sz="1200" b="1" i="0" u="none" strike="noStrike" kern="0" cap="none" spc="0" normalizeH="0" baseline="0" noProof="0">
                  <a:ln>
                    <a:noFill/>
                  </a:ln>
                  <a:solidFill>
                    <a:srgbClr val="006666"/>
                  </a:solidFill>
                  <a:effectLst/>
                  <a:uLnTx/>
                  <a:uFillTx/>
                  <a:latin typeface="Calibri" panose="020F0502020204030204" pitchFamily="34" charset="0"/>
                  <a:ea typeface="Tahoma" pitchFamily="34" charset="0"/>
                  <a:cs typeface="Calibri" panose="020F0502020204030204" pitchFamily="34" charset="0"/>
                </a:rPr>
                <a:t> </a:t>
              </a: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conformación del Comité de Promoción de la Inversión Privada</a:t>
              </a:r>
            </a:p>
          </p:txBody>
        </p:sp>
        <p:sp>
          <p:nvSpPr>
            <p:cNvPr id="11" name="CuadroTexto 31">
              <a:extLst>
                <a:ext uri="{FF2B5EF4-FFF2-40B4-BE49-F238E27FC236}">
                  <a16:creationId xmlns:a16="http://schemas.microsoft.com/office/drawing/2014/main" id="{C7A2FF53-4549-46D5-A24E-DC44BC60D2BA}"/>
                </a:ext>
              </a:extLst>
            </p:cNvPr>
            <p:cNvSpPr txBox="1"/>
            <p:nvPr/>
          </p:nvSpPr>
          <p:spPr>
            <a:xfrm>
              <a:off x="6798813" y="3623816"/>
              <a:ext cx="1925911" cy="991402"/>
            </a:xfrm>
            <a:prstGeom prst="rect">
              <a:avLst/>
            </a:prstGeom>
            <a:noFill/>
          </p:spPr>
          <p:txBody>
            <a:bodyPr wrap="square" rtlCol="0">
              <a:spAutoFit/>
            </a:bodyP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solidFill>
                    <a:srgbClr val="C0504D">
                      <a:lumMod val="75000"/>
                    </a:srgbClr>
                  </a:solidFill>
                  <a:effectLst/>
                  <a:uLnTx/>
                  <a:uFillTx/>
                  <a:latin typeface="Calibri" panose="020F0502020204030204" pitchFamily="34" charset="0"/>
                  <a:ea typeface="Tahoma" pitchFamily="34" charset="0"/>
                  <a:cs typeface="Calibri" panose="020F0502020204030204" pitchFamily="34" charset="0"/>
                </a:rPr>
                <a:t>Financiamiento de proyectos para la región</a:t>
              </a: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 Centro de Emprendimiento e innovación en Recuay</a:t>
              </a:r>
            </a:p>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y CITE Pesquero Chimbote</a:t>
              </a:r>
            </a:p>
          </p:txBody>
        </p:sp>
        <p:sp>
          <p:nvSpPr>
            <p:cNvPr id="12" name="CuadroTexto 31">
              <a:extLst>
                <a:ext uri="{FF2B5EF4-FFF2-40B4-BE49-F238E27FC236}">
                  <a16:creationId xmlns:a16="http://schemas.microsoft.com/office/drawing/2014/main" id="{4C07DE93-5FA3-4975-8ADD-D4E1E1F0E70E}"/>
                </a:ext>
              </a:extLst>
            </p:cNvPr>
            <p:cNvSpPr txBox="1"/>
            <p:nvPr/>
          </p:nvSpPr>
          <p:spPr>
            <a:xfrm>
              <a:off x="5343008" y="3962753"/>
              <a:ext cx="1503741" cy="991402"/>
            </a:xfrm>
            <a:prstGeom prst="rect">
              <a:avLst/>
            </a:prstGeom>
            <a:noFill/>
          </p:spPr>
          <p:txBody>
            <a:bodyPr wrap="square" rtlCol="0">
              <a:spAutoFit/>
            </a:bodyP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Presentación del Plan para </a:t>
              </a:r>
              <a:r>
                <a:rPr kumimoji="0" lang="es-MX" sz="1200" b="1" i="0" u="none" strike="noStrike" kern="0" cap="none" spc="0" normalizeH="0" baseline="0" noProof="0">
                  <a:ln>
                    <a:noFill/>
                  </a:ln>
                  <a:solidFill>
                    <a:srgbClr val="C0504D">
                      <a:lumMod val="75000"/>
                    </a:srgbClr>
                  </a:solidFill>
                  <a:effectLst/>
                  <a:uLnTx/>
                  <a:uFillTx/>
                  <a:latin typeface="Calibri" panose="020F0502020204030204" pitchFamily="34" charset="0"/>
                  <a:ea typeface="Tahoma" pitchFamily="34" charset="0"/>
                  <a:cs typeface="Calibri" panose="020F0502020204030204" pitchFamily="34" charset="0"/>
                </a:rPr>
                <a:t>apalancar más recursos </a:t>
              </a: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e inversión para la región</a:t>
              </a:r>
            </a:p>
          </p:txBody>
        </p:sp>
        <p:sp>
          <p:nvSpPr>
            <p:cNvPr id="13" name="CuadroTexto 31">
              <a:extLst>
                <a:ext uri="{FF2B5EF4-FFF2-40B4-BE49-F238E27FC236}">
                  <a16:creationId xmlns:a16="http://schemas.microsoft.com/office/drawing/2014/main" id="{81FCE7FA-77F5-4B54-A0C7-6E6FBCCBE8AA}"/>
                </a:ext>
              </a:extLst>
            </p:cNvPr>
            <p:cNvSpPr txBox="1"/>
            <p:nvPr/>
          </p:nvSpPr>
          <p:spPr>
            <a:xfrm>
              <a:off x="355781" y="2713469"/>
              <a:ext cx="1681361" cy="811148"/>
            </a:xfrm>
            <a:prstGeom prst="rect">
              <a:avLst/>
            </a:prstGeom>
            <a:noFill/>
          </p:spPr>
          <p:txBody>
            <a:bodyPr wrap="square" rtlCol="0">
              <a:spAutoFit/>
            </a:bodyP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solidFill>
                    <a:srgbClr val="C0504D">
                      <a:lumMod val="75000"/>
                    </a:srgbClr>
                  </a:solidFill>
                  <a:effectLst/>
                  <a:uLnTx/>
                  <a:uFillTx/>
                  <a:latin typeface="Calibri" panose="020F0502020204030204" pitchFamily="34" charset="0"/>
                  <a:ea typeface="Tahoma" pitchFamily="34" charset="0"/>
                  <a:cs typeface="Calibri" panose="020F0502020204030204" pitchFamily="34" charset="0"/>
                </a:rPr>
                <a:t>Generación </a:t>
              </a:r>
            </a:p>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solidFill>
                    <a:srgbClr val="C0504D">
                      <a:lumMod val="75000"/>
                    </a:srgbClr>
                  </a:solidFill>
                  <a:effectLst/>
                  <a:uLnTx/>
                  <a:uFillTx/>
                  <a:latin typeface="Calibri" panose="020F0502020204030204" pitchFamily="34" charset="0"/>
                  <a:ea typeface="Tahoma" pitchFamily="34" charset="0"/>
                  <a:cs typeface="Calibri" panose="020F0502020204030204" pitchFamily="34" charset="0"/>
                </a:rPr>
                <a:t>de capital institucional </a:t>
              </a: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entre Antamina y el Gobierno Regional</a:t>
              </a:r>
            </a:p>
          </p:txBody>
        </p:sp>
        <p:sp>
          <p:nvSpPr>
            <p:cNvPr id="14" name="52 Elipse">
              <a:extLst>
                <a:ext uri="{FF2B5EF4-FFF2-40B4-BE49-F238E27FC236}">
                  <a16:creationId xmlns:a16="http://schemas.microsoft.com/office/drawing/2014/main" id="{0D41F129-3AAF-47EF-BC6A-07965D77CF23}"/>
                </a:ext>
              </a:extLst>
            </p:cNvPr>
            <p:cNvSpPr/>
            <p:nvPr/>
          </p:nvSpPr>
          <p:spPr>
            <a:xfrm>
              <a:off x="1056551" y="2281771"/>
              <a:ext cx="372548" cy="392265"/>
            </a:xfrm>
            <a:prstGeom prst="ellipse">
              <a:avLst/>
            </a:prstGeom>
            <a:solidFill>
              <a:srgbClr val="006666"/>
            </a:solid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es-PE"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53 Elipse">
              <a:extLst>
                <a:ext uri="{FF2B5EF4-FFF2-40B4-BE49-F238E27FC236}">
                  <a16:creationId xmlns:a16="http://schemas.microsoft.com/office/drawing/2014/main" id="{87F00885-2E5D-47D5-8F2B-62B08FD8DEBC}"/>
                </a:ext>
              </a:extLst>
            </p:cNvPr>
            <p:cNvSpPr/>
            <p:nvPr/>
          </p:nvSpPr>
          <p:spPr>
            <a:xfrm>
              <a:off x="3951143" y="652710"/>
              <a:ext cx="372548" cy="392265"/>
            </a:xfrm>
            <a:prstGeom prst="ellipse">
              <a:avLst/>
            </a:prstGeom>
            <a:solidFill>
              <a:srgbClr val="006666"/>
            </a:solid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3</a:t>
              </a:r>
              <a:endParaRPr kumimoji="0" lang="es-PE"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 name="55 Elipse">
              <a:extLst>
                <a:ext uri="{FF2B5EF4-FFF2-40B4-BE49-F238E27FC236}">
                  <a16:creationId xmlns:a16="http://schemas.microsoft.com/office/drawing/2014/main" id="{36DB726B-5BB9-4339-9EAB-96EB80AB29F1}"/>
                </a:ext>
              </a:extLst>
            </p:cNvPr>
            <p:cNvSpPr/>
            <p:nvPr/>
          </p:nvSpPr>
          <p:spPr>
            <a:xfrm>
              <a:off x="5846511" y="629806"/>
              <a:ext cx="372548" cy="392265"/>
            </a:xfrm>
            <a:prstGeom prst="ellipse">
              <a:avLst/>
            </a:prstGeom>
            <a:solidFill>
              <a:srgbClr val="006666"/>
            </a:solid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4</a:t>
              </a:r>
              <a:endParaRPr kumimoji="0" lang="es-PE"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CuadroTexto 31">
              <a:extLst>
                <a:ext uri="{FF2B5EF4-FFF2-40B4-BE49-F238E27FC236}">
                  <a16:creationId xmlns:a16="http://schemas.microsoft.com/office/drawing/2014/main" id="{01048C76-E4C2-4AC7-876D-03F73E6D1E1D}"/>
                </a:ext>
              </a:extLst>
            </p:cNvPr>
            <p:cNvSpPr txBox="1"/>
            <p:nvPr/>
          </p:nvSpPr>
          <p:spPr>
            <a:xfrm>
              <a:off x="1554257" y="1353862"/>
              <a:ext cx="1636880" cy="1532166"/>
            </a:xfrm>
            <a:prstGeom prst="rect">
              <a:avLst/>
            </a:prstGeom>
            <a:noFill/>
          </p:spPr>
          <p:txBody>
            <a:bodyPr wrap="square" rtlCol="0">
              <a:spAutoFit/>
            </a:bodyP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solidFill>
                    <a:srgbClr val="C0504D">
                      <a:lumMod val="75000"/>
                    </a:srgbClr>
                  </a:solidFill>
                  <a:effectLst/>
                  <a:uLnTx/>
                  <a:uFillTx/>
                  <a:latin typeface="Calibri" panose="020F0502020204030204" pitchFamily="34" charset="0"/>
                  <a:ea typeface="Tahoma" pitchFamily="34" charset="0"/>
                  <a:cs typeface="Calibri" panose="020F0502020204030204" pitchFamily="34" charset="0"/>
                </a:rPr>
                <a:t>Primer Gobierno Regional </a:t>
              </a: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del país (en función) en elaborar un plan de competitividad, según el Plan Nacional de Productividad y Competitividad.</a:t>
              </a:r>
              <a:endParaRPr kumimoji="0" lang="es-PE"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endParaRPr>
            </a:p>
          </p:txBody>
        </p:sp>
        <p:sp>
          <p:nvSpPr>
            <p:cNvPr id="18" name="57 Elipse">
              <a:extLst>
                <a:ext uri="{FF2B5EF4-FFF2-40B4-BE49-F238E27FC236}">
                  <a16:creationId xmlns:a16="http://schemas.microsoft.com/office/drawing/2014/main" id="{AEE23049-4E07-48D6-A2F3-55084678E7DF}"/>
                </a:ext>
              </a:extLst>
            </p:cNvPr>
            <p:cNvSpPr/>
            <p:nvPr/>
          </p:nvSpPr>
          <p:spPr>
            <a:xfrm>
              <a:off x="2138548" y="1013192"/>
              <a:ext cx="372548" cy="392265"/>
            </a:xfrm>
            <a:prstGeom prst="ellipse">
              <a:avLst/>
            </a:prstGeom>
            <a:solidFill>
              <a:srgbClr val="006666"/>
            </a:solid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s-PE"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60 Elipse">
              <a:extLst>
                <a:ext uri="{FF2B5EF4-FFF2-40B4-BE49-F238E27FC236}">
                  <a16:creationId xmlns:a16="http://schemas.microsoft.com/office/drawing/2014/main" id="{1025151C-90C9-4E36-8D85-9345B3D1C6FF}"/>
                </a:ext>
              </a:extLst>
            </p:cNvPr>
            <p:cNvSpPr/>
            <p:nvPr/>
          </p:nvSpPr>
          <p:spPr>
            <a:xfrm>
              <a:off x="7395615" y="1110746"/>
              <a:ext cx="372548" cy="392265"/>
            </a:xfrm>
            <a:prstGeom prst="ellipse">
              <a:avLst/>
            </a:prstGeom>
            <a:solidFill>
              <a:srgbClr val="006666"/>
            </a:solid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5</a:t>
              </a:r>
              <a:endParaRPr kumimoji="0" lang="es-PE"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 name="CuadroTexto 31">
              <a:extLst>
                <a:ext uri="{FF2B5EF4-FFF2-40B4-BE49-F238E27FC236}">
                  <a16:creationId xmlns:a16="http://schemas.microsoft.com/office/drawing/2014/main" id="{CDE36902-0419-4237-95B7-A0FEDF4C81E7}"/>
                </a:ext>
              </a:extLst>
            </p:cNvPr>
            <p:cNvSpPr txBox="1"/>
            <p:nvPr/>
          </p:nvSpPr>
          <p:spPr>
            <a:xfrm>
              <a:off x="6790614" y="1493164"/>
              <a:ext cx="1582551" cy="811147"/>
            </a:xfrm>
            <a:prstGeom prst="rect">
              <a:avLst/>
            </a:prstGeom>
            <a:noFill/>
          </p:spPr>
          <p:txBody>
            <a:bodyPr wrap="square" rtlCol="0">
              <a:spAutoFit/>
            </a:bodyP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Plan de Competitividad con </a:t>
              </a:r>
              <a:r>
                <a:rPr kumimoji="0" lang="es-MX" sz="1200" b="1" i="0" u="none" strike="noStrike" kern="0" cap="none" spc="0" normalizeH="0" baseline="0" noProof="0">
                  <a:ln>
                    <a:noFill/>
                  </a:ln>
                  <a:solidFill>
                    <a:srgbClr val="C0504D">
                      <a:lumMod val="75000"/>
                    </a:srgbClr>
                  </a:solidFill>
                  <a:effectLst/>
                  <a:uLnTx/>
                  <a:uFillTx/>
                  <a:latin typeface="Calibri" panose="020F0502020204030204" pitchFamily="34" charset="0"/>
                  <a:ea typeface="Tahoma" pitchFamily="34" charset="0"/>
                  <a:cs typeface="Calibri" panose="020F0502020204030204" pitchFamily="34" charset="0"/>
                </a:rPr>
                <a:t>consenso</a:t>
              </a:r>
              <a:r>
                <a:rPr kumimoji="0" lang="es-MX" sz="1200" b="1" i="0" u="none" strike="noStrike" kern="0" cap="none" spc="0" normalizeH="0" baseline="0" noProof="0">
                  <a:ln>
                    <a:noFill/>
                  </a:ln>
                  <a:solidFill>
                    <a:srgbClr val="006666"/>
                  </a:solidFill>
                  <a:effectLst/>
                  <a:uLnTx/>
                  <a:uFillTx/>
                  <a:latin typeface="Calibri" panose="020F0502020204030204" pitchFamily="34" charset="0"/>
                  <a:ea typeface="Tahoma" pitchFamily="34" charset="0"/>
                  <a:cs typeface="Calibri" panose="020F0502020204030204" pitchFamily="34" charset="0"/>
                </a:rPr>
                <a:t> </a:t>
              </a:r>
              <a:r>
                <a:rPr kumimoji="0" lang="es-MX"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rPr>
                <a:t>regional y local</a:t>
              </a:r>
              <a:endParaRPr kumimoji="0" lang="es-PE" sz="1200" b="1" i="0" u="none" strike="noStrike" kern="0" cap="none" spc="0" normalizeH="0" baseline="0" noProof="0">
                <a:ln>
                  <a:noFill/>
                </a:ln>
                <a:solidFill>
                  <a:prstClr val="black"/>
                </a:solidFill>
                <a:effectLst/>
                <a:uLnTx/>
                <a:uFillTx/>
                <a:latin typeface="Calibri" panose="020F0502020204030204" pitchFamily="34" charset="0"/>
                <a:ea typeface="Tahoma" pitchFamily="34" charset="0"/>
                <a:cs typeface="Calibri" panose="020F0502020204030204" pitchFamily="34" charset="0"/>
              </a:endParaRPr>
            </a:p>
          </p:txBody>
        </p:sp>
        <p:sp>
          <p:nvSpPr>
            <p:cNvPr id="21" name="63 Elipse">
              <a:extLst>
                <a:ext uri="{FF2B5EF4-FFF2-40B4-BE49-F238E27FC236}">
                  <a16:creationId xmlns:a16="http://schemas.microsoft.com/office/drawing/2014/main" id="{52C8329B-99B7-4A30-BDBD-EC18DF01B954}"/>
                </a:ext>
              </a:extLst>
            </p:cNvPr>
            <p:cNvSpPr/>
            <p:nvPr/>
          </p:nvSpPr>
          <p:spPr>
            <a:xfrm>
              <a:off x="8406005" y="2247903"/>
              <a:ext cx="372548" cy="392265"/>
            </a:xfrm>
            <a:prstGeom prst="ellipse">
              <a:avLst/>
            </a:prstGeom>
            <a:solidFill>
              <a:srgbClr val="006666"/>
            </a:solid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6</a:t>
              </a:r>
              <a:endParaRPr kumimoji="0" lang="es-PE"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65 Elipse">
              <a:extLst>
                <a:ext uri="{FF2B5EF4-FFF2-40B4-BE49-F238E27FC236}">
                  <a16:creationId xmlns:a16="http://schemas.microsoft.com/office/drawing/2014/main" id="{8C3701CB-FD2A-4472-873C-529938EFD104}"/>
                </a:ext>
              </a:extLst>
            </p:cNvPr>
            <p:cNvSpPr/>
            <p:nvPr/>
          </p:nvSpPr>
          <p:spPr>
            <a:xfrm>
              <a:off x="7457536" y="3221858"/>
              <a:ext cx="372548" cy="392265"/>
            </a:xfrm>
            <a:prstGeom prst="ellipse">
              <a:avLst/>
            </a:prstGeom>
            <a:solidFill>
              <a:srgbClr val="006666"/>
            </a:solid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a:t>
              </a:r>
              <a:endParaRPr kumimoji="0" lang="es-PE"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66 Elipse">
              <a:extLst>
                <a:ext uri="{FF2B5EF4-FFF2-40B4-BE49-F238E27FC236}">
                  <a16:creationId xmlns:a16="http://schemas.microsoft.com/office/drawing/2014/main" id="{C5CD977F-CAEC-4435-9A29-05F210981981}"/>
                </a:ext>
              </a:extLst>
            </p:cNvPr>
            <p:cNvSpPr/>
            <p:nvPr/>
          </p:nvSpPr>
          <p:spPr>
            <a:xfrm>
              <a:off x="5885534" y="3570461"/>
              <a:ext cx="372547" cy="392265"/>
            </a:xfrm>
            <a:prstGeom prst="ellipse">
              <a:avLst/>
            </a:prstGeom>
            <a:solidFill>
              <a:srgbClr val="006666"/>
            </a:solid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8</a:t>
              </a:r>
              <a:endParaRPr kumimoji="0" lang="es-PE"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4" name="67 Elipse">
              <a:extLst>
                <a:ext uri="{FF2B5EF4-FFF2-40B4-BE49-F238E27FC236}">
                  <a16:creationId xmlns:a16="http://schemas.microsoft.com/office/drawing/2014/main" id="{CD25A7F1-D6DA-4A6A-9737-3DD33BBDE3F1}"/>
                </a:ext>
              </a:extLst>
            </p:cNvPr>
            <p:cNvSpPr/>
            <p:nvPr/>
          </p:nvSpPr>
          <p:spPr>
            <a:xfrm>
              <a:off x="4085813" y="3607150"/>
              <a:ext cx="372547" cy="392265"/>
            </a:xfrm>
            <a:prstGeom prst="ellipse">
              <a:avLst/>
            </a:prstGeom>
            <a:solidFill>
              <a:srgbClr val="006666"/>
            </a:solid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9</a:t>
              </a:r>
              <a:endParaRPr kumimoji="0" lang="es-PE"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68 Elipse">
              <a:extLst>
                <a:ext uri="{FF2B5EF4-FFF2-40B4-BE49-F238E27FC236}">
                  <a16:creationId xmlns:a16="http://schemas.microsoft.com/office/drawing/2014/main" id="{FBF7FAC4-A422-4C28-9F46-6C5474519D3B}"/>
                </a:ext>
              </a:extLst>
            </p:cNvPr>
            <p:cNvSpPr/>
            <p:nvPr/>
          </p:nvSpPr>
          <p:spPr>
            <a:xfrm>
              <a:off x="2114907" y="3245511"/>
              <a:ext cx="372548" cy="392265"/>
            </a:xfrm>
            <a:prstGeom prst="ellipse">
              <a:avLst/>
            </a:prstGeom>
            <a:solidFill>
              <a:srgbClr val="006666"/>
            </a:solid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endParaRPr kumimoji="0" lang="es-PE"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6" name="69 Elipse">
              <a:extLst>
                <a:ext uri="{FF2B5EF4-FFF2-40B4-BE49-F238E27FC236}">
                  <a16:creationId xmlns:a16="http://schemas.microsoft.com/office/drawing/2014/main" id="{9CD9974C-288B-4197-8E4E-D8CD6E25FDEB}"/>
                </a:ext>
              </a:extLst>
            </p:cNvPr>
            <p:cNvSpPr/>
            <p:nvPr/>
          </p:nvSpPr>
          <p:spPr>
            <a:xfrm>
              <a:off x="1962690" y="3246111"/>
              <a:ext cx="696033" cy="392265"/>
            </a:xfrm>
            <a:prstGeom prst="ellipse">
              <a:avLst/>
            </a:prstGeom>
            <a:noFill/>
            <a:ln w="25400" cap="flat" cmpd="sng" algn="ctr">
              <a:noFill/>
              <a:prstDash val="solid"/>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10</a:t>
              </a:r>
              <a:endParaRPr kumimoji="0" lang="es-PE" sz="1100" b="1"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27" name="Group 2">
            <a:extLst>
              <a:ext uri="{FF2B5EF4-FFF2-40B4-BE49-F238E27FC236}">
                <a16:creationId xmlns:a16="http://schemas.microsoft.com/office/drawing/2014/main" id="{8C02A855-DD13-482A-B76E-2B57EEC98D05}"/>
              </a:ext>
            </a:extLst>
          </p:cNvPr>
          <p:cNvGrpSpPr/>
          <p:nvPr/>
        </p:nvGrpSpPr>
        <p:grpSpPr>
          <a:xfrm>
            <a:off x="1793589" y="5714811"/>
            <a:ext cx="8464510" cy="956645"/>
            <a:chOff x="1152072" y="5435011"/>
            <a:chExt cx="7977392" cy="1109723"/>
          </a:xfrm>
        </p:grpSpPr>
        <p:sp>
          <p:nvSpPr>
            <p:cNvPr id="28" name="3 Rectángulo redondeado">
              <a:extLst>
                <a:ext uri="{FF2B5EF4-FFF2-40B4-BE49-F238E27FC236}">
                  <a16:creationId xmlns:a16="http://schemas.microsoft.com/office/drawing/2014/main" id="{BAFA650D-8CDC-4991-A200-118E1D2966B4}"/>
                </a:ext>
              </a:extLst>
            </p:cNvPr>
            <p:cNvSpPr/>
            <p:nvPr/>
          </p:nvSpPr>
          <p:spPr>
            <a:xfrm>
              <a:off x="1152072" y="5435011"/>
              <a:ext cx="7977392" cy="1109723"/>
            </a:xfrm>
            <a:prstGeom prst="roundRect">
              <a:avLst/>
            </a:prstGeom>
            <a:solidFill>
              <a:srgbClr val="009999">
                <a:alpha val="66000"/>
              </a:srgbClr>
            </a:solidFill>
            <a:ln w="9525" cap="flat" cmpd="sng" algn="ctr">
              <a:solidFill>
                <a:srgbClr val="006666"/>
              </a:solidFill>
              <a:prstDash val="dash"/>
            </a:ln>
            <a:effectLst/>
          </p:spPr>
          <p:txBody>
            <a:bodyPr rtlCol="0" anchor="ctr"/>
            <a:lstStyle/>
            <a:p>
              <a:pPr marL="0" marR="0" lvl="0" indent="0" algn="ctr" defTabSz="663123" eaLnBrk="1" fontAlgn="auto" latinLnBrk="0" hangingPunct="1">
                <a:lnSpc>
                  <a:spcPct val="100000"/>
                </a:lnSpc>
                <a:spcBef>
                  <a:spcPts val="0"/>
                </a:spcBef>
                <a:spcAft>
                  <a:spcPts val="0"/>
                </a:spcAft>
                <a:buClrTx/>
                <a:buSzTx/>
                <a:buFontTx/>
                <a:buNone/>
                <a:tabLst/>
                <a:defRPr/>
              </a:pPr>
              <a:endParaRPr kumimoji="0" lang="es-PE" sz="1200" b="0" i="0" u="none" strike="noStrike" kern="0" cap="none" spc="0" normalizeH="0" baseline="0" noProof="0">
                <a:ln>
                  <a:noFill/>
                </a:ln>
                <a:solidFill>
                  <a:prstClr val="white"/>
                </a:solidFill>
                <a:effectLst/>
                <a:uLnTx/>
                <a:uFillTx/>
                <a:latin typeface="Tahoma"/>
                <a:ea typeface="+mn-ea"/>
                <a:cs typeface="+mn-cs"/>
              </a:endParaRPr>
            </a:p>
          </p:txBody>
        </p:sp>
        <p:pic>
          <p:nvPicPr>
            <p:cNvPr id="29" name="Picture 8">
              <a:extLst>
                <a:ext uri="{FF2B5EF4-FFF2-40B4-BE49-F238E27FC236}">
                  <a16:creationId xmlns:a16="http://schemas.microsoft.com/office/drawing/2014/main" id="{BCB49059-16BB-40C7-91CA-DEF80BB2FD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0090" y="5553029"/>
              <a:ext cx="1789515" cy="39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9">
              <a:extLst>
                <a:ext uri="{FF2B5EF4-FFF2-40B4-BE49-F238E27FC236}">
                  <a16:creationId xmlns:a16="http://schemas.microsoft.com/office/drawing/2014/main" id="{8FC087C2-5E77-46CF-8579-BF14381476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9617" y="5676599"/>
              <a:ext cx="1609063" cy="60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a:extLst>
                <a:ext uri="{FF2B5EF4-FFF2-40B4-BE49-F238E27FC236}">
                  <a16:creationId xmlns:a16="http://schemas.microsoft.com/office/drawing/2014/main" id="{26AE69C8-1986-4DC8-AC05-7D8B0EE853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761" y="6032893"/>
              <a:ext cx="1791844" cy="39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a:extLst>
                <a:ext uri="{FF2B5EF4-FFF2-40B4-BE49-F238E27FC236}">
                  <a16:creationId xmlns:a16="http://schemas.microsoft.com/office/drawing/2014/main" id="{DAF9CE36-8BC4-461D-8615-D272DB7637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5352" y="5553029"/>
              <a:ext cx="1789515" cy="39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a:extLst>
                <a:ext uri="{FF2B5EF4-FFF2-40B4-BE49-F238E27FC236}">
                  <a16:creationId xmlns:a16="http://schemas.microsoft.com/office/drawing/2014/main" id="{402FA4EF-E337-4F82-85C6-ACB7491E9A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7071" y="5667630"/>
              <a:ext cx="1225567" cy="65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5">
              <a:extLst>
                <a:ext uri="{FF2B5EF4-FFF2-40B4-BE49-F238E27FC236}">
                  <a16:creationId xmlns:a16="http://schemas.microsoft.com/office/drawing/2014/main" id="{25AC1093-44DC-4733-ADDD-521DACB516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56589" y="6013843"/>
              <a:ext cx="1831082" cy="412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6">
              <a:extLst>
                <a:ext uri="{FF2B5EF4-FFF2-40B4-BE49-F238E27FC236}">
                  <a16:creationId xmlns:a16="http://schemas.microsoft.com/office/drawing/2014/main" id="{DF7D146D-185B-4FEE-845A-F99B0EDC4F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6650" y="5667630"/>
              <a:ext cx="1145640" cy="67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CuadroTexto 31">
            <a:extLst>
              <a:ext uri="{FF2B5EF4-FFF2-40B4-BE49-F238E27FC236}">
                <a16:creationId xmlns:a16="http://schemas.microsoft.com/office/drawing/2014/main" id="{4F84E382-D65E-4D36-99A1-3821D71EBC2F}"/>
              </a:ext>
            </a:extLst>
          </p:cNvPr>
          <p:cNvSpPr txBox="1"/>
          <p:nvPr/>
        </p:nvSpPr>
        <p:spPr>
          <a:xfrm>
            <a:off x="4335061" y="4390828"/>
            <a:ext cx="2302760" cy="461665"/>
          </a:xfrm>
          <a:prstGeom prst="rect">
            <a:avLst/>
          </a:prstGeom>
          <a:noFill/>
        </p:spPr>
        <p:txBody>
          <a:bodyPr wrap="square" rtlCol="0">
            <a:spAutoFit/>
          </a:bodyPr>
          <a:lstStyle/>
          <a:p>
            <a:pPr algn="ctr" defTabSz="663123" fontAlgn="auto">
              <a:spcBef>
                <a:spcPts val="0"/>
              </a:spcBef>
              <a:spcAft>
                <a:spcPts val="0"/>
              </a:spcAft>
            </a:pPr>
            <a:r>
              <a:rPr lang="es-MX" sz="1200" b="1" dirty="0" smtClean="0">
                <a:solidFill>
                  <a:srgbClr val="C0504D">
                    <a:lumMod val="75000"/>
                  </a:srgbClr>
                </a:solidFill>
                <a:latin typeface="Calibri" panose="020F0502020204030204" pitchFamily="34" charset="0"/>
                <a:ea typeface="Tahoma" pitchFamily="34" charset="0"/>
                <a:cs typeface="Calibri" panose="020F0502020204030204" pitchFamily="34" charset="0"/>
              </a:rPr>
              <a:t>Propuesta normativa </a:t>
            </a:r>
            <a:r>
              <a:rPr lang="es-MX" sz="1200" dirty="0" smtClean="0">
                <a:latin typeface="Calibri" panose="020F0502020204030204" pitchFamily="34" charset="0"/>
                <a:ea typeface="Tahoma" pitchFamily="34" charset="0"/>
                <a:cs typeface="Calibri" panose="020F0502020204030204" pitchFamily="34" charset="0"/>
              </a:rPr>
              <a:t>sobre nueva modalidad de ejecución</a:t>
            </a:r>
            <a:endParaRPr lang="es-MX" sz="1400" dirty="0">
              <a:latin typeface="Calibri" panose="020F0502020204030204" pitchFamily="34" charset="0"/>
              <a:ea typeface="Tahoma" pitchFamily="34" charset="0"/>
              <a:cs typeface="Calibri" panose="020F0502020204030204" pitchFamily="34" charset="0"/>
            </a:endParaRPr>
          </a:p>
        </p:txBody>
      </p:sp>
      <p:cxnSp>
        <p:nvCxnSpPr>
          <p:cNvPr id="37" name="Straight Arrow Connector 36"/>
          <p:cNvCxnSpPr/>
          <p:nvPr/>
        </p:nvCxnSpPr>
        <p:spPr>
          <a:xfrm>
            <a:off x="7535093" y="5253161"/>
            <a:ext cx="0" cy="435524"/>
          </a:xfrm>
          <a:prstGeom prst="straightConnector1">
            <a:avLst/>
          </a:prstGeom>
          <a:ln w="19050">
            <a:prstDash val="sysDash"/>
            <a:tailEnd type="triangle"/>
          </a:ln>
        </p:spPr>
        <p:style>
          <a:lnRef idx="1">
            <a:schemeClr val="accent2"/>
          </a:lnRef>
          <a:fillRef idx="0">
            <a:schemeClr val="accent2"/>
          </a:fillRef>
          <a:effectRef idx="0">
            <a:schemeClr val="accent2"/>
          </a:effectRef>
          <a:fontRef idx="minor">
            <a:schemeClr val="tx1"/>
          </a:fontRef>
        </p:style>
      </p:cxnSp>
      <p:sp>
        <p:nvSpPr>
          <p:cNvPr id="38" name="Title 1"/>
          <p:cNvSpPr>
            <a:spLocks noGrp="1"/>
          </p:cNvSpPr>
          <p:nvPr>
            <p:ph type="title"/>
          </p:nvPr>
        </p:nvSpPr>
        <p:spPr>
          <a:xfrm>
            <a:off x="161987" y="156487"/>
            <a:ext cx="11725484" cy="628121"/>
          </a:xfrm>
        </p:spPr>
        <p:txBody>
          <a:bodyPr/>
          <a:lstStyle/>
          <a:p>
            <a:r>
              <a:rPr lang="es-PE" dirty="0" smtClean="0"/>
              <a:t>En el contexto de fortalecer la institucionalidad territorial, en el 2019, </a:t>
            </a:r>
            <a:r>
              <a:rPr lang="es-PE" dirty="0" err="1" smtClean="0"/>
              <a:t>Antamina</a:t>
            </a:r>
            <a:r>
              <a:rPr lang="es-PE" dirty="0" smtClean="0"/>
              <a:t> y el GRA acuerdan elaborar un Plan de Competitividad Regional (PCR)</a:t>
            </a:r>
            <a:endParaRPr lang="es-PE" dirty="0"/>
          </a:p>
        </p:txBody>
      </p:sp>
    </p:spTree>
    <p:extLst>
      <p:ext uri="{BB962C8B-B14F-4D97-AF65-F5344CB8AC3E}">
        <p14:creationId xmlns:p14="http://schemas.microsoft.com/office/powerpoint/2010/main" val="654765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7E9639D-F8FE-4734-90FE-103E35E306F7}"/>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2124" name="think-cell Slide" r:id="rId6" imgW="395" imgH="394" progId="TCLayout.ActiveDocument.1">
                  <p:embed/>
                </p:oleObj>
              </mc:Choice>
              <mc:Fallback>
                <p:oleObj name="think-cell Slide" r:id="rId6" imgW="395" imgH="394" progId="TCLayout.ActiveDocument.1">
                  <p:embed/>
                  <p:pic>
                    <p:nvPicPr>
                      <p:cNvPr id="9" name="Object 8" hidden="1">
                        <a:extLst>
                          <a:ext uri="{FF2B5EF4-FFF2-40B4-BE49-F238E27FC236}">
                            <a16:creationId xmlns:a16="http://schemas.microsoft.com/office/drawing/2014/main" id="{17E9639D-F8FE-4734-90FE-103E35E306F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393779E4-70E9-447D-9BE9-4E249F584DFD}"/>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PE" sz="2041"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5" name="TextBox 4"/>
          <p:cNvSpPr txBox="1"/>
          <p:nvPr/>
        </p:nvSpPr>
        <p:spPr>
          <a:xfrm>
            <a:off x="7535255" y="6334417"/>
            <a:ext cx="3426245" cy="369332"/>
          </a:xfrm>
          <a:prstGeom prst="rect">
            <a:avLst/>
          </a:prstGeom>
          <a:noFill/>
        </p:spPr>
        <p:txBody>
          <a:bodyPr wrap="square" rtlCol="0">
            <a:spAutoFit/>
          </a:bodyPr>
          <a:lstStyle/>
          <a:p>
            <a:r>
              <a:rPr lang="es-PE" b="1" dirty="0">
                <a:solidFill>
                  <a:schemeClr val="tx1">
                    <a:lumMod val="65000"/>
                    <a:lumOff val="35000"/>
                  </a:schemeClr>
                </a:solidFill>
                <a:latin typeface="Arial" panose="020B0604020202020204" pitchFamily="34" charset="0"/>
                <a:cs typeface="Arial" panose="020B0604020202020204" pitchFamily="34" charset="0"/>
                <a:sym typeface="Arial" panose="020B0604020202020204" pitchFamily="34" charset="0"/>
              </a:rPr>
              <a:t>Programa REACTIVA Ancash</a:t>
            </a:r>
          </a:p>
        </p:txBody>
      </p:sp>
      <p:pic>
        <p:nvPicPr>
          <p:cNvPr id="233" name="Imagen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2066" y="1076722"/>
            <a:ext cx="4070080" cy="2657033"/>
          </a:xfrm>
          <a:prstGeom prst="rect">
            <a:avLst/>
          </a:prstGeom>
        </p:spPr>
      </p:pic>
      <p:grpSp>
        <p:nvGrpSpPr>
          <p:cNvPr id="235" name="Grupo 2050">
            <a:extLst>
              <a:ext uri="{FF2B5EF4-FFF2-40B4-BE49-F238E27FC236}">
                <a16:creationId xmlns:a16="http://schemas.microsoft.com/office/drawing/2014/main" id="{962FD392-43F3-46EA-BAD8-BFE3A38FB060}"/>
              </a:ext>
            </a:extLst>
          </p:cNvPr>
          <p:cNvGrpSpPr/>
          <p:nvPr/>
        </p:nvGrpSpPr>
        <p:grpSpPr>
          <a:xfrm>
            <a:off x="7271924" y="3963140"/>
            <a:ext cx="3840222" cy="2109803"/>
            <a:chOff x="34922" y="1400608"/>
            <a:chExt cx="4407258" cy="1856648"/>
          </a:xfrm>
        </p:grpSpPr>
        <p:pic>
          <p:nvPicPr>
            <p:cNvPr id="236" name="Picture 3">
              <a:extLst>
                <a:ext uri="{FF2B5EF4-FFF2-40B4-BE49-F238E27FC236}">
                  <a16:creationId xmlns:a16="http://schemas.microsoft.com/office/drawing/2014/main" id="{FA827143-1D27-4576-B8B7-EE5C1A03FD8C}"/>
                </a:ext>
              </a:extLst>
            </p:cNvPr>
            <p:cNvPicPr>
              <a:picLocks noChangeArrowheads="1"/>
            </p:cNvPicPr>
            <p:nvPr/>
          </p:nvPicPr>
          <p:blipFill>
            <a:blip r:embed="rId9"/>
            <a:srcRect/>
            <a:stretch>
              <a:fillRect/>
            </a:stretch>
          </p:blipFill>
          <p:spPr bwMode="auto">
            <a:xfrm>
              <a:off x="34922" y="1400608"/>
              <a:ext cx="1440000" cy="900000"/>
            </a:xfrm>
            <a:prstGeom prst="rect">
              <a:avLst/>
            </a:prstGeom>
          </p:spPr>
        </p:pic>
        <p:pic>
          <p:nvPicPr>
            <p:cNvPr id="237" name="Picture 3">
              <a:extLst>
                <a:ext uri="{FF2B5EF4-FFF2-40B4-BE49-F238E27FC236}">
                  <a16:creationId xmlns:a16="http://schemas.microsoft.com/office/drawing/2014/main" id="{7B785D03-4283-4A65-96EA-8700F48FDB0F}"/>
                </a:ext>
              </a:extLst>
            </p:cNvPr>
            <p:cNvPicPr>
              <a:picLocks noChangeArrowheads="1"/>
            </p:cNvPicPr>
            <p:nvPr/>
          </p:nvPicPr>
          <p:blipFill>
            <a:blip r:embed="rId10"/>
            <a:srcRect/>
            <a:stretch>
              <a:fillRect/>
            </a:stretch>
          </p:blipFill>
          <p:spPr bwMode="auto">
            <a:xfrm>
              <a:off x="3002180" y="1400608"/>
              <a:ext cx="1440000" cy="900000"/>
            </a:xfrm>
            <a:prstGeom prst="rect">
              <a:avLst/>
            </a:prstGeom>
          </p:spPr>
        </p:pic>
        <p:pic>
          <p:nvPicPr>
            <p:cNvPr id="238" name="Imagen 8">
              <a:extLst>
                <a:ext uri="{FF2B5EF4-FFF2-40B4-BE49-F238E27FC236}">
                  <a16:creationId xmlns:a16="http://schemas.microsoft.com/office/drawing/2014/main" id="{25FC0DBA-3E8C-4A14-A756-EDC8B1D8C82B}"/>
                </a:ext>
              </a:extLst>
            </p:cNvPr>
            <p:cNvPicPr>
              <a:picLocks/>
            </p:cNvPicPr>
            <p:nvPr/>
          </p:nvPicPr>
          <p:blipFill>
            <a:blip r:embed="rId11" cstate="print"/>
            <a:srcRect/>
            <a:stretch>
              <a:fillRect/>
            </a:stretch>
          </p:blipFill>
          <p:spPr bwMode="auto">
            <a:xfrm>
              <a:off x="1521447" y="1401622"/>
              <a:ext cx="1440000" cy="900000"/>
            </a:xfrm>
            <a:prstGeom prst="rect">
              <a:avLst/>
            </a:prstGeom>
          </p:spPr>
        </p:pic>
        <p:pic>
          <p:nvPicPr>
            <p:cNvPr id="239" name="Picture 2" descr="La pesca dinamiza la economía regional">
              <a:extLst>
                <a:ext uri="{FF2B5EF4-FFF2-40B4-BE49-F238E27FC236}">
                  <a16:creationId xmlns:a16="http://schemas.microsoft.com/office/drawing/2014/main" id="{1E7CDEE9-0E47-49B3-A131-6F2996428624}"/>
                </a:ext>
              </a:extLst>
            </p:cNvPr>
            <p:cNvPicPr>
              <a:picLocks noChangeArrowheads="1"/>
            </p:cNvPicPr>
            <p:nvPr/>
          </p:nvPicPr>
          <p:blipFill>
            <a:blip r:embed="rId12" cstate="print"/>
            <a:srcRect/>
            <a:stretch>
              <a:fillRect/>
            </a:stretch>
          </p:blipFill>
          <p:spPr bwMode="auto">
            <a:xfrm>
              <a:off x="39160" y="2356192"/>
              <a:ext cx="1440000" cy="900000"/>
            </a:xfrm>
            <a:prstGeom prst="rect">
              <a:avLst/>
            </a:prstGeom>
          </p:spPr>
        </p:pic>
        <p:pic>
          <p:nvPicPr>
            <p:cNvPr id="240" name="Picture 2"/>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1447" y="2357256"/>
              <a:ext cx="1440000"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1" name="Imagen 6">
              <a:extLst>
                <a:ext uri="{FF2B5EF4-FFF2-40B4-BE49-F238E27FC236}">
                  <a16:creationId xmlns:a16="http://schemas.microsoft.com/office/drawing/2014/main" id="{4FA27A1A-71BD-471F-BDAD-A88CE18719DF}"/>
                </a:ext>
              </a:extLst>
            </p:cNvPr>
            <p:cNvPicPr>
              <a:picLocks/>
            </p:cNvPicPr>
            <p:nvPr/>
          </p:nvPicPr>
          <p:blipFill>
            <a:blip r:embed="rId14"/>
            <a:stretch>
              <a:fillRect/>
            </a:stretch>
          </p:blipFill>
          <p:spPr>
            <a:xfrm>
              <a:off x="2994201" y="2356192"/>
              <a:ext cx="1440000" cy="900000"/>
            </a:xfrm>
            <a:prstGeom prst="rect">
              <a:avLst/>
            </a:prstGeom>
          </p:spPr>
        </p:pic>
      </p:grpSp>
      <p:sp>
        <p:nvSpPr>
          <p:cNvPr id="242" name="Title 5">
            <a:extLst>
              <a:ext uri="{FF2B5EF4-FFF2-40B4-BE49-F238E27FC236}">
                <a16:creationId xmlns:a16="http://schemas.microsoft.com/office/drawing/2014/main" id="{9B6A4231-C316-4C95-A909-A435CEB12FA4}"/>
              </a:ext>
            </a:extLst>
          </p:cNvPr>
          <p:cNvSpPr>
            <a:spLocks noGrp="1"/>
          </p:cNvSpPr>
          <p:nvPr>
            <p:ph type="title"/>
          </p:nvPr>
        </p:nvSpPr>
        <p:spPr>
          <a:xfrm>
            <a:off x="161987" y="234865"/>
            <a:ext cx="11490262" cy="314060"/>
          </a:xfrm>
        </p:spPr>
        <p:txBody>
          <a:bodyPr>
            <a:noAutofit/>
          </a:bodyPr>
          <a:lstStyle/>
          <a:p>
            <a:r>
              <a:rPr lang="es-CO" dirty="0" smtClean="0">
                <a:latin typeface="Arial" panose="020B0604020202020204" pitchFamily="34" charset="0"/>
                <a:cs typeface="Arial" panose="020B0604020202020204" pitchFamily="34" charset="0"/>
                <a:sym typeface="Arial" panose="020B0604020202020204" pitchFamily="34" charset="0"/>
              </a:rPr>
              <a:t>La coyuntura cambió y, apalancándose en el PCR, venimos trabajando con el GR en el diseño del Plan de Reactivación Regional</a:t>
            </a:r>
            <a:endParaRPr lang="es-CO" dirty="0">
              <a:latin typeface="Arial" panose="020B0604020202020204" pitchFamily="34" charset="0"/>
              <a:cs typeface="Arial" panose="020B0604020202020204" pitchFamily="34" charset="0"/>
              <a:sym typeface="Arial" panose="020B0604020202020204" pitchFamily="34" charset="0"/>
            </a:endParaRPr>
          </a:p>
        </p:txBody>
      </p:sp>
      <p:sp>
        <p:nvSpPr>
          <p:cNvPr id="243" name="Rectángulo: esquinas redondeadas 20">
            <a:extLst>
              <a:ext uri="{FF2B5EF4-FFF2-40B4-BE49-F238E27FC236}">
                <a16:creationId xmlns:a16="http://schemas.microsoft.com/office/drawing/2014/main" id="{64CAE1E9-97C9-4C06-B502-C661712F953A}"/>
              </a:ext>
            </a:extLst>
          </p:cNvPr>
          <p:cNvSpPr/>
          <p:nvPr/>
        </p:nvSpPr>
        <p:spPr>
          <a:xfrm>
            <a:off x="613109" y="4306718"/>
            <a:ext cx="4994462" cy="101722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44" name="Rectángulo: esquinas redondeadas 19">
            <a:extLst>
              <a:ext uri="{FF2B5EF4-FFF2-40B4-BE49-F238E27FC236}">
                <a16:creationId xmlns:a16="http://schemas.microsoft.com/office/drawing/2014/main" id="{B91C457B-4C32-4AE1-8A71-6D7B84BCE80B}"/>
              </a:ext>
            </a:extLst>
          </p:cNvPr>
          <p:cNvSpPr/>
          <p:nvPr/>
        </p:nvSpPr>
        <p:spPr>
          <a:xfrm>
            <a:off x="613109" y="3062211"/>
            <a:ext cx="4994463" cy="101722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45" name="Rectángulo: esquinas redondeadas 21">
            <a:extLst>
              <a:ext uri="{FF2B5EF4-FFF2-40B4-BE49-F238E27FC236}">
                <a16:creationId xmlns:a16="http://schemas.microsoft.com/office/drawing/2014/main" id="{572EB70A-E2E2-4ECF-9C8F-C34172DC710D}"/>
              </a:ext>
            </a:extLst>
          </p:cNvPr>
          <p:cNvSpPr/>
          <p:nvPr/>
        </p:nvSpPr>
        <p:spPr>
          <a:xfrm>
            <a:off x="613108" y="5682330"/>
            <a:ext cx="4994462" cy="101722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46" name="Rectángulo 15">
            <a:extLst>
              <a:ext uri="{FF2B5EF4-FFF2-40B4-BE49-F238E27FC236}">
                <a16:creationId xmlns:a16="http://schemas.microsoft.com/office/drawing/2014/main" id="{09E076EF-734A-4146-8B69-0D1B8B82DEF9}"/>
              </a:ext>
            </a:extLst>
          </p:cNvPr>
          <p:cNvSpPr/>
          <p:nvPr/>
        </p:nvSpPr>
        <p:spPr>
          <a:xfrm>
            <a:off x="817671" y="3291546"/>
            <a:ext cx="4667796" cy="590931"/>
          </a:xfrm>
          <a:prstGeom prst="rect">
            <a:avLst/>
          </a:prstGeom>
        </p:spPr>
        <p:txBody>
          <a:bodyPr wrap="square">
            <a:spAutoFit/>
          </a:bodyPr>
          <a:lstStyle/>
          <a:p>
            <a:pPr lvl="0" defTabSz="1289050">
              <a:lnSpc>
                <a:spcPct val="90000"/>
              </a:lnSpc>
              <a:spcBef>
                <a:spcPct val="0"/>
              </a:spcBef>
              <a:spcAft>
                <a:spcPct val="35000"/>
              </a:spcAft>
            </a:pPr>
            <a:r>
              <a:rPr lang="es-MX" dirty="0" smtClean="0">
                <a:solidFill>
                  <a:schemeClr val="bg1"/>
                </a:solidFill>
              </a:rPr>
              <a:t>Severa contracción de la actividad económica</a:t>
            </a:r>
            <a:endParaRPr lang="es-MX" dirty="0">
              <a:solidFill>
                <a:schemeClr val="bg1"/>
              </a:solidFill>
            </a:endParaRPr>
          </a:p>
        </p:txBody>
      </p:sp>
      <p:sp>
        <p:nvSpPr>
          <p:cNvPr id="247" name="Rectángulo 16">
            <a:extLst>
              <a:ext uri="{FF2B5EF4-FFF2-40B4-BE49-F238E27FC236}">
                <a16:creationId xmlns:a16="http://schemas.microsoft.com/office/drawing/2014/main" id="{A449F21C-7227-422A-B724-24545AC527E6}"/>
              </a:ext>
            </a:extLst>
          </p:cNvPr>
          <p:cNvSpPr/>
          <p:nvPr/>
        </p:nvSpPr>
        <p:spPr>
          <a:xfrm>
            <a:off x="832900" y="4519831"/>
            <a:ext cx="4513417" cy="590931"/>
          </a:xfrm>
          <a:prstGeom prst="rect">
            <a:avLst/>
          </a:prstGeom>
        </p:spPr>
        <p:txBody>
          <a:bodyPr wrap="square">
            <a:spAutoFit/>
          </a:bodyPr>
          <a:lstStyle/>
          <a:p>
            <a:pPr lvl="0" defTabSz="1289050">
              <a:lnSpc>
                <a:spcPct val="90000"/>
              </a:lnSpc>
              <a:spcBef>
                <a:spcPct val="0"/>
              </a:spcBef>
              <a:spcAft>
                <a:spcPct val="35000"/>
              </a:spcAft>
            </a:pPr>
            <a:r>
              <a:rPr lang="es-PE" dirty="0" smtClean="0">
                <a:solidFill>
                  <a:schemeClr val="bg1"/>
                </a:solidFill>
              </a:rPr>
              <a:t>Fuerte deterioro de la economía familiar (caída de empleo e ingresos) </a:t>
            </a:r>
            <a:endParaRPr lang="es-MX" dirty="0">
              <a:solidFill>
                <a:schemeClr val="bg1"/>
              </a:solidFill>
            </a:endParaRPr>
          </a:p>
        </p:txBody>
      </p:sp>
      <p:sp>
        <p:nvSpPr>
          <p:cNvPr id="248" name="Rectángulo 17">
            <a:extLst>
              <a:ext uri="{FF2B5EF4-FFF2-40B4-BE49-F238E27FC236}">
                <a16:creationId xmlns:a16="http://schemas.microsoft.com/office/drawing/2014/main" id="{78973A03-AE93-4102-8D3C-A25406B56ADD}"/>
              </a:ext>
            </a:extLst>
          </p:cNvPr>
          <p:cNvSpPr/>
          <p:nvPr/>
        </p:nvSpPr>
        <p:spPr>
          <a:xfrm>
            <a:off x="832897" y="5909620"/>
            <a:ext cx="4774674" cy="590931"/>
          </a:xfrm>
          <a:prstGeom prst="rect">
            <a:avLst/>
          </a:prstGeom>
        </p:spPr>
        <p:txBody>
          <a:bodyPr wrap="square">
            <a:spAutoFit/>
          </a:bodyPr>
          <a:lstStyle/>
          <a:p>
            <a:pPr lvl="0" defTabSz="1289050">
              <a:lnSpc>
                <a:spcPct val="90000"/>
              </a:lnSpc>
              <a:spcBef>
                <a:spcPct val="0"/>
              </a:spcBef>
              <a:spcAft>
                <a:spcPct val="35000"/>
              </a:spcAft>
            </a:pPr>
            <a:r>
              <a:rPr lang="es-PE" dirty="0">
                <a:solidFill>
                  <a:schemeClr val="bg1"/>
                </a:solidFill>
              </a:rPr>
              <a:t>Dificultades en la cadena de pagos y cierre de empresas formales e informales</a:t>
            </a:r>
            <a:endParaRPr lang="es-MX" dirty="0">
              <a:solidFill>
                <a:schemeClr val="bg1"/>
              </a:solidFill>
            </a:endParaRPr>
          </a:p>
        </p:txBody>
      </p:sp>
      <p:sp>
        <p:nvSpPr>
          <p:cNvPr id="249" name="Rectángulo: esquinas redondeadas 19">
            <a:extLst>
              <a:ext uri="{FF2B5EF4-FFF2-40B4-BE49-F238E27FC236}">
                <a16:creationId xmlns:a16="http://schemas.microsoft.com/office/drawing/2014/main" id="{B91C457B-4C32-4AE1-8A71-6D7B84BCE80B}"/>
              </a:ext>
            </a:extLst>
          </p:cNvPr>
          <p:cNvSpPr/>
          <p:nvPr/>
        </p:nvSpPr>
        <p:spPr>
          <a:xfrm>
            <a:off x="613107" y="1683501"/>
            <a:ext cx="4994463" cy="101722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50" name="Rectángulo 15">
            <a:extLst>
              <a:ext uri="{FF2B5EF4-FFF2-40B4-BE49-F238E27FC236}">
                <a16:creationId xmlns:a16="http://schemas.microsoft.com/office/drawing/2014/main" id="{09E076EF-734A-4146-8B69-0D1B8B82DEF9}"/>
              </a:ext>
            </a:extLst>
          </p:cNvPr>
          <p:cNvSpPr/>
          <p:nvPr/>
        </p:nvSpPr>
        <p:spPr>
          <a:xfrm>
            <a:off x="817669" y="1874623"/>
            <a:ext cx="4667796" cy="341632"/>
          </a:xfrm>
          <a:prstGeom prst="rect">
            <a:avLst/>
          </a:prstGeom>
        </p:spPr>
        <p:txBody>
          <a:bodyPr wrap="square">
            <a:spAutoFit/>
          </a:bodyPr>
          <a:lstStyle/>
          <a:p>
            <a:pPr lvl="0" defTabSz="1289050">
              <a:lnSpc>
                <a:spcPct val="90000"/>
              </a:lnSpc>
              <a:spcBef>
                <a:spcPct val="0"/>
              </a:spcBef>
              <a:spcAft>
                <a:spcPct val="35000"/>
              </a:spcAft>
            </a:pPr>
            <a:r>
              <a:rPr lang="es-MX" dirty="0" smtClean="0">
                <a:solidFill>
                  <a:schemeClr val="bg1"/>
                </a:solidFill>
              </a:rPr>
              <a:t>Crisis sanitaria (contención y respuesta)</a:t>
            </a:r>
            <a:endParaRPr lang="es-MX" dirty="0">
              <a:solidFill>
                <a:schemeClr val="bg1"/>
              </a:solidFill>
            </a:endParaRPr>
          </a:p>
        </p:txBody>
      </p:sp>
      <p:sp>
        <p:nvSpPr>
          <p:cNvPr id="2" name="TextBox 1"/>
          <p:cNvSpPr txBox="1"/>
          <p:nvPr/>
        </p:nvSpPr>
        <p:spPr>
          <a:xfrm>
            <a:off x="1564395" y="1211855"/>
            <a:ext cx="2996588" cy="400110"/>
          </a:xfrm>
          <a:prstGeom prst="rect">
            <a:avLst/>
          </a:prstGeom>
          <a:noFill/>
        </p:spPr>
        <p:txBody>
          <a:bodyPr wrap="square" rtlCol="0">
            <a:spAutoFit/>
          </a:bodyPr>
          <a:lstStyle/>
          <a:p>
            <a:pPr algn="ctr"/>
            <a:r>
              <a:rPr lang="es-PE" sz="2000" b="1" dirty="0" smtClean="0">
                <a:solidFill>
                  <a:srgbClr val="FF0000"/>
                </a:solidFill>
              </a:rPr>
              <a:t>Impactos</a:t>
            </a:r>
            <a:endParaRPr lang="es-PE" sz="2000" b="1" dirty="0">
              <a:solidFill>
                <a:srgbClr val="FF0000"/>
              </a:solidFill>
            </a:endParaRPr>
          </a:p>
        </p:txBody>
      </p:sp>
    </p:spTree>
    <p:extLst>
      <p:ext uri="{BB962C8B-B14F-4D97-AF65-F5344CB8AC3E}">
        <p14:creationId xmlns:p14="http://schemas.microsoft.com/office/powerpoint/2010/main" val="20571020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redondeado"/>
          <p:cNvSpPr/>
          <p:nvPr/>
        </p:nvSpPr>
        <p:spPr>
          <a:xfrm>
            <a:off x="3594444" y="2867539"/>
            <a:ext cx="2308734" cy="3703548"/>
          </a:xfrm>
          <a:prstGeom prst="roundRect">
            <a:avLst>
              <a:gd name="adj" fmla="val 576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b="1" dirty="0">
              <a:solidFill>
                <a:schemeClr val="tx1"/>
              </a:solidFill>
            </a:endParaRPr>
          </a:p>
        </p:txBody>
      </p:sp>
      <p:sp>
        <p:nvSpPr>
          <p:cNvPr id="11" name="10 Rectángulo redondeado"/>
          <p:cNvSpPr/>
          <p:nvPr/>
        </p:nvSpPr>
        <p:spPr>
          <a:xfrm>
            <a:off x="822732" y="2867540"/>
            <a:ext cx="2384537" cy="3703548"/>
          </a:xfrm>
          <a:prstGeom prst="roundRect">
            <a:avLst>
              <a:gd name="adj" fmla="val 641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b="1" dirty="0">
              <a:solidFill>
                <a:schemeClr val="tx1"/>
              </a:solidFill>
            </a:endParaRPr>
          </a:p>
        </p:txBody>
      </p:sp>
      <p:sp>
        <p:nvSpPr>
          <p:cNvPr id="2" name="1 Rectángulo"/>
          <p:cNvSpPr/>
          <p:nvPr/>
        </p:nvSpPr>
        <p:spPr>
          <a:xfrm>
            <a:off x="1003576" y="3555122"/>
            <a:ext cx="2022849" cy="1143518"/>
          </a:xfrm>
          <a:prstGeom prst="rect">
            <a:avLst/>
          </a:prstGeom>
        </p:spPr>
        <p:txBody>
          <a:bodyPr wrap="square">
            <a:spAutoFit/>
          </a:bodyPr>
          <a:lstStyle/>
          <a:p>
            <a:pPr algn="ctr">
              <a:lnSpc>
                <a:spcPct val="130000"/>
              </a:lnSpc>
            </a:pPr>
            <a:r>
              <a:rPr lang="es-ES" b="1" dirty="0"/>
              <a:t>Fortalecimiento de la gestión de salud regional y local </a:t>
            </a:r>
            <a:endParaRPr lang="es-PE" dirty="0"/>
          </a:p>
        </p:txBody>
      </p:sp>
      <p:sp>
        <p:nvSpPr>
          <p:cNvPr id="3" name="2 Rectángulo"/>
          <p:cNvSpPr/>
          <p:nvPr/>
        </p:nvSpPr>
        <p:spPr>
          <a:xfrm>
            <a:off x="3706973" y="3106497"/>
            <a:ext cx="2083676" cy="3333220"/>
          </a:xfrm>
          <a:prstGeom prst="rect">
            <a:avLst/>
          </a:prstGeom>
        </p:spPr>
        <p:txBody>
          <a:bodyPr wrap="square">
            <a:spAutoFit/>
          </a:bodyPr>
          <a:lstStyle/>
          <a:p>
            <a:pPr algn="ctr">
              <a:lnSpc>
                <a:spcPct val="130000"/>
              </a:lnSpc>
            </a:pPr>
            <a:r>
              <a:rPr lang="es-ES" b="1" dirty="0"/>
              <a:t>Mayores recursos para mantenimiento y creación de Núcleos </a:t>
            </a:r>
            <a:r>
              <a:rPr lang="es-ES" b="1" dirty="0" smtClean="0"/>
              <a:t>Ejecutores: PL que modifica uso de canon y regalías</a:t>
            </a:r>
            <a:endParaRPr lang="es-PE" dirty="0"/>
          </a:p>
        </p:txBody>
      </p:sp>
      <p:sp>
        <p:nvSpPr>
          <p:cNvPr id="8" name="7 Rectángulo redondeado"/>
          <p:cNvSpPr/>
          <p:nvPr/>
        </p:nvSpPr>
        <p:spPr>
          <a:xfrm>
            <a:off x="822733" y="1228386"/>
            <a:ext cx="2384537" cy="106417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smtClean="0">
                <a:solidFill>
                  <a:schemeClr val="bg1"/>
                </a:solidFill>
              </a:rPr>
              <a:t>Salud</a:t>
            </a:r>
            <a:endParaRPr lang="es-PE" sz="2000" b="1" dirty="0">
              <a:solidFill>
                <a:schemeClr val="bg1"/>
              </a:solidFill>
            </a:endParaRPr>
          </a:p>
        </p:txBody>
      </p:sp>
      <p:sp>
        <p:nvSpPr>
          <p:cNvPr id="9" name="8 Rectángulo redondeado"/>
          <p:cNvSpPr/>
          <p:nvPr/>
        </p:nvSpPr>
        <p:spPr>
          <a:xfrm>
            <a:off x="3594444" y="1228386"/>
            <a:ext cx="7676892" cy="106417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rPr>
              <a:t>Reactivación regional </a:t>
            </a:r>
            <a:r>
              <a:rPr lang="es-MX" sz="2000" b="1" dirty="0" smtClean="0">
                <a:solidFill>
                  <a:schemeClr val="bg1"/>
                </a:solidFill>
              </a:rPr>
              <a:t>y local para </a:t>
            </a:r>
            <a:r>
              <a:rPr lang="es-ES" sz="2000" b="1" dirty="0" smtClean="0">
                <a:solidFill>
                  <a:schemeClr val="bg1"/>
                </a:solidFill>
              </a:rPr>
              <a:t>dinamizar </a:t>
            </a:r>
            <a:r>
              <a:rPr lang="es-ES" sz="2000" b="1" dirty="0">
                <a:solidFill>
                  <a:schemeClr val="bg1"/>
                </a:solidFill>
              </a:rPr>
              <a:t>el empleo y los ingresos de la población más </a:t>
            </a:r>
            <a:r>
              <a:rPr lang="es-ES" sz="2000" b="1" dirty="0" smtClean="0">
                <a:solidFill>
                  <a:schemeClr val="bg1"/>
                </a:solidFill>
              </a:rPr>
              <a:t>vulnerable</a:t>
            </a:r>
            <a:r>
              <a:rPr lang="es-MX" sz="2000" b="1" dirty="0" smtClean="0">
                <a:solidFill>
                  <a:schemeClr val="bg1"/>
                </a:solidFill>
              </a:rPr>
              <a:t>  </a:t>
            </a:r>
            <a:endParaRPr lang="es-PE" sz="2000" b="1" dirty="0">
              <a:solidFill>
                <a:schemeClr val="bg1"/>
              </a:solidFill>
            </a:endParaRPr>
          </a:p>
        </p:txBody>
      </p:sp>
      <p:sp>
        <p:nvSpPr>
          <p:cNvPr id="6" name="5 Flecha abajo"/>
          <p:cNvSpPr/>
          <p:nvPr/>
        </p:nvSpPr>
        <p:spPr>
          <a:xfrm>
            <a:off x="1885987" y="2414739"/>
            <a:ext cx="233592" cy="307427"/>
          </a:xfrm>
          <a:prstGeom prst="downArrow">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b="1">
              <a:solidFill>
                <a:schemeClr val="bg1"/>
              </a:solidFill>
            </a:endParaRPr>
          </a:p>
        </p:txBody>
      </p:sp>
      <p:sp>
        <p:nvSpPr>
          <p:cNvPr id="14" name="13 Rectángulo redondeado"/>
          <p:cNvSpPr/>
          <p:nvPr/>
        </p:nvSpPr>
        <p:spPr>
          <a:xfrm>
            <a:off x="6147544" y="2867539"/>
            <a:ext cx="2625872" cy="3703548"/>
          </a:xfrm>
          <a:prstGeom prst="roundRect">
            <a:avLst>
              <a:gd name="adj" fmla="val 576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b="1" dirty="0">
              <a:solidFill>
                <a:schemeClr val="tx1"/>
              </a:solidFill>
            </a:endParaRPr>
          </a:p>
        </p:txBody>
      </p:sp>
      <p:sp>
        <p:nvSpPr>
          <p:cNvPr id="15" name="14 Rectángulo"/>
          <p:cNvSpPr/>
          <p:nvPr/>
        </p:nvSpPr>
        <p:spPr>
          <a:xfrm>
            <a:off x="6147544" y="3095933"/>
            <a:ext cx="2625873" cy="2223814"/>
          </a:xfrm>
          <a:prstGeom prst="rect">
            <a:avLst/>
          </a:prstGeom>
        </p:spPr>
        <p:txBody>
          <a:bodyPr wrap="square">
            <a:spAutoFit/>
          </a:bodyPr>
          <a:lstStyle/>
          <a:p>
            <a:pPr algn="ctr">
              <a:lnSpc>
                <a:spcPct val="130000"/>
              </a:lnSpc>
            </a:pPr>
            <a:r>
              <a:rPr lang="es-ES" b="1" dirty="0"/>
              <a:t>Programa de Fideicomiso en Garantía para financiar la reactivación y la reconversión de las Micro y Pequeñas </a:t>
            </a:r>
            <a:r>
              <a:rPr lang="es-ES" b="1" dirty="0" smtClean="0"/>
              <a:t>Empresas</a:t>
            </a:r>
            <a:endParaRPr lang="es-PE" dirty="0"/>
          </a:p>
        </p:txBody>
      </p:sp>
      <p:sp>
        <p:nvSpPr>
          <p:cNvPr id="16" name="15 Rectángulo redondeado"/>
          <p:cNvSpPr/>
          <p:nvPr/>
        </p:nvSpPr>
        <p:spPr>
          <a:xfrm>
            <a:off x="8962602" y="2867538"/>
            <a:ext cx="2308734" cy="3703548"/>
          </a:xfrm>
          <a:prstGeom prst="roundRect">
            <a:avLst>
              <a:gd name="adj" fmla="val 576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b="1" dirty="0">
              <a:solidFill>
                <a:schemeClr val="tx1"/>
              </a:solidFill>
            </a:endParaRPr>
          </a:p>
        </p:txBody>
      </p:sp>
      <p:sp>
        <p:nvSpPr>
          <p:cNvPr id="17" name="16 Rectángulo"/>
          <p:cNvSpPr/>
          <p:nvPr/>
        </p:nvSpPr>
        <p:spPr>
          <a:xfrm>
            <a:off x="9070761" y="3128531"/>
            <a:ext cx="2092415" cy="2751522"/>
          </a:xfrm>
          <a:prstGeom prst="rect">
            <a:avLst/>
          </a:prstGeom>
        </p:spPr>
        <p:txBody>
          <a:bodyPr wrap="square">
            <a:spAutoFit/>
          </a:bodyPr>
          <a:lstStyle/>
          <a:p>
            <a:pPr algn="ctr">
              <a:lnSpc>
                <a:spcPct val="120000"/>
              </a:lnSpc>
            </a:pPr>
            <a:r>
              <a:rPr lang="es-ES" b="1" dirty="0" smtClean="0"/>
              <a:t>Mejoras </a:t>
            </a:r>
            <a:r>
              <a:rPr lang="es-ES" b="1" dirty="0"/>
              <a:t>de procesos y optimización de </a:t>
            </a:r>
            <a:r>
              <a:rPr lang="es-ES" b="1" dirty="0" err="1" smtClean="0"/>
              <a:t>OxI</a:t>
            </a:r>
            <a:r>
              <a:rPr lang="es-ES" b="1" dirty="0" smtClean="0"/>
              <a:t>: PL que amplía el mecanismo hacia  IOARR, </a:t>
            </a:r>
            <a:r>
              <a:rPr lang="es-ES" b="1" i="1" dirty="0" err="1" smtClean="0"/>
              <a:t>fast</a:t>
            </a:r>
            <a:r>
              <a:rPr lang="es-ES" b="1" i="1" dirty="0" smtClean="0"/>
              <a:t> </a:t>
            </a:r>
            <a:r>
              <a:rPr lang="es-ES" b="1" i="1" dirty="0" err="1" smtClean="0"/>
              <a:t>track</a:t>
            </a:r>
            <a:r>
              <a:rPr lang="es-ES" b="1" dirty="0" smtClean="0"/>
              <a:t>.</a:t>
            </a:r>
            <a:endParaRPr lang="es-PE" dirty="0"/>
          </a:p>
        </p:txBody>
      </p:sp>
      <p:sp>
        <p:nvSpPr>
          <p:cNvPr id="18" name="17 Flecha abajo"/>
          <p:cNvSpPr/>
          <p:nvPr/>
        </p:nvSpPr>
        <p:spPr>
          <a:xfrm>
            <a:off x="4632015" y="2414739"/>
            <a:ext cx="233592" cy="307427"/>
          </a:xfrm>
          <a:prstGeom prst="downArrow">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b="1">
              <a:solidFill>
                <a:schemeClr val="bg1"/>
              </a:solidFill>
            </a:endParaRPr>
          </a:p>
        </p:txBody>
      </p:sp>
      <p:sp>
        <p:nvSpPr>
          <p:cNvPr id="19" name="18 Flecha abajo"/>
          <p:cNvSpPr/>
          <p:nvPr/>
        </p:nvSpPr>
        <p:spPr>
          <a:xfrm>
            <a:off x="7226888" y="2430503"/>
            <a:ext cx="233592" cy="307427"/>
          </a:xfrm>
          <a:prstGeom prst="downArrow">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b="1">
              <a:solidFill>
                <a:schemeClr val="tx1"/>
              </a:solidFill>
            </a:endParaRPr>
          </a:p>
        </p:txBody>
      </p:sp>
      <p:sp>
        <p:nvSpPr>
          <p:cNvPr id="20" name="19 Flecha abajo"/>
          <p:cNvSpPr/>
          <p:nvPr/>
        </p:nvSpPr>
        <p:spPr>
          <a:xfrm>
            <a:off x="9872541" y="2430503"/>
            <a:ext cx="233592" cy="307427"/>
          </a:xfrm>
          <a:prstGeom prst="downArrow">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000" b="1">
              <a:solidFill>
                <a:schemeClr val="tx1"/>
              </a:solidFill>
            </a:endParaRPr>
          </a:p>
        </p:txBody>
      </p:sp>
      <p:pic>
        <p:nvPicPr>
          <p:cNvPr id="22" name="Imagen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44987" y="234865"/>
            <a:ext cx="1217457" cy="794781"/>
          </a:xfrm>
          <a:prstGeom prst="rect">
            <a:avLst/>
          </a:prstGeom>
        </p:spPr>
      </p:pic>
      <p:sp>
        <p:nvSpPr>
          <p:cNvPr id="21" name="Title 5">
            <a:extLst>
              <a:ext uri="{FF2B5EF4-FFF2-40B4-BE49-F238E27FC236}">
                <a16:creationId xmlns:a16="http://schemas.microsoft.com/office/drawing/2014/main" id="{9B6A4231-C316-4C95-A909-A435CEB12FA4}"/>
              </a:ext>
            </a:extLst>
          </p:cNvPr>
          <p:cNvSpPr>
            <a:spLocks noGrp="1"/>
          </p:cNvSpPr>
          <p:nvPr>
            <p:ph type="title"/>
          </p:nvPr>
        </p:nvSpPr>
        <p:spPr>
          <a:xfrm>
            <a:off x="161987" y="234865"/>
            <a:ext cx="11490262" cy="314060"/>
          </a:xfrm>
        </p:spPr>
        <p:txBody>
          <a:bodyPr>
            <a:noAutofit/>
          </a:bodyPr>
          <a:lstStyle/>
          <a:p>
            <a:r>
              <a:rPr lang="es-CO" dirty="0" smtClean="0">
                <a:latin typeface="Arial" panose="020B0604020202020204" pitchFamily="34" charset="0"/>
                <a:cs typeface="Arial" panose="020B0604020202020204" pitchFamily="34" charset="0"/>
                <a:sym typeface="Arial" panose="020B0604020202020204" pitchFamily="34" charset="0"/>
              </a:rPr>
              <a:t>Lineamientos para la Reactivación Regional</a:t>
            </a:r>
            <a:endParaRPr lang="es-CO"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9694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2D30401-CB9E-4217-9785-6A9B2AD9E272}"/>
              </a:ext>
            </a:extLst>
          </p:cNvPr>
          <p:cNvGraphicFramePr>
            <a:graphicFrameLocks noChangeAspect="1"/>
          </p:cNvGraphicFramePr>
          <p:nvPr>
            <p:custDataLst>
              <p:tags r:id="rId2"/>
            </p:custDataLst>
            <p:extLst>
              <p:ext uri="{D42A27DB-BD31-4B8C-83A1-F6EECF244321}">
                <p14:modId xmlns:p14="http://schemas.microsoft.com/office/powerpoint/2010/main" val="3563414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20" name="think-cell Slide" r:id="rId8" imgW="473" imgH="476" progId="TCLayout.ActiveDocument.1">
                  <p:embed/>
                </p:oleObj>
              </mc:Choice>
              <mc:Fallback>
                <p:oleObj name="think-cell Slide" r:id="rId8" imgW="473" imgH="476" progId="TCLayout.ActiveDocument.1">
                  <p:embed/>
                  <p:pic>
                    <p:nvPicPr>
                      <p:cNvPr id="4" name="Object 3" hidden="1">
                        <a:extLst>
                          <a:ext uri="{FF2B5EF4-FFF2-40B4-BE49-F238E27FC236}">
                            <a16:creationId xmlns:a16="http://schemas.microsoft.com/office/drawing/2014/main" id="{22D30401-CB9E-4217-9785-6A9B2AD9E27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5283DC6-6311-46AA-AA13-29118EC0EAA3}"/>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CO" sz="2041"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2916B8-4BF6-4C55-8781-18CC85C36996}"/>
              </a:ext>
            </a:extLst>
          </p:cNvPr>
          <p:cNvSpPr>
            <a:spLocks noGrp="1"/>
          </p:cNvSpPr>
          <p:nvPr>
            <p:ph type="title"/>
          </p:nvPr>
        </p:nvSpPr>
        <p:spPr/>
        <p:txBody>
          <a:bodyPr/>
          <a:lstStyle/>
          <a:p>
            <a:r>
              <a:rPr lang="es-CO" altLang="en-US" dirty="0">
                <a:latin typeface="Arial" panose="020B0604020202020204" pitchFamily="34" charset="0"/>
                <a:cs typeface="Arial" panose="020B0604020202020204" pitchFamily="34" charset="0"/>
                <a:sym typeface="Arial" panose="020B0604020202020204" pitchFamily="34" charset="0"/>
              </a:rPr>
              <a:t>Contenido</a:t>
            </a:r>
            <a:endParaRPr lang="es-CO" dirty="0">
              <a:latin typeface="Arial" panose="020B0604020202020204" pitchFamily="34" charset="0"/>
              <a:cs typeface="Arial" panose="020B0604020202020204" pitchFamily="34" charset="0"/>
              <a:sym typeface="Arial" panose="020B0604020202020204" pitchFamily="34" charset="0"/>
            </a:endParaRPr>
          </a:p>
        </p:txBody>
      </p:sp>
      <p:sp>
        <p:nvSpPr>
          <p:cNvPr id="8" name="Rectangle 7">
            <a:extLst>
              <a:ext uri="{FF2B5EF4-FFF2-40B4-BE49-F238E27FC236}">
                <a16:creationId xmlns:a16="http://schemas.microsoft.com/office/drawing/2014/main" id="{E6C8F9B4-CDAA-4C1C-949D-FCB37DE7609B}"/>
              </a:ext>
            </a:extLst>
          </p:cNvPr>
          <p:cNvSpPr/>
          <p:nvPr/>
        </p:nvSpPr>
        <p:spPr>
          <a:xfrm>
            <a:off x="9052975" y="0"/>
            <a:ext cx="3138936" cy="6858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9" name="Rectangle 8">
            <a:extLst>
              <a:ext uri="{FF2B5EF4-FFF2-40B4-BE49-F238E27FC236}">
                <a16:creationId xmlns:a16="http://schemas.microsoft.com/office/drawing/2014/main" id="{B4B595AE-3678-4DB5-9668-939F1D0C1A80}"/>
              </a:ext>
            </a:extLst>
          </p:cNvPr>
          <p:cNvSpPr/>
          <p:nvPr/>
        </p:nvSpPr>
        <p:spPr>
          <a:xfrm>
            <a:off x="1574484" y="1"/>
            <a:ext cx="10617427" cy="6857999"/>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10" name="Slide Number">
            <a:extLst>
              <a:ext uri="{FF2B5EF4-FFF2-40B4-BE49-F238E27FC236}">
                <a16:creationId xmlns:a16="http://schemas.microsoft.com/office/drawing/2014/main" id="{CE11EBF6-511C-4EA5-903A-719DCF0AFF5E}"/>
              </a:ext>
            </a:extLst>
          </p:cNvPr>
          <p:cNvSpPr txBox="1">
            <a:spLocks/>
          </p:cNvSpPr>
          <p:nvPr/>
        </p:nvSpPr>
        <p:spPr bwMode="gray">
          <a:xfrm>
            <a:off x="11914930" y="6594791"/>
            <a:ext cx="58880" cy="128097"/>
          </a:xfrm>
          <a:prstGeom prst="rect">
            <a:avLst/>
          </a:prstGeom>
          <a:noFill/>
        </p:spPr>
        <p:txBody>
          <a:bodyPr vert="horz" wrap="none" lIns="0" tIns="0" rIns="0" bIns="0" rtlCol="0" anchor="ctr">
            <a:spAutoFit/>
          </a:bodyPr>
          <a:lstStyle>
            <a:defPPr>
              <a:defRPr lang="es-ES"/>
            </a:defPPr>
            <a:lvl1pPr>
              <a:defRPr sz="1000" baseline="0">
                <a:latin typeface="+mn-lt"/>
              </a:defRPr>
            </a:lvl1pPr>
          </a:lstStyle>
          <a:p>
            <a:pPr lvl="0" algn="ctr"/>
            <a:fld id="{42C328C1-A84F-4A39-A664-DBA00541A8C6}" type="slidenum">
              <a:rPr lang="es-CO" sz="816">
                <a:solidFill>
                  <a:schemeClr val="bg2"/>
                </a:solidFill>
                <a:latin typeface="Arial" panose="020B0604020202020204" pitchFamily="34" charset="0"/>
                <a:cs typeface="Arial" panose="020B0604020202020204" pitchFamily="34" charset="0"/>
                <a:sym typeface="Arial" panose="020B0604020202020204" pitchFamily="34" charset="0"/>
              </a:rPr>
              <a:pPr lvl="0" algn="ctr"/>
              <a:t>2</a:t>
            </a:fld>
            <a:endParaRPr lang="es-CO" sz="816" dirty="0">
              <a:solidFill>
                <a:schemeClr val="bg2"/>
              </a:solidFill>
              <a:latin typeface="Arial" panose="020B0604020202020204" pitchFamily="34" charset="0"/>
              <a:cs typeface="Arial" panose="020B0604020202020204" pitchFamily="34" charset="0"/>
              <a:sym typeface="Arial" panose="020B0604020202020204" pitchFamily="34" charset="0"/>
            </a:endParaRPr>
          </a:p>
        </p:txBody>
      </p:sp>
      <p:grpSp>
        <p:nvGrpSpPr>
          <p:cNvPr id="11" name="Group 24">
            <a:extLst>
              <a:ext uri="{FF2B5EF4-FFF2-40B4-BE49-F238E27FC236}">
                <a16:creationId xmlns:a16="http://schemas.microsoft.com/office/drawing/2014/main" id="{429F8C18-FC58-46B7-9B0F-A81DE2104074}"/>
              </a:ext>
            </a:extLst>
          </p:cNvPr>
          <p:cNvGrpSpPr/>
          <p:nvPr/>
        </p:nvGrpSpPr>
        <p:grpSpPr>
          <a:xfrm>
            <a:off x="11312671" y="6520241"/>
            <a:ext cx="315252" cy="277198"/>
            <a:chOff x="3824288" y="1468438"/>
            <a:chExt cx="4300538" cy="3781425"/>
          </a:xfrm>
          <a:solidFill>
            <a:schemeClr val="bg1"/>
          </a:solidFill>
        </p:grpSpPr>
        <p:sp>
          <p:nvSpPr>
            <p:cNvPr id="12" name="Freeform 5">
              <a:extLst>
                <a:ext uri="{FF2B5EF4-FFF2-40B4-BE49-F238E27FC236}">
                  <a16:creationId xmlns:a16="http://schemas.microsoft.com/office/drawing/2014/main" id="{7B1DBB92-3FA5-4C01-A5FB-79F35CE8A4A8}"/>
                </a:ext>
              </a:extLst>
            </p:cNvPr>
            <p:cNvSpPr>
              <a:spLocks/>
            </p:cNvSpPr>
            <p:nvPr/>
          </p:nvSpPr>
          <p:spPr bwMode="auto">
            <a:xfrm>
              <a:off x="3824288" y="1468438"/>
              <a:ext cx="4300538" cy="2162175"/>
            </a:xfrm>
            <a:custGeom>
              <a:avLst/>
              <a:gdLst>
                <a:gd name="T0" fmla="*/ 3354 w 3496"/>
                <a:gd name="T1" fmla="*/ 1490 h 1760"/>
                <a:gd name="T2" fmla="*/ 3233 w 3496"/>
                <a:gd name="T3" fmla="*/ 1296 h 1760"/>
                <a:gd name="T4" fmla="*/ 2953 w 3496"/>
                <a:gd name="T5" fmla="*/ 944 h 1760"/>
                <a:gd name="T6" fmla="*/ 2751 w 3496"/>
                <a:gd name="T7" fmla="*/ 782 h 1760"/>
                <a:gd name="T8" fmla="*/ 2465 w 3496"/>
                <a:gd name="T9" fmla="*/ 554 h 1760"/>
                <a:gd name="T10" fmla="*/ 2256 w 3496"/>
                <a:gd name="T11" fmla="*/ 302 h 1760"/>
                <a:gd name="T12" fmla="*/ 1941 w 3496"/>
                <a:gd name="T13" fmla="*/ 6 h 1760"/>
                <a:gd name="T14" fmla="*/ 1889 w 3496"/>
                <a:gd name="T15" fmla="*/ 5 h 1760"/>
                <a:gd name="T16" fmla="*/ 1432 w 3496"/>
                <a:gd name="T17" fmla="*/ 328 h 1760"/>
                <a:gd name="T18" fmla="*/ 1007 w 3496"/>
                <a:gd name="T19" fmla="*/ 586 h 1760"/>
                <a:gd name="T20" fmla="*/ 944 w 3496"/>
                <a:gd name="T21" fmla="*/ 607 h 1760"/>
                <a:gd name="T22" fmla="*/ 330 w 3496"/>
                <a:gd name="T23" fmla="*/ 1347 h 1760"/>
                <a:gd name="T24" fmla="*/ 0 w 3496"/>
                <a:gd name="T25" fmla="*/ 1714 h 1760"/>
                <a:gd name="T26" fmla="*/ 1470 w 3496"/>
                <a:gd name="T27" fmla="*/ 1714 h 1760"/>
                <a:gd name="T28" fmla="*/ 1566 w 3496"/>
                <a:gd name="T29" fmla="*/ 1580 h 1760"/>
                <a:gd name="T30" fmla="*/ 1910 w 3496"/>
                <a:gd name="T31" fmla="*/ 1286 h 1760"/>
                <a:gd name="T32" fmla="*/ 2232 w 3496"/>
                <a:gd name="T33" fmla="*/ 1295 h 1760"/>
                <a:gd name="T34" fmla="*/ 2597 w 3496"/>
                <a:gd name="T35" fmla="*/ 1750 h 1760"/>
                <a:gd name="T36" fmla="*/ 2662 w 3496"/>
                <a:gd name="T37" fmla="*/ 1757 h 1760"/>
                <a:gd name="T38" fmla="*/ 2605 w 3496"/>
                <a:gd name="T39" fmla="*/ 1554 h 1760"/>
                <a:gd name="T40" fmla="*/ 2230 w 3496"/>
                <a:gd name="T41" fmla="*/ 1203 h 1760"/>
                <a:gd name="T42" fmla="*/ 1735 w 3496"/>
                <a:gd name="T43" fmla="*/ 1279 h 1760"/>
                <a:gd name="T44" fmla="*/ 1379 w 3496"/>
                <a:gd name="T45" fmla="*/ 1647 h 1760"/>
                <a:gd name="T46" fmla="*/ 1201 w 3496"/>
                <a:gd name="T47" fmla="*/ 1597 h 1760"/>
                <a:gd name="T48" fmla="*/ 1201 w 3496"/>
                <a:gd name="T49" fmla="*/ 1579 h 1760"/>
                <a:gd name="T50" fmla="*/ 1745 w 3496"/>
                <a:gd name="T51" fmla="*/ 1161 h 1760"/>
                <a:gd name="T52" fmla="*/ 2169 w 3496"/>
                <a:gd name="T53" fmla="*/ 1074 h 1760"/>
                <a:gd name="T54" fmla="*/ 2547 w 3496"/>
                <a:gd name="T55" fmla="*/ 1316 h 1760"/>
                <a:gd name="T56" fmla="*/ 2809 w 3496"/>
                <a:gd name="T57" fmla="*/ 1748 h 1760"/>
                <a:gd name="T58" fmla="*/ 2851 w 3496"/>
                <a:gd name="T59" fmla="*/ 1760 h 1760"/>
                <a:gd name="T60" fmla="*/ 2596 w 3496"/>
                <a:gd name="T61" fmla="*/ 1248 h 1760"/>
                <a:gd name="T62" fmla="*/ 2240 w 3496"/>
                <a:gd name="T63" fmla="*/ 1002 h 1760"/>
                <a:gd name="T64" fmla="*/ 1837 w 3496"/>
                <a:gd name="T65" fmla="*/ 1045 h 1760"/>
                <a:gd name="T66" fmla="*/ 1106 w 3496"/>
                <a:gd name="T67" fmla="*/ 1499 h 1760"/>
                <a:gd name="T68" fmla="*/ 947 w 3496"/>
                <a:gd name="T69" fmla="*/ 1451 h 1760"/>
                <a:gd name="T70" fmla="*/ 936 w 3496"/>
                <a:gd name="T71" fmla="*/ 1405 h 1760"/>
                <a:gd name="T72" fmla="*/ 1388 w 3496"/>
                <a:gd name="T73" fmla="*/ 1129 h 1760"/>
                <a:gd name="T74" fmla="*/ 1815 w 3496"/>
                <a:gd name="T75" fmla="*/ 946 h 1760"/>
                <a:gd name="T76" fmla="*/ 2408 w 3496"/>
                <a:gd name="T77" fmla="*/ 943 h 1760"/>
                <a:gd name="T78" fmla="*/ 2917 w 3496"/>
                <a:gd name="T79" fmla="*/ 1535 h 1760"/>
                <a:gd name="T80" fmla="*/ 3011 w 3496"/>
                <a:gd name="T81" fmla="*/ 1758 h 1760"/>
                <a:gd name="T82" fmla="*/ 3074 w 3496"/>
                <a:gd name="T83" fmla="*/ 1738 h 1760"/>
                <a:gd name="T84" fmla="*/ 2798 w 3496"/>
                <a:gd name="T85" fmla="*/ 1175 h 1760"/>
                <a:gd name="T86" fmla="*/ 2356 w 3496"/>
                <a:gd name="T87" fmla="*/ 861 h 1760"/>
                <a:gd name="T88" fmla="*/ 1793 w 3496"/>
                <a:gd name="T89" fmla="*/ 886 h 1760"/>
                <a:gd name="T90" fmla="*/ 1052 w 3496"/>
                <a:gd name="T91" fmla="*/ 1188 h 1760"/>
                <a:gd name="T92" fmla="*/ 796 w 3496"/>
                <a:gd name="T93" fmla="*/ 1283 h 1760"/>
                <a:gd name="T94" fmla="*/ 697 w 3496"/>
                <a:gd name="T95" fmla="*/ 1193 h 1760"/>
                <a:gd name="T96" fmla="*/ 883 w 3496"/>
                <a:gd name="T97" fmla="*/ 1074 h 1760"/>
                <a:gd name="T98" fmla="*/ 1191 w 3496"/>
                <a:gd name="T99" fmla="*/ 950 h 1760"/>
                <a:gd name="T100" fmla="*/ 1664 w 3496"/>
                <a:gd name="T101" fmla="*/ 792 h 1760"/>
                <a:gd name="T102" fmla="*/ 2190 w 3496"/>
                <a:gd name="T103" fmla="*/ 720 h 1760"/>
                <a:gd name="T104" fmla="*/ 2566 w 3496"/>
                <a:gd name="T105" fmla="*/ 837 h 1760"/>
                <a:gd name="T106" fmla="*/ 3253 w 3496"/>
                <a:gd name="T107" fmla="*/ 1729 h 1760"/>
                <a:gd name="T108" fmla="*/ 3496 w 3496"/>
                <a:gd name="T109" fmla="*/ 1747 h 1760"/>
                <a:gd name="T110" fmla="*/ 3490 w 3496"/>
                <a:gd name="T111" fmla="*/ 173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96" h="1760">
                  <a:moveTo>
                    <a:pt x="3490" y="1730"/>
                  </a:moveTo>
                  <a:cubicBezTo>
                    <a:pt x="3458" y="1642"/>
                    <a:pt x="3407" y="1566"/>
                    <a:pt x="3354" y="1490"/>
                  </a:cubicBezTo>
                  <a:cubicBezTo>
                    <a:pt x="3319" y="1440"/>
                    <a:pt x="3284" y="1390"/>
                    <a:pt x="3250" y="1340"/>
                  </a:cubicBezTo>
                  <a:cubicBezTo>
                    <a:pt x="3240" y="1327"/>
                    <a:pt x="3234" y="1313"/>
                    <a:pt x="3233" y="1296"/>
                  </a:cubicBezTo>
                  <a:cubicBezTo>
                    <a:pt x="3225" y="1211"/>
                    <a:pt x="3185" y="1143"/>
                    <a:pt x="3127" y="1083"/>
                  </a:cubicBezTo>
                  <a:cubicBezTo>
                    <a:pt x="3075" y="1029"/>
                    <a:pt x="3014" y="986"/>
                    <a:pt x="2953" y="944"/>
                  </a:cubicBezTo>
                  <a:cubicBezTo>
                    <a:pt x="2891" y="901"/>
                    <a:pt x="2828" y="860"/>
                    <a:pt x="2773" y="808"/>
                  </a:cubicBezTo>
                  <a:cubicBezTo>
                    <a:pt x="2764" y="800"/>
                    <a:pt x="2757" y="791"/>
                    <a:pt x="2751" y="782"/>
                  </a:cubicBezTo>
                  <a:cubicBezTo>
                    <a:pt x="2720" y="738"/>
                    <a:pt x="2682" y="702"/>
                    <a:pt x="2639" y="671"/>
                  </a:cubicBezTo>
                  <a:cubicBezTo>
                    <a:pt x="2583" y="630"/>
                    <a:pt x="2525" y="590"/>
                    <a:pt x="2465" y="554"/>
                  </a:cubicBezTo>
                  <a:cubicBezTo>
                    <a:pt x="2430" y="534"/>
                    <a:pt x="2401" y="509"/>
                    <a:pt x="2378" y="478"/>
                  </a:cubicBezTo>
                  <a:cubicBezTo>
                    <a:pt x="2336" y="420"/>
                    <a:pt x="2295" y="361"/>
                    <a:pt x="2256" y="302"/>
                  </a:cubicBezTo>
                  <a:cubicBezTo>
                    <a:pt x="2210" y="234"/>
                    <a:pt x="2166" y="166"/>
                    <a:pt x="2107" y="108"/>
                  </a:cubicBezTo>
                  <a:cubicBezTo>
                    <a:pt x="2059" y="62"/>
                    <a:pt x="2005" y="26"/>
                    <a:pt x="1941" y="6"/>
                  </a:cubicBezTo>
                  <a:cubicBezTo>
                    <a:pt x="1941" y="6"/>
                    <a:pt x="1940" y="6"/>
                    <a:pt x="1940" y="6"/>
                  </a:cubicBezTo>
                  <a:cubicBezTo>
                    <a:pt x="1916" y="0"/>
                    <a:pt x="1889" y="5"/>
                    <a:pt x="1889" y="5"/>
                  </a:cubicBezTo>
                  <a:cubicBezTo>
                    <a:pt x="1791" y="28"/>
                    <a:pt x="1708" y="79"/>
                    <a:pt x="1633" y="143"/>
                  </a:cubicBezTo>
                  <a:cubicBezTo>
                    <a:pt x="1564" y="203"/>
                    <a:pt x="1498" y="266"/>
                    <a:pt x="1432" y="328"/>
                  </a:cubicBezTo>
                  <a:cubicBezTo>
                    <a:pt x="1368" y="388"/>
                    <a:pt x="1304" y="448"/>
                    <a:pt x="1230" y="497"/>
                  </a:cubicBezTo>
                  <a:cubicBezTo>
                    <a:pt x="1162" y="542"/>
                    <a:pt x="1089" y="575"/>
                    <a:pt x="1007" y="586"/>
                  </a:cubicBezTo>
                  <a:cubicBezTo>
                    <a:pt x="1000" y="587"/>
                    <a:pt x="992" y="589"/>
                    <a:pt x="984" y="588"/>
                  </a:cubicBezTo>
                  <a:cubicBezTo>
                    <a:pt x="967" y="587"/>
                    <a:pt x="956" y="596"/>
                    <a:pt x="944" y="607"/>
                  </a:cubicBezTo>
                  <a:cubicBezTo>
                    <a:pt x="828" y="716"/>
                    <a:pt x="724" y="836"/>
                    <a:pt x="626" y="962"/>
                  </a:cubicBezTo>
                  <a:cubicBezTo>
                    <a:pt x="527" y="1090"/>
                    <a:pt x="430" y="1219"/>
                    <a:pt x="330" y="1347"/>
                  </a:cubicBezTo>
                  <a:cubicBezTo>
                    <a:pt x="231" y="1475"/>
                    <a:pt x="125" y="1596"/>
                    <a:pt x="7" y="1706"/>
                  </a:cubicBezTo>
                  <a:cubicBezTo>
                    <a:pt x="4" y="1708"/>
                    <a:pt x="2" y="1711"/>
                    <a:pt x="0" y="1714"/>
                  </a:cubicBezTo>
                  <a:cubicBezTo>
                    <a:pt x="195" y="1714"/>
                    <a:pt x="390" y="1714"/>
                    <a:pt x="585" y="1714"/>
                  </a:cubicBezTo>
                  <a:cubicBezTo>
                    <a:pt x="880" y="1714"/>
                    <a:pt x="1175" y="1714"/>
                    <a:pt x="1470" y="1714"/>
                  </a:cubicBezTo>
                  <a:cubicBezTo>
                    <a:pt x="1481" y="1714"/>
                    <a:pt x="1487" y="1711"/>
                    <a:pt x="1493" y="1702"/>
                  </a:cubicBezTo>
                  <a:cubicBezTo>
                    <a:pt x="1517" y="1661"/>
                    <a:pt x="1541" y="1620"/>
                    <a:pt x="1566" y="1580"/>
                  </a:cubicBezTo>
                  <a:cubicBezTo>
                    <a:pt x="1615" y="1504"/>
                    <a:pt x="1671" y="1433"/>
                    <a:pt x="1743" y="1378"/>
                  </a:cubicBezTo>
                  <a:cubicBezTo>
                    <a:pt x="1794" y="1339"/>
                    <a:pt x="1848" y="1304"/>
                    <a:pt x="1910" y="1286"/>
                  </a:cubicBezTo>
                  <a:cubicBezTo>
                    <a:pt x="1974" y="1268"/>
                    <a:pt x="2039" y="1261"/>
                    <a:pt x="2104" y="1262"/>
                  </a:cubicBezTo>
                  <a:cubicBezTo>
                    <a:pt x="2150" y="1263"/>
                    <a:pt x="2192" y="1273"/>
                    <a:pt x="2232" y="1295"/>
                  </a:cubicBezTo>
                  <a:cubicBezTo>
                    <a:pt x="2303" y="1334"/>
                    <a:pt x="2363" y="1386"/>
                    <a:pt x="2416" y="1446"/>
                  </a:cubicBezTo>
                  <a:cubicBezTo>
                    <a:pt x="2497" y="1535"/>
                    <a:pt x="2564" y="1632"/>
                    <a:pt x="2597" y="1750"/>
                  </a:cubicBezTo>
                  <a:cubicBezTo>
                    <a:pt x="2598" y="1754"/>
                    <a:pt x="2601" y="1759"/>
                    <a:pt x="2604" y="1759"/>
                  </a:cubicBezTo>
                  <a:cubicBezTo>
                    <a:pt x="2623" y="1759"/>
                    <a:pt x="2643" y="1760"/>
                    <a:pt x="2662" y="1757"/>
                  </a:cubicBezTo>
                  <a:cubicBezTo>
                    <a:pt x="2677" y="1755"/>
                    <a:pt x="2679" y="1750"/>
                    <a:pt x="2675" y="1735"/>
                  </a:cubicBezTo>
                  <a:cubicBezTo>
                    <a:pt x="2662" y="1671"/>
                    <a:pt x="2638" y="1611"/>
                    <a:pt x="2605" y="1554"/>
                  </a:cubicBezTo>
                  <a:cubicBezTo>
                    <a:pt x="2518" y="1402"/>
                    <a:pt x="2393" y="1290"/>
                    <a:pt x="2240" y="1207"/>
                  </a:cubicBezTo>
                  <a:cubicBezTo>
                    <a:pt x="2237" y="1205"/>
                    <a:pt x="2233" y="1203"/>
                    <a:pt x="2230" y="1203"/>
                  </a:cubicBezTo>
                  <a:cubicBezTo>
                    <a:pt x="2128" y="1183"/>
                    <a:pt x="2027" y="1180"/>
                    <a:pt x="1925" y="1202"/>
                  </a:cubicBezTo>
                  <a:cubicBezTo>
                    <a:pt x="1857" y="1216"/>
                    <a:pt x="1794" y="1243"/>
                    <a:pt x="1735" y="1279"/>
                  </a:cubicBezTo>
                  <a:cubicBezTo>
                    <a:pt x="1643" y="1334"/>
                    <a:pt x="1567" y="1406"/>
                    <a:pt x="1501" y="1488"/>
                  </a:cubicBezTo>
                  <a:cubicBezTo>
                    <a:pt x="1458" y="1540"/>
                    <a:pt x="1419" y="1594"/>
                    <a:pt x="1379" y="1647"/>
                  </a:cubicBezTo>
                  <a:cubicBezTo>
                    <a:pt x="1375" y="1653"/>
                    <a:pt x="1371" y="1658"/>
                    <a:pt x="1363" y="1657"/>
                  </a:cubicBezTo>
                  <a:cubicBezTo>
                    <a:pt x="1304" y="1650"/>
                    <a:pt x="1250" y="1631"/>
                    <a:pt x="1201" y="1597"/>
                  </a:cubicBezTo>
                  <a:cubicBezTo>
                    <a:pt x="1198" y="1594"/>
                    <a:pt x="1195" y="1592"/>
                    <a:pt x="1192" y="1589"/>
                  </a:cubicBezTo>
                  <a:cubicBezTo>
                    <a:pt x="1196" y="1585"/>
                    <a:pt x="1198" y="1582"/>
                    <a:pt x="1201" y="1579"/>
                  </a:cubicBezTo>
                  <a:cubicBezTo>
                    <a:pt x="1256" y="1527"/>
                    <a:pt x="1311" y="1474"/>
                    <a:pt x="1367" y="1423"/>
                  </a:cubicBezTo>
                  <a:cubicBezTo>
                    <a:pt x="1482" y="1320"/>
                    <a:pt x="1605" y="1228"/>
                    <a:pt x="1745" y="1161"/>
                  </a:cubicBezTo>
                  <a:cubicBezTo>
                    <a:pt x="1865" y="1103"/>
                    <a:pt x="1991" y="1071"/>
                    <a:pt x="2125" y="1072"/>
                  </a:cubicBezTo>
                  <a:cubicBezTo>
                    <a:pt x="2140" y="1072"/>
                    <a:pt x="2155" y="1075"/>
                    <a:pt x="2169" y="1074"/>
                  </a:cubicBezTo>
                  <a:cubicBezTo>
                    <a:pt x="2207" y="1072"/>
                    <a:pt x="2241" y="1083"/>
                    <a:pt x="2274" y="1098"/>
                  </a:cubicBezTo>
                  <a:cubicBezTo>
                    <a:pt x="2383" y="1149"/>
                    <a:pt x="2471" y="1225"/>
                    <a:pt x="2547" y="1316"/>
                  </a:cubicBezTo>
                  <a:cubicBezTo>
                    <a:pt x="2617" y="1399"/>
                    <a:pt x="2675" y="1490"/>
                    <a:pt x="2726" y="1586"/>
                  </a:cubicBezTo>
                  <a:cubicBezTo>
                    <a:pt x="2755" y="1639"/>
                    <a:pt x="2781" y="1694"/>
                    <a:pt x="2809" y="1748"/>
                  </a:cubicBezTo>
                  <a:cubicBezTo>
                    <a:pt x="2813" y="1756"/>
                    <a:pt x="2817" y="1760"/>
                    <a:pt x="2826" y="1759"/>
                  </a:cubicBezTo>
                  <a:cubicBezTo>
                    <a:pt x="2834" y="1759"/>
                    <a:pt x="2843" y="1760"/>
                    <a:pt x="2851" y="1760"/>
                  </a:cubicBezTo>
                  <a:cubicBezTo>
                    <a:pt x="2868" y="1759"/>
                    <a:pt x="2873" y="1752"/>
                    <a:pt x="2867" y="1735"/>
                  </a:cubicBezTo>
                  <a:cubicBezTo>
                    <a:pt x="2809" y="1555"/>
                    <a:pt x="2722" y="1391"/>
                    <a:pt x="2596" y="1248"/>
                  </a:cubicBezTo>
                  <a:cubicBezTo>
                    <a:pt x="2522" y="1163"/>
                    <a:pt x="2437" y="1091"/>
                    <a:pt x="2336" y="1041"/>
                  </a:cubicBezTo>
                  <a:cubicBezTo>
                    <a:pt x="2305" y="1025"/>
                    <a:pt x="2273" y="1009"/>
                    <a:pt x="2240" y="1002"/>
                  </a:cubicBezTo>
                  <a:cubicBezTo>
                    <a:pt x="2206" y="994"/>
                    <a:pt x="2170" y="994"/>
                    <a:pt x="2136" y="994"/>
                  </a:cubicBezTo>
                  <a:cubicBezTo>
                    <a:pt x="2033" y="994"/>
                    <a:pt x="1934" y="1012"/>
                    <a:pt x="1837" y="1045"/>
                  </a:cubicBezTo>
                  <a:cubicBezTo>
                    <a:pt x="1686" y="1096"/>
                    <a:pt x="1548" y="1176"/>
                    <a:pt x="1419" y="1268"/>
                  </a:cubicBezTo>
                  <a:cubicBezTo>
                    <a:pt x="1313" y="1343"/>
                    <a:pt x="1210" y="1422"/>
                    <a:pt x="1106" y="1499"/>
                  </a:cubicBezTo>
                  <a:cubicBezTo>
                    <a:pt x="1098" y="1504"/>
                    <a:pt x="1088" y="1508"/>
                    <a:pt x="1078" y="1508"/>
                  </a:cubicBezTo>
                  <a:cubicBezTo>
                    <a:pt x="1025" y="1510"/>
                    <a:pt x="984" y="1485"/>
                    <a:pt x="947" y="1451"/>
                  </a:cubicBezTo>
                  <a:cubicBezTo>
                    <a:pt x="937" y="1441"/>
                    <a:pt x="928" y="1430"/>
                    <a:pt x="918" y="1419"/>
                  </a:cubicBezTo>
                  <a:cubicBezTo>
                    <a:pt x="925" y="1414"/>
                    <a:pt x="930" y="1409"/>
                    <a:pt x="936" y="1405"/>
                  </a:cubicBezTo>
                  <a:cubicBezTo>
                    <a:pt x="997" y="1364"/>
                    <a:pt x="1056" y="1321"/>
                    <a:pt x="1118" y="1284"/>
                  </a:cubicBezTo>
                  <a:cubicBezTo>
                    <a:pt x="1207" y="1230"/>
                    <a:pt x="1298" y="1181"/>
                    <a:pt x="1388" y="1129"/>
                  </a:cubicBezTo>
                  <a:cubicBezTo>
                    <a:pt x="1419" y="1112"/>
                    <a:pt x="1447" y="1090"/>
                    <a:pt x="1479" y="1077"/>
                  </a:cubicBezTo>
                  <a:cubicBezTo>
                    <a:pt x="1591" y="1031"/>
                    <a:pt x="1702" y="986"/>
                    <a:pt x="1815" y="946"/>
                  </a:cubicBezTo>
                  <a:cubicBezTo>
                    <a:pt x="1936" y="903"/>
                    <a:pt x="2062" y="881"/>
                    <a:pt x="2192" y="889"/>
                  </a:cubicBezTo>
                  <a:cubicBezTo>
                    <a:pt x="2267" y="894"/>
                    <a:pt x="2340" y="910"/>
                    <a:pt x="2408" y="943"/>
                  </a:cubicBezTo>
                  <a:cubicBezTo>
                    <a:pt x="2525" y="997"/>
                    <a:pt x="2620" y="1077"/>
                    <a:pt x="2701" y="1175"/>
                  </a:cubicBezTo>
                  <a:cubicBezTo>
                    <a:pt x="2792" y="1284"/>
                    <a:pt x="2861" y="1406"/>
                    <a:pt x="2917" y="1535"/>
                  </a:cubicBezTo>
                  <a:cubicBezTo>
                    <a:pt x="2948" y="1604"/>
                    <a:pt x="2975" y="1676"/>
                    <a:pt x="3003" y="1746"/>
                  </a:cubicBezTo>
                  <a:cubicBezTo>
                    <a:pt x="3005" y="1751"/>
                    <a:pt x="3008" y="1758"/>
                    <a:pt x="3011" y="1758"/>
                  </a:cubicBezTo>
                  <a:cubicBezTo>
                    <a:pt x="3028" y="1759"/>
                    <a:pt x="3046" y="1759"/>
                    <a:pt x="3063" y="1757"/>
                  </a:cubicBezTo>
                  <a:cubicBezTo>
                    <a:pt x="3073" y="1756"/>
                    <a:pt x="3077" y="1748"/>
                    <a:pt x="3074" y="1738"/>
                  </a:cubicBezTo>
                  <a:cubicBezTo>
                    <a:pt x="3059" y="1682"/>
                    <a:pt x="3047" y="1626"/>
                    <a:pt x="3028" y="1572"/>
                  </a:cubicBezTo>
                  <a:cubicBezTo>
                    <a:pt x="2979" y="1424"/>
                    <a:pt x="2903" y="1291"/>
                    <a:pt x="2798" y="1175"/>
                  </a:cubicBezTo>
                  <a:cubicBezTo>
                    <a:pt x="2748" y="1119"/>
                    <a:pt x="2692" y="1067"/>
                    <a:pt x="2636" y="1015"/>
                  </a:cubicBezTo>
                  <a:cubicBezTo>
                    <a:pt x="2556" y="939"/>
                    <a:pt x="2462" y="889"/>
                    <a:pt x="2356" y="861"/>
                  </a:cubicBezTo>
                  <a:cubicBezTo>
                    <a:pt x="2244" y="831"/>
                    <a:pt x="2132" y="831"/>
                    <a:pt x="2018" y="843"/>
                  </a:cubicBezTo>
                  <a:cubicBezTo>
                    <a:pt x="1942" y="851"/>
                    <a:pt x="1867" y="867"/>
                    <a:pt x="1793" y="886"/>
                  </a:cubicBezTo>
                  <a:cubicBezTo>
                    <a:pt x="1611" y="933"/>
                    <a:pt x="1437" y="1005"/>
                    <a:pt x="1262" y="1071"/>
                  </a:cubicBezTo>
                  <a:cubicBezTo>
                    <a:pt x="1186" y="1099"/>
                    <a:pt x="1119" y="1145"/>
                    <a:pt x="1052" y="1188"/>
                  </a:cubicBezTo>
                  <a:cubicBezTo>
                    <a:pt x="1005" y="1217"/>
                    <a:pt x="958" y="1246"/>
                    <a:pt x="910" y="1271"/>
                  </a:cubicBezTo>
                  <a:cubicBezTo>
                    <a:pt x="875" y="1288"/>
                    <a:pt x="836" y="1295"/>
                    <a:pt x="796" y="1283"/>
                  </a:cubicBezTo>
                  <a:cubicBezTo>
                    <a:pt x="753" y="1270"/>
                    <a:pt x="722" y="1240"/>
                    <a:pt x="695" y="1206"/>
                  </a:cubicBezTo>
                  <a:cubicBezTo>
                    <a:pt x="693" y="1203"/>
                    <a:pt x="694" y="1195"/>
                    <a:pt x="697" y="1193"/>
                  </a:cubicBezTo>
                  <a:cubicBezTo>
                    <a:pt x="712" y="1178"/>
                    <a:pt x="726" y="1162"/>
                    <a:pt x="743" y="1149"/>
                  </a:cubicBezTo>
                  <a:cubicBezTo>
                    <a:pt x="785" y="1116"/>
                    <a:pt x="834" y="1094"/>
                    <a:pt x="883" y="1074"/>
                  </a:cubicBezTo>
                  <a:cubicBezTo>
                    <a:pt x="967" y="1039"/>
                    <a:pt x="1052" y="1006"/>
                    <a:pt x="1136" y="972"/>
                  </a:cubicBezTo>
                  <a:cubicBezTo>
                    <a:pt x="1155" y="965"/>
                    <a:pt x="1172" y="956"/>
                    <a:pt x="1191" y="950"/>
                  </a:cubicBezTo>
                  <a:cubicBezTo>
                    <a:pt x="1243" y="933"/>
                    <a:pt x="1296" y="918"/>
                    <a:pt x="1347" y="901"/>
                  </a:cubicBezTo>
                  <a:cubicBezTo>
                    <a:pt x="1453" y="865"/>
                    <a:pt x="1558" y="827"/>
                    <a:pt x="1664" y="792"/>
                  </a:cubicBezTo>
                  <a:cubicBezTo>
                    <a:pt x="1763" y="759"/>
                    <a:pt x="1864" y="734"/>
                    <a:pt x="1967" y="722"/>
                  </a:cubicBezTo>
                  <a:cubicBezTo>
                    <a:pt x="2041" y="713"/>
                    <a:pt x="2115" y="712"/>
                    <a:pt x="2190" y="720"/>
                  </a:cubicBezTo>
                  <a:cubicBezTo>
                    <a:pt x="2225" y="724"/>
                    <a:pt x="2261" y="727"/>
                    <a:pt x="2296" y="732"/>
                  </a:cubicBezTo>
                  <a:cubicBezTo>
                    <a:pt x="2394" y="747"/>
                    <a:pt x="2483" y="785"/>
                    <a:pt x="2566" y="837"/>
                  </a:cubicBezTo>
                  <a:cubicBezTo>
                    <a:pt x="2685" y="912"/>
                    <a:pt x="2785" y="1008"/>
                    <a:pt x="2875" y="1115"/>
                  </a:cubicBezTo>
                  <a:cubicBezTo>
                    <a:pt x="3031" y="1301"/>
                    <a:pt x="3152" y="1509"/>
                    <a:pt x="3253" y="1729"/>
                  </a:cubicBezTo>
                  <a:cubicBezTo>
                    <a:pt x="3263" y="1751"/>
                    <a:pt x="3275" y="1759"/>
                    <a:pt x="3298" y="1758"/>
                  </a:cubicBezTo>
                  <a:cubicBezTo>
                    <a:pt x="3364" y="1754"/>
                    <a:pt x="3430" y="1750"/>
                    <a:pt x="3496" y="1747"/>
                  </a:cubicBezTo>
                  <a:cubicBezTo>
                    <a:pt x="3496" y="1744"/>
                    <a:pt x="3496" y="1740"/>
                    <a:pt x="3496" y="1737"/>
                  </a:cubicBezTo>
                  <a:cubicBezTo>
                    <a:pt x="3494" y="1735"/>
                    <a:pt x="3491" y="1733"/>
                    <a:pt x="3490" y="1730"/>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3" name="Freeform 6">
              <a:extLst>
                <a:ext uri="{FF2B5EF4-FFF2-40B4-BE49-F238E27FC236}">
                  <a16:creationId xmlns:a16="http://schemas.microsoft.com/office/drawing/2014/main" id="{EC503F1F-43DE-4FC7-A9D9-3D40932D6A54}"/>
                </a:ext>
              </a:extLst>
            </p:cNvPr>
            <p:cNvSpPr>
              <a:spLocks/>
            </p:cNvSpPr>
            <p:nvPr/>
          </p:nvSpPr>
          <p:spPr bwMode="auto">
            <a:xfrm>
              <a:off x="6065838" y="3919538"/>
              <a:ext cx="538163" cy="1330325"/>
            </a:xfrm>
            <a:custGeom>
              <a:avLst/>
              <a:gdLst>
                <a:gd name="T0" fmla="*/ 434 w 437"/>
                <a:gd name="T1" fmla="*/ 924 h 1083"/>
                <a:gd name="T2" fmla="*/ 429 w 437"/>
                <a:gd name="T3" fmla="*/ 761 h 1083"/>
                <a:gd name="T4" fmla="*/ 427 w 437"/>
                <a:gd name="T5" fmla="*/ 657 h 1083"/>
                <a:gd name="T6" fmla="*/ 424 w 437"/>
                <a:gd name="T7" fmla="*/ 530 h 1083"/>
                <a:gd name="T8" fmla="*/ 422 w 437"/>
                <a:gd name="T9" fmla="*/ 357 h 1083"/>
                <a:gd name="T10" fmla="*/ 421 w 437"/>
                <a:gd name="T11" fmla="*/ 331 h 1083"/>
                <a:gd name="T12" fmla="*/ 420 w 437"/>
                <a:gd name="T13" fmla="*/ 290 h 1083"/>
                <a:gd name="T14" fmla="*/ 414 w 437"/>
                <a:gd name="T15" fmla="*/ 31 h 1083"/>
                <a:gd name="T16" fmla="*/ 392 w 437"/>
                <a:gd name="T17" fmla="*/ 2 h 1083"/>
                <a:gd name="T18" fmla="*/ 363 w 437"/>
                <a:gd name="T19" fmla="*/ 25 h 1083"/>
                <a:gd name="T20" fmla="*/ 260 w 437"/>
                <a:gd name="T21" fmla="*/ 457 h 1083"/>
                <a:gd name="T22" fmla="*/ 203 w 437"/>
                <a:gd name="T23" fmla="*/ 696 h 1083"/>
                <a:gd name="T24" fmla="*/ 198 w 437"/>
                <a:gd name="T25" fmla="*/ 709 h 1083"/>
                <a:gd name="T26" fmla="*/ 195 w 437"/>
                <a:gd name="T27" fmla="*/ 697 h 1083"/>
                <a:gd name="T28" fmla="*/ 118 w 437"/>
                <a:gd name="T29" fmla="*/ 341 h 1083"/>
                <a:gd name="T30" fmla="*/ 56 w 437"/>
                <a:gd name="T31" fmla="*/ 54 h 1083"/>
                <a:gd name="T32" fmla="*/ 50 w 437"/>
                <a:gd name="T33" fmla="*/ 28 h 1083"/>
                <a:gd name="T34" fmla="*/ 21 w 437"/>
                <a:gd name="T35" fmla="*/ 10 h 1083"/>
                <a:gd name="T36" fmla="*/ 0 w 437"/>
                <a:gd name="T37" fmla="*/ 35 h 1083"/>
                <a:gd name="T38" fmla="*/ 0 w 437"/>
                <a:gd name="T39" fmla="*/ 50 h 1083"/>
                <a:gd name="T40" fmla="*/ 3 w 437"/>
                <a:gd name="T41" fmla="*/ 388 h 1083"/>
                <a:gd name="T42" fmla="*/ 3 w 437"/>
                <a:gd name="T43" fmla="*/ 395 h 1083"/>
                <a:gd name="T44" fmla="*/ 5 w 437"/>
                <a:gd name="T45" fmla="*/ 527 h 1083"/>
                <a:gd name="T46" fmla="*/ 8 w 437"/>
                <a:gd name="T47" fmla="*/ 816 h 1083"/>
                <a:gd name="T48" fmla="*/ 8 w 437"/>
                <a:gd name="T49" fmla="*/ 834 h 1083"/>
                <a:gd name="T50" fmla="*/ 28 w 437"/>
                <a:gd name="T51" fmla="*/ 855 h 1083"/>
                <a:gd name="T52" fmla="*/ 59 w 437"/>
                <a:gd name="T53" fmla="*/ 828 h 1083"/>
                <a:gd name="T54" fmla="*/ 58 w 437"/>
                <a:gd name="T55" fmla="*/ 703 h 1083"/>
                <a:gd name="T56" fmla="*/ 55 w 437"/>
                <a:gd name="T57" fmla="*/ 316 h 1083"/>
                <a:gd name="T58" fmla="*/ 55 w 437"/>
                <a:gd name="T59" fmla="*/ 306 h 1083"/>
                <a:gd name="T60" fmla="*/ 60 w 437"/>
                <a:gd name="T61" fmla="*/ 317 h 1083"/>
                <a:gd name="T62" fmla="*/ 170 w 437"/>
                <a:gd name="T63" fmla="*/ 830 h 1083"/>
                <a:gd name="T64" fmla="*/ 197 w 437"/>
                <a:gd name="T65" fmla="*/ 856 h 1083"/>
                <a:gd name="T66" fmla="*/ 223 w 437"/>
                <a:gd name="T67" fmla="*/ 831 h 1083"/>
                <a:gd name="T68" fmla="*/ 250 w 437"/>
                <a:gd name="T69" fmla="*/ 721 h 1083"/>
                <a:gd name="T70" fmla="*/ 360 w 437"/>
                <a:gd name="T71" fmla="*/ 256 h 1083"/>
                <a:gd name="T72" fmla="*/ 365 w 437"/>
                <a:gd name="T73" fmla="*/ 239 h 1083"/>
                <a:gd name="T74" fmla="*/ 367 w 437"/>
                <a:gd name="T75" fmla="*/ 240 h 1083"/>
                <a:gd name="T76" fmla="*/ 378 w 437"/>
                <a:gd name="T77" fmla="*/ 698 h 1083"/>
                <a:gd name="T78" fmla="*/ 378 w 437"/>
                <a:gd name="T79" fmla="*/ 713 h 1083"/>
                <a:gd name="T80" fmla="*/ 380 w 437"/>
                <a:gd name="T81" fmla="*/ 816 h 1083"/>
                <a:gd name="T82" fmla="*/ 381 w 437"/>
                <a:gd name="T83" fmla="*/ 824 h 1083"/>
                <a:gd name="T84" fmla="*/ 385 w 437"/>
                <a:gd name="T85" fmla="*/ 1029 h 1083"/>
                <a:gd name="T86" fmla="*/ 386 w 437"/>
                <a:gd name="T87" fmla="*/ 1055 h 1083"/>
                <a:gd name="T88" fmla="*/ 396 w 437"/>
                <a:gd name="T89" fmla="*/ 1083 h 1083"/>
                <a:gd name="T90" fmla="*/ 427 w 437"/>
                <a:gd name="T91" fmla="*/ 1083 h 1083"/>
                <a:gd name="T92" fmla="*/ 436 w 437"/>
                <a:gd name="T93" fmla="*/ 1051 h 1083"/>
                <a:gd name="T94" fmla="*/ 435 w 437"/>
                <a:gd name="T95" fmla="*/ 950 h 1083"/>
                <a:gd name="T96" fmla="*/ 434 w 437"/>
                <a:gd name="T97" fmla="*/ 924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7" h="1083">
                  <a:moveTo>
                    <a:pt x="434" y="924"/>
                  </a:moveTo>
                  <a:cubicBezTo>
                    <a:pt x="433" y="870"/>
                    <a:pt x="431" y="816"/>
                    <a:pt x="429" y="761"/>
                  </a:cubicBezTo>
                  <a:cubicBezTo>
                    <a:pt x="428" y="726"/>
                    <a:pt x="428" y="692"/>
                    <a:pt x="427" y="657"/>
                  </a:cubicBezTo>
                  <a:cubicBezTo>
                    <a:pt x="426" y="614"/>
                    <a:pt x="425" y="572"/>
                    <a:pt x="424" y="530"/>
                  </a:cubicBezTo>
                  <a:cubicBezTo>
                    <a:pt x="423" y="472"/>
                    <a:pt x="423" y="414"/>
                    <a:pt x="422" y="357"/>
                  </a:cubicBezTo>
                  <a:cubicBezTo>
                    <a:pt x="422" y="348"/>
                    <a:pt x="421" y="340"/>
                    <a:pt x="421" y="331"/>
                  </a:cubicBezTo>
                  <a:cubicBezTo>
                    <a:pt x="421" y="317"/>
                    <a:pt x="420" y="304"/>
                    <a:pt x="420" y="290"/>
                  </a:cubicBezTo>
                  <a:cubicBezTo>
                    <a:pt x="418" y="204"/>
                    <a:pt x="416" y="117"/>
                    <a:pt x="414" y="31"/>
                  </a:cubicBezTo>
                  <a:cubicBezTo>
                    <a:pt x="414" y="14"/>
                    <a:pt x="406" y="3"/>
                    <a:pt x="392" y="2"/>
                  </a:cubicBezTo>
                  <a:cubicBezTo>
                    <a:pt x="377" y="0"/>
                    <a:pt x="367" y="8"/>
                    <a:pt x="363" y="25"/>
                  </a:cubicBezTo>
                  <a:cubicBezTo>
                    <a:pt x="328" y="169"/>
                    <a:pt x="294" y="313"/>
                    <a:pt x="260" y="457"/>
                  </a:cubicBezTo>
                  <a:cubicBezTo>
                    <a:pt x="241" y="537"/>
                    <a:pt x="222" y="616"/>
                    <a:pt x="203" y="696"/>
                  </a:cubicBezTo>
                  <a:cubicBezTo>
                    <a:pt x="202" y="699"/>
                    <a:pt x="200" y="702"/>
                    <a:pt x="198" y="709"/>
                  </a:cubicBezTo>
                  <a:cubicBezTo>
                    <a:pt x="196" y="702"/>
                    <a:pt x="195" y="700"/>
                    <a:pt x="195" y="697"/>
                  </a:cubicBezTo>
                  <a:cubicBezTo>
                    <a:pt x="169" y="578"/>
                    <a:pt x="143" y="460"/>
                    <a:pt x="118" y="341"/>
                  </a:cubicBezTo>
                  <a:cubicBezTo>
                    <a:pt x="97" y="246"/>
                    <a:pt x="76" y="150"/>
                    <a:pt x="56" y="54"/>
                  </a:cubicBezTo>
                  <a:cubicBezTo>
                    <a:pt x="54" y="45"/>
                    <a:pt x="52" y="37"/>
                    <a:pt x="50" y="28"/>
                  </a:cubicBezTo>
                  <a:cubicBezTo>
                    <a:pt x="45" y="15"/>
                    <a:pt x="34" y="8"/>
                    <a:pt x="21" y="10"/>
                  </a:cubicBezTo>
                  <a:cubicBezTo>
                    <a:pt x="9" y="12"/>
                    <a:pt x="1" y="22"/>
                    <a:pt x="0" y="35"/>
                  </a:cubicBezTo>
                  <a:cubicBezTo>
                    <a:pt x="0" y="40"/>
                    <a:pt x="0" y="45"/>
                    <a:pt x="0" y="50"/>
                  </a:cubicBezTo>
                  <a:cubicBezTo>
                    <a:pt x="1" y="163"/>
                    <a:pt x="2" y="275"/>
                    <a:pt x="3" y="388"/>
                  </a:cubicBezTo>
                  <a:cubicBezTo>
                    <a:pt x="3" y="390"/>
                    <a:pt x="3" y="393"/>
                    <a:pt x="3" y="395"/>
                  </a:cubicBezTo>
                  <a:cubicBezTo>
                    <a:pt x="4" y="439"/>
                    <a:pt x="5" y="483"/>
                    <a:pt x="5" y="527"/>
                  </a:cubicBezTo>
                  <a:cubicBezTo>
                    <a:pt x="6" y="623"/>
                    <a:pt x="7" y="720"/>
                    <a:pt x="8" y="816"/>
                  </a:cubicBezTo>
                  <a:cubicBezTo>
                    <a:pt x="8" y="822"/>
                    <a:pt x="8" y="828"/>
                    <a:pt x="8" y="834"/>
                  </a:cubicBezTo>
                  <a:cubicBezTo>
                    <a:pt x="10" y="845"/>
                    <a:pt x="17" y="853"/>
                    <a:pt x="28" y="855"/>
                  </a:cubicBezTo>
                  <a:cubicBezTo>
                    <a:pt x="46" y="859"/>
                    <a:pt x="60" y="847"/>
                    <a:pt x="59" y="828"/>
                  </a:cubicBezTo>
                  <a:cubicBezTo>
                    <a:pt x="59" y="786"/>
                    <a:pt x="58" y="745"/>
                    <a:pt x="58" y="703"/>
                  </a:cubicBezTo>
                  <a:cubicBezTo>
                    <a:pt x="57" y="574"/>
                    <a:pt x="56" y="445"/>
                    <a:pt x="55" y="316"/>
                  </a:cubicBezTo>
                  <a:cubicBezTo>
                    <a:pt x="55" y="313"/>
                    <a:pt x="55" y="309"/>
                    <a:pt x="55" y="306"/>
                  </a:cubicBezTo>
                  <a:cubicBezTo>
                    <a:pt x="58" y="310"/>
                    <a:pt x="59" y="313"/>
                    <a:pt x="60" y="317"/>
                  </a:cubicBezTo>
                  <a:cubicBezTo>
                    <a:pt x="97" y="488"/>
                    <a:pt x="133" y="659"/>
                    <a:pt x="170" y="830"/>
                  </a:cubicBezTo>
                  <a:cubicBezTo>
                    <a:pt x="174" y="847"/>
                    <a:pt x="183" y="856"/>
                    <a:pt x="197" y="856"/>
                  </a:cubicBezTo>
                  <a:cubicBezTo>
                    <a:pt x="211" y="856"/>
                    <a:pt x="219" y="848"/>
                    <a:pt x="223" y="831"/>
                  </a:cubicBezTo>
                  <a:cubicBezTo>
                    <a:pt x="232" y="794"/>
                    <a:pt x="241" y="758"/>
                    <a:pt x="250" y="721"/>
                  </a:cubicBezTo>
                  <a:cubicBezTo>
                    <a:pt x="287" y="566"/>
                    <a:pt x="323" y="411"/>
                    <a:pt x="360" y="256"/>
                  </a:cubicBezTo>
                  <a:cubicBezTo>
                    <a:pt x="362" y="250"/>
                    <a:pt x="364" y="245"/>
                    <a:pt x="365" y="239"/>
                  </a:cubicBezTo>
                  <a:cubicBezTo>
                    <a:pt x="366" y="239"/>
                    <a:pt x="366" y="240"/>
                    <a:pt x="367" y="240"/>
                  </a:cubicBezTo>
                  <a:cubicBezTo>
                    <a:pt x="370" y="393"/>
                    <a:pt x="374" y="545"/>
                    <a:pt x="378" y="698"/>
                  </a:cubicBezTo>
                  <a:cubicBezTo>
                    <a:pt x="378" y="703"/>
                    <a:pt x="378" y="708"/>
                    <a:pt x="378" y="713"/>
                  </a:cubicBezTo>
                  <a:cubicBezTo>
                    <a:pt x="379" y="748"/>
                    <a:pt x="380" y="782"/>
                    <a:pt x="380" y="816"/>
                  </a:cubicBezTo>
                  <a:cubicBezTo>
                    <a:pt x="381" y="819"/>
                    <a:pt x="381" y="821"/>
                    <a:pt x="381" y="824"/>
                  </a:cubicBezTo>
                  <a:cubicBezTo>
                    <a:pt x="382" y="892"/>
                    <a:pt x="384" y="961"/>
                    <a:pt x="385" y="1029"/>
                  </a:cubicBezTo>
                  <a:cubicBezTo>
                    <a:pt x="386" y="1038"/>
                    <a:pt x="386" y="1046"/>
                    <a:pt x="386" y="1055"/>
                  </a:cubicBezTo>
                  <a:cubicBezTo>
                    <a:pt x="389" y="1064"/>
                    <a:pt x="393" y="1074"/>
                    <a:pt x="396" y="1083"/>
                  </a:cubicBezTo>
                  <a:cubicBezTo>
                    <a:pt x="406" y="1083"/>
                    <a:pt x="416" y="1083"/>
                    <a:pt x="427" y="1083"/>
                  </a:cubicBezTo>
                  <a:cubicBezTo>
                    <a:pt x="430" y="1072"/>
                    <a:pt x="436" y="1061"/>
                    <a:pt x="436" y="1051"/>
                  </a:cubicBezTo>
                  <a:cubicBezTo>
                    <a:pt x="437" y="1017"/>
                    <a:pt x="435" y="983"/>
                    <a:pt x="435" y="950"/>
                  </a:cubicBezTo>
                  <a:cubicBezTo>
                    <a:pt x="434" y="941"/>
                    <a:pt x="434" y="933"/>
                    <a:pt x="434" y="924"/>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4" name="Freeform 7">
              <a:extLst>
                <a:ext uri="{FF2B5EF4-FFF2-40B4-BE49-F238E27FC236}">
                  <a16:creationId xmlns:a16="http://schemas.microsoft.com/office/drawing/2014/main" id="{62FD2182-2583-440B-93E6-5DEE6499A549}"/>
                </a:ext>
              </a:extLst>
            </p:cNvPr>
            <p:cNvSpPr>
              <a:spLocks noEditPoints="1"/>
            </p:cNvSpPr>
            <p:nvPr/>
          </p:nvSpPr>
          <p:spPr bwMode="auto">
            <a:xfrm>
              <a:off x="4657725" y="3698875"/>
              <a:ext cx="382588" cy="1282700"/>
            </a:xfrm>
            <a:custGeom>
              <a:avLst/>
              <a:gdLst>
                <a:gd name="T0" fmla="*/ 306 w 311"/>
                <a:gd name="T1" fmla="*/ 185 h 1044"/>
                <a:gd name="T2" fmla="*/ 305 w 311"/>
                <a:gd name="T3" fmla="*/ 32 h 1044"/>
                <a:gd name="T4" fmla="*/ 279 w 311"/>
                <a:gd name="T5" fmla="*/ 0 h 1044"/>
                <a:gd name="T6" fmla="*/ 254 w 311"/>
                <a:gd name="T7" fmla="*/ 32 h 1044"/>
                <a:gd name="T8" fmla="*/ 256 w 311"/>
                <a:gd name="T9" fmla="*/ 281 h 1044"/>
                <a:gd name="T10" fmla="*/ 258 w 311"/>
                <a:gd name="T11" fmla="*/ 834 h 1044"/>
                <a:gd name="T12" fmla="*/ 254 w 311"/>
                <a:gd name="T13" fmla="*/ 834 h 1044"/>
                <a:gd name="T14" fmla="*/ 71 w 311"/>
                <a:gd name="T15" fmla="*/ 252 h 1044"/>
                <a:gd name="T16" fmla="*/ 54 w 311"/>
                <a:gd name="T17" fmla="*/ 200 h 1044"/>
                <a:gd name="T18" fmla="*/ 26 w 311"/>
                <a:gd name="T19" fmla="*/ 183 h 1044"/>
                <a:gd name="T20" fmla="*/ 4 w 311"/>
                <a:gd name="T21" fmla="*/ 206 h 1044"/>
                <a:gd name="T22" fmla="*/ 4 w 311"/>
                <a:gd name="T23" fmla="*/ 222 h 1044"/>
                <a:gd name="T24" fmla="*/ 3 w 311"/>
                <a:gd name="T25" fmla="*/ 399 h 1044"/>
                <a:gd name="T26" fmla="*/ 0 w 311"/>
                <a:gd name="T27" fmla="*/ 1013 h 1044"/>
                <a:gd name="T28" fmla="*/ 26 w 311"/>
                <a:gd name="T29" fmla="*/ 1042 h 1044"/>
                <a:gd name="T30" fmla="*/ 51 w 311"/>
                <a:gd name="T31" fmla="*/ 1014 h 1044"/>
                <a:gd name="T32" fmla="*/ 53 w 311"/>
                <a:gd name="T33" fmla="*/ 734 h 1044"/>
                <a:gd name="T34" fmla="*/ 54 w 311"/>
                <a:gd name="T35" fmla="*/ 405 h 1044"/>
                <a:gd name="T36" fmla="*/ 55 w 311"/>
                <a:gd name="T37" fmla="*/ 388 h 1044"/>
                <a:gd name="T38" fmla="*/ 59 w 311"/>
                <a:gd name="T39" fmla="*/ 388 h 1044"/>
                <a:gd name="T40" fmla="*/ 61 w 311"/>
                <a:gd name="T41" fmla="*/ 394 h 1044"/>
                <a:gd name="T42" fmla="*/ 202 w 311"/>
                <a:gd name="T43" fmla="*/ 841 h 1044"/>
                <a:gd name="T44" fmla="*/ 260 w 311"/>
                <a:gd name="T45" fmla="*/ 1022 h 1044"/>
                <a:gd name="T46" fmla="*/ 283 w 311"/>
                <a:gd name="T47" fmla="*/ 1043 h 1044"/>
                <a:gd name="T48" fmla="*/ 311 w 311"/>
                <a:gd name="T49" fmla="*/ 1013 h 1044"/>
                <a:gd name="T50" fmla="*/ 308 w 311"/>
                <a:gd name="T51" fmla="*/ 653 h 1044"/>
                <a:gd name="T52" fmla="*/ 306 w 311"/>
                <a:gd name="T53" fmla="*/ 185 h 1044"/>
                <a:gd name="T54" fmla="*/ 257 w 311"/>
                <a:gd name="T55" fmla="*/ 838 h 1044"/>
                <a:gd name="T56" fmla="*/ 258 w 311"/>
                <a:gd name="T57" fmla="*/ 834 h 1044"/>
                <a:gd name="T58" fmla="*/ 258 w 311"/>
                <a:gd name="T59" fmla="*/ 834 h 1044"/>
                <a:gd name="T60" fmla="*/ 257 w 311"/>
                <a:gd name="T61" fmla="*/ 838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1" h="1044">
                  <a:moveTo>
                    <a:pt x="306" y="185"/>
                  </a:moveTo>
                  <a:cubicBezTo>
                    <a:pt x="306" y="134"/>
                    <a:pt x="306" y="83"/>
                    <a:pt x="305" y="32"/>
                  </a:cubicBezTo>
                  <a:cubicBezTo>
                    <a:pt x="305" y="13"/>
                    <a:pt x="295" y="0"/>
                    <a:pt x="279" y="0"/>
                  </a:cubicBezTo>
                  <a:cubicBezTo>
                    <a:pt x="264" y="0"/>
                    <a:pt x="254" y="12"/>
                    <a:pt x="254" y="32"/>
                  </a:cubicBezTo>
                  <a:cubicBezTo>
                    <a:pt x="254" y="115"/>
                    <a:pt x="255" y="198"/>
                    <a:pt x="256" y="281"/>
                  </a:cubicBezTo>
                  <a:cubicBezTo>
                    <a:pt x="257" y="465"/>
                    <a:pt x="258" y="650"/>
                    <a:pt x="258" y="834"/>
                  </a:cubicBezTo>
                  <a:cubicBezTo>
                    <a:pt x="257" y="834"/>
                    <a:pt x="256" y="834"/>
                    <a:pt x="254" y="834"/>
                  </a:cubicBezTo>
                  <a:cubicBezTo>
                    <a:pt x="193" y="640"/>
                    <a:pt x="132" y="446"/>
                    <a:pt x="71" y="252"/>
                  </a:cubicBezTo>
                  <a:cubicBezTo>
                    <a:pt x="65" y="235"/>
                    <a:pt x="60" y="217"/>
                    <a:pt x="54" y="200"/>
                  </a:cubicBezTo>
                  <a:cubicBezTo>
                    <a:pt x="50" y="187"/>
                    <a:pt x="38" y="181"/>
                    <a:pt x="26" y="183"/>
                  </a:cubicBezTo>
                  <a:cubicBezTo>
                    <a:pt x="14" y="184"/>
                    <a:pt x="6" y="193"/>
                    <a:pt x="4" y="206"/>
                  </a:cubicBezTo>
                  <a:cubicBezTo>
                    <a:pt x="4" y="211"/>
                    <a:pt x="4" y="217"/>
                    <a:pt x="4" y="222"/>
                  </a:cubicBezTo>
                  <a:cubicBezTo>
                    <a:pt x="4" y="281"/>
                    <a:pt x="3" y="340"/>
                    <a:pt x="3" y="399"/>
                  </a:cubicBezTo>
                  <a:cubicBezTo>
                    <a:pt x="2" y="604"/>
                    <a:pt x="1" y="808"/>
                    <a:pt x="0" y="1013"/>
                  </a:cubicBezTo>
                  <a:cubicBezTo>
                    <a:pt x="0" y="1030"/>
                    <a:pt x="11" y="1042"/>
                    <a:pt x="26" y="1042"/>
                  </a:cubicBezTo>
                  <a:cubicBezTo>
                    <a:pt x="41" y="1042"/>
                    <a:pt x="51" y="1030"/>
                    <a:pt x="51" y="1014"/>
                  </a:cubicBezTo>
                  <a:cubicBezTo>
                    <a:pt x="52" y="921"/>
                    <a:pt x="53" y="828"/>
                    <a:pt x="53" y="734"/>
                  </a:cubicBezTo>
                  <a:cubicBezTo>
                    <a:pt x="54" y="625"/>
                    <a:pt x="54" y="515"/>
                    <a:pt x="54" y="405"/>
                  </a:cubicBezTo>
                  <a:cubicBezTo>
                    <a:pt x="54" y="399"/>
                    <a:pt x="55" y="394"/>
                    <a:pt x="55" y="388"/>
                  </a:cubicBezTo>
                  <a:cubicBezTo>
                    <a:pt x="57" y="388"/>
                    <a:pt x="58" y="388"/>
                    <a:pt x="59" y="388"/>
                  </a:cubicBezTo>
                  <a:cubicBezTo>
                    <a:pt x="60" y="390"/>
                    <a:pt x="61" y="392"/>
                    <a:pt x="61" y="394"/>
                  </a:cubicBezTo>
                  <a:cubicBezTo>
                    <a:pt x="108" y="543"/>
                    <a:pt x="155" y="692"/>
                    <a:pt x="202" y="841"/>
                  </a:cubicBezTo>
                  <a:cubicBezTo>
                    <a:pt x="222" y="902"/>
                    <a:pt x="241" y="962"/>
                    <a:pt x="260" y="1022"/>
                  </a:cubicBezTo>
                  <a:cubicBezTo>
                    <a:pt x="263" y="1034"/>
                    <a:pt x="270" y="1042"/>
                    <a:pt x="283" y="1043"/>
                  </a:cubicBezTo>
                  <a:cubicBezTo>
                    <a:pt x="300" y="1044"/>
                    <a:pt x="311" y="1033"/>
                    <a:pt x="311" y="1013"/>
                  </a:cubicBezTo>
                  <a:cubicBezTo>
                    <a:pt x="310" y="893"/>
                    <a:pt x="309" y="773"/>
                    <a:pt x="308" y="653"/>
                  </a:cubicBezTo>
                  <a:cubicBezTo>
                    <a:pt x="308" y="497"/>
                    <a:pt x="307" y="341"/>
                    <a:pt x="306" y="185"/>
                  </a:cubicBezTo>
                  <a:close/>
                  <a:moveTo>
                    <a:pt x="257" y="838"/>
                  </a:moveTo>
                  <a:cubicBezTo>
                    <a:pt x="258" y="837"/>
                    <a:pt x="258" y="835"/>
                    <a:pt x="258" y="834"/>
                  </a:cubicBezTo>
                  <a:cubicBezTo>
                    <a:pt x="258" y="834"/>
                    <a:pt x="258" y="834"/>
                    <a:pt x="258" y="834"/>
                  </a:cubicBezTo>
                  <a:cubicBezTo>
                    <a:pt x="258" y="835"/>
                    <a:pt x="258" y="837"/>
                    <a:pt x="257" y="838"/>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5" name="Freeform 8">
              <a:extLst>
                <a:ext uri="{FF2B5EF4-FFF2-40B4-BE49-F238E27FC236}">
                  <a16:creationId xmlns:a16="http://schemas.microsoft.com/office/drawing/2014/main" id="{D2AC23D9-7F95-4ACC-9AEA-176A914F591B}"/>
                </a:ext>
              </a:extLst>
            </p:cNvPr>
            <p:cNvSpPr>
              <a:spLocks/>
            </p:cNvSpPr>
            <p:nvPr/>
          </p:nvSpPr>
          <p:spPr bwMode="auto">
            <a:xfrm>
              <a:off x="6832600" y="3771900"/>
              <a:ext cx="390525" cy="1236663"/>
            </a:xfrm>
            <a:custGeom>
              <a:avLst/>
              <a:gdLst>
                <a:gd name="T0" fmla="*/ 294 w 317"/>
                <a:gd name="T1" fmla="*/ 2 h 1006"/>
                <a:gd name="T2" fmla="*/ 267 w 317"/>
                <a:gd name="T3" fmla="*/ 20 h 1006"/>
                <a:gd name="T4" fmla="*/ 265 w 317"/>
                <a:gd name="T5" fmla="*/ 41 h 1006"/>
                <a:gd name="T6" fmla="*/ 265 w 317"/>
                <a:gd name="T7" fmla="*/ 785 h 1006"/>
                <a:gd name="T8" fmla="*/ 262 w 317"/>
                <a:gd name="T9" fmla="*/ 785 h 1006"/>
                <a:gd name="T10" fmla="*/ 87 w 317"/>
                <a:gd name="T11" fmla="*/ 239 h 1006"/>
                <a:gd name="T12" fmla="*/ 54 w 317"/>
                <a:gd name="T13" fmla="*/ 139 h 1006"/>
                <a:gd name="T14" fmla="*/ 18 w 317"/>
                <a:gd name="T15" fmla="*/ 121 h 1006"/>
                <a:gd name="T16" fmla="*/ 3 w 317"/>
                <a:gd name="T17" fmla="*/ 150 h 1006"/>
                <a:gd name="T18" fmla="*/ 1 w 317"/>
                <a:gd name="T19" fmla="*/ 528 h 1006"/>
                <a:gd name="T20" fmla="*/ 0 w 317"/>
                <a:gd name="T21" fmla="*/ 849 h 1006"/>
                <a:gd name="T22" fmla="*/ 1 w 317"/>
                <a:gd name="T23" fmla="*/ 978 h 1006"/>
                <a:gd name="T24" fmla="*/ 26 w 317"/>
                <a:gd name="T25" fmla="*/ 1005 h 1006"/>
                <a:gd name="T26" fmla="*/ 52 w 317"/>
                <a:gd name="T27" fmla="*/ 980 h 1006"/>
                <a:gd name="T28" fmla="*/ 52 w 317"/>
                <a:gd name="T29" fmla="*/ 970 h 1006"/>
                <a:gd name="T30" fmla="*/ 52 w 317"/>
                <a:gd name="T31" fmla="*/ 829 h 1006"/>
                <a:gd name="T32" fmla="*/ 54 w 317"/>
                <a:gd name="T33" fmla="*/ 354 h 1006"/>
                <a:gd name="T34" fmla="*/ 54 w 317"/>
                <a:gd name="T35" fmla="*/ 320 h 1006"/>
                <a:gd name="T36" fmla="*/ 57 w 317"/>
                <a:gd name="T37" fmla="*/ 319 h 1006"/>
                <a:gd name="T38" fmla="*/ 62 w 317"/>
                <a:gd name="T39" fmla="*/ 330 h 1006"/>
                <a:gd name="T40" fmla="*/ 86 w 317"/>
                <a:gd name="T41" fmla="*/ 405 h 1006"/>
                <a:gd name="T42" fmla="*/ 264 w 317"/>
                <a:gd name="T43" fmla="*/ 957 h 1006"/>
                <a:gd name="T44" fmla="*/ 295 w 317"/>
                <a:gd name="T45" fmla="*/ 983 h 1006"/>
                <a:gd name="T46" fmla="*/ 316 w 317"/>
                <a:gd name="T47" fmla="*/ 948 h 1006"/>
                <a:gd name="T48" fmla="*/ 316 w 317"/>
                <a:gd name="T49" fmla="*/ 37 h 1006"/>
                <a:gd name="T50" fmla="*/ 316 w 317"/>
                <a:gd name="T51" fmla="*/ 25 h 1006"/>
                <a:gd name="T52" fmla="*/ 294 w 317"/>
                <a:gd name="T53" fmla="*/ 2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7" h="1006">
                  <a:moveTo>
                    <a:pt x="294" y="2"/>
                  </a:moveTo>
                  <a:cubicBezTo>
                    <a:pt x="280" y="0"/>
                    <a:pt x="270" y="7"/>
                    <a:pt x="267" y="20"/>
                  </a:cubicBezTo>
                  <a:cubicBezTo>
                    <a:pt x="265" y="27"/>
                    <a:pt x="265" y="34"/>
                    <a:pt x="265" y="41"/>
                  </a:cubicBezTo>
                  <a:cubicBezTo>
                    <a:pt x="265" y="289"/>
                    <a:pt x="265" y="537"/>
                    <a:pt x="265" y="785"/>
                  </a:cubicBezTo>
                  <a:cubicBezTo>
                    <a:pt x="264" y="785"/>
                    <a:pt x="263" y="785"/>
                    <a:pt x="262" y="785"/>
                  </a:cubicBezTo>
                  <a:cubicBezTo>
                    <a:pt x="204" y="603"/>
                    <a:pt x="145" y="421"/>
                    <a:pt x="87" y="239"/>
                  </a:cubicBezTo>
                  <a:cubicBezTo>
                    <a:pt x="76" y="206"/>
                    <a:pt x="65" y="172"/>
                    <a:pt x="54" y="139"/>
                  </a:cubicBezTo>
                  <a:cubicBezTo>
                    <a:pt x="48" y="121"/>
                    <a:pt x="33" y="114"/>
                    <a:pt x="18" y="121"/>
                  </a:cubicBezTo>
                  <a:cubicBezTo>
                    <a:pt x="6" y="127"/>
                    <a:pt x="3" y="137"/>
                    <a:pt x="3" y="150"/>
                  </a:cubicBezTo>
                  <a:cubicBezTo>
                    <a:pt x="2" y="276"/>
                    <a:pt x="2" y="402"/>
                    <a:pt x="1" y="528"/>
                  </a:cubicBezTo>
                  <a:cubicBezTo>
                    <a:pt x="1" y="635"/>
                    <a:pt x="1" y="742"/>
                    <a:pt x="0" y="849"/>
                  </a:cubicBezTo>
                  <a:cubicBezTo>
                    <a:pt x="0" y="892"/>
                    <a:pt x="0" y="935"/>
                    <a:pt x="1" y="978"/>
                  </a:cubicBezTo>
                  <a:cubicBezTo>
                    <a:pt x="1" y="994"/>
                    <a:pt x="12" y="1005"/>
                    <a:pt x="26" y="1005"/>
                  </a:cubicBezTo>
                  <a:cubicBezTo>
                    <a:pt x="39" y="1006"/>
                    <a:pt x="50" y="995"/>
                    <a:pt x="52" y="980"/>
                  </a:cubicBezTo>
                  <a:cubicBezTo>
                    <a:pt x="52" y="977"/>
                    <a:pt x="52" y="973"/>
                    <a:pt x="52" y="970"/>
                  </a:cubicBezTo>
                  <a:cubicBezTo>
                    <a:pt x="52" y="923"/>
                    <a:pt x="52" y="876"/>
                    <a:pt x="52" y="829"/>
                  </a:cubicBezTo>
                  <a:cubicBezTo>
                    <a:pt x="53" y="670"/>
                    <a:pt x="53" y="512"/>
                    <a:pt x="54" y="354"/>
                  </a:cubicBezTo>
                  <a:cubicBezTo>
                    <a:pt x="54" y="343"/>
                    <a:pt x="54" y="331"/>
                    <a:pt x="54" y="320"/>
                  </a:cubicBezTo>
                  <a:cubicBezTo>
                    <a:pt x="55" y="320"/>
                    <a:pt x="56" y="320"/>
                    <a:pt x="57" y="319"/>
                  </a:cubicBezTo>
                  <a:cubicBezTo>
                    <a:pt x="59" y="323"/>
                    <a:pt x="60" y="327"/>
                    <a:pt x="62" y="330"/>
                  </a:cubicBezTo>
                  <a:cubicBezTo>
                    <a:pt x="70" y="355"/>
                    <a:pt x="78" y="380"/>
                    <a:pt x="86" y="405"/>
                  </a:cubicBezTo>
                  <a:cubicBezTo>
                    <a:pt x="145" y="589"/>
                    <a:pt x="204" y="773"/>
                    <a:pt x="264" y="957"/>
                  </a:cubicBezTo>
                  <a:cubicBezTo>
                    <a:pt x="270" y="978"/>
                    <a:pt x="279" y="985"/>
                    <a:pt x="295" y="983"/>
                  </a:cubicBezTo>
                  <a:cubicBezTo>
                    <a:pt x="310" y="981"/>
                    <a:pt x="316" y="971"/>
                    <a:pt x="316" y="948"/>
                  </a:cubicBezTo>
                  <a:cubicBezTo>
                    <a:pt x="316" y="644"/>
                    <a:pt x="316" y="340"/>
                    <a:pt x="316" y="37"/>
                  </a:cubicBezTo>
                  <a:cubicBezTo>
                    <a:pt x="316" y="33"/>
                    <a:pt x="317" y="29"/>
                    <a:pt x="316" y="25"/>
                  </a:cubicBezTo>
                  <a:cubicBezTo>
                    <a:pt x="315" y="12"/>
                    <a:pt x="306" y="3"/>
                    <a:pt x="294" y="2"/>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6" name="Freeform 9">
              <a:extLst>
                <a:ext uri="{FF2B5EF4-FFF2-40B4-BE49-F238E27FC236}">
                  <a16:creationId xmlns:a16="http://schemas.microsoft.com/office/drawing/2014/main" id="{B092EE40-D82A-409D-9C20-E7C6EB9ACB04}"/>
                </a:ext>
              </a:extLst>
            </p:cNvPr>
            <p:cNvSpPr>
              <a:spLocks noEditPoints="1"/>
            </p:cNvSpPr>
            <p:nvPr/>
          </p:nvSpPr>
          <p:spPr bwMode="auto">
            <a:xfrm>
              <a:off x="5483225" y="3930650"/>
              <a:ext cx="555625" cy="1052513"/>
            </a:xfrm>
            <a:custGeom>
              <a:avLst/>
              <a:gdLst>
                <a:gd name="T0" fmla="*/ 408 w 452"/>
                <a:gd name="T1" fmla="*/ 658 h 857"/>
                <a:gd name="T2" fmla="*/ 377 w 452"/>
                <a:gd name="T3" fmla="*/ 659 h 857"/>
                <a:gd name="T4" fmla="*/ 358 w 452"/>
                <a:gd name="T5" fmla="*/ 643 h 857"/>
                <a:gd name="T6" fmla="*/ 256 w 452"/>
                <a:gd name="T7" fmla="*/ 52 h 857"/>
                <a:gd name="T8" fmla="*/ 248 w 452"/>
                <a:gd name="T9" fmla="*/ 17 h 857"/>
                <a:gd name="T10" fmla="*/ 224 w 452"/>
                <a:gd name="T11" fmla="*/ 0 h 857"/>
                <a:gd name="T12" fmla="*/ 201 w 452"/>
                <a:gd name="T13" fmla="*/ 17 h 857"/>
                <a:gd name="T14" fmla="*/ 197 w 452"/>
                <a:gd name="T15" fmla="*/ 30 h 857"/>
                <a:gd name="T16" fmla="*/ 64 w 452"/>
                <a:gd name="T17" fmla="*/ 571 h 857"/>
                <a:gd name="T18" fmla="*/ 5 w 452"/>
                <a:gd name="T19" fmla="*/ 815 h 857"/>
                <a:gd name="T20" fmla="*/ 21 w 452"/>
                <a:gd name="T21" fmla="*/ 853 h 857"/>
                <a:gd name="T22" fmla="*/ 55 w 452"/>
                <a:gd name="T23" fmla="*/ 828 h 857"/>
                <a:gd name="T24" fmla="*/ 71 w 452"/>
                <a:gd name="T25" fmla="*/ 758 h 857"/>
                <a:gd name="T26" fmla="*/ 91 w 452"/>
                <a:gd name="T27" fmla="*/ 743 h 857"/>
                <a:gd name="T28" fmla="*/ 311 w 452"/>
                <a:gd name="T29" fmla="*/ 745 h 857"/>
                <a:gd name="T30" fmla="*/ 326 w 452"/>
                <a:gd name="T31" fmla="*/ 758 h 857"/>
                <a:gd name="T32" fmla="*/ 340 w 452"/>
                <a:gd name="T33" fmla="*/ 834 h 857"/>
                <a:gd name="T34" fmla="*/ 363 w 452"/>
                <a:gd name="T35" fmla="*/ 856 h 857"/>
                <a:gd name="T36" fmla="*/ 388 w 452"/>
                <a:gd name="T37" fmla="*/ 840 h 857"/>
                <a:gd name="T38" fmla="*/ 389 w 452"/>
                <a:gd name="T39" fmla="*/ 817 h 857"/>
                <a:gd name="T40" fmla="*/ 378 w 452"/>
                <a:gd name="T41" fmla="*/ 759 h 857"/>
                <a:gd name="T42" fmla="*/ 390 w 452"/>
                <a:gd name="T43" fmla="*/ 746 h 857"/>
                <a:gd name="T44" fmla="*/ 409 w 452"/>
                <a:gd name="T45" fmla="*/ 746 h 857"/>
                <a:gd name="T46" fmla="*/ 451 w 452"/>
                <a:gd name="T47" fmla="*/ 702 h 857"/>
                <a:gd name="T48" fmla="*/ 408 w 452"/>
                <a:gd name="T49" fmla="*/ 658 h 857"/>
                <a:gd name="T50" fmla="*/ 97 w 452"/>
                <a:gd name="T51" fmla="*/ 655 h 857"/>
                <a:gd name="T52" fmla="*/ 218 w 452"/>
                <a:gd name="T53" fmla="*/ 161 h 857"/>
                <a:gd name="T54" fmla="*/ 222 w 452"/>
                <a:gd name="T55" fmla="*/ 161 h 857"/>
                <a:gd name="T56" fmla="*/ 308 w 452"/>
                <a:gd name="T57" fmla="*/ 655 h 857"/>
                <a:gd name="T58" fmla="*/ 97 w 452"/>
                <a:gd name="T59" fmla="*/ 65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2" h="857">
                  <a:moveTo>
                    <a:pt x="408" y="658"/>
                  </a:moveTo>
                  <a:cubicBezTo>
                    <a:pt x="397" y="658"/>
                    <a:pt x="387" y="657"/>
                    <a:pt x="377" y="659"/>
                  </a:cubicBezTo>
                  <a:cubicBezTo>
                    <a:pt x="364" y="660"/>
                    <a:pt x="360" y="655"/>
                    <a:pt x="358" y="643"/>
                  </a:cubicBezTo>
                  <a:cubicBezTo>
                    <a:pt x="324" y="446"/>
                    <a:pt x="290" y="249"/>
                    <a:pt x="256" y="52"/>
                  </a:cubicBezTo>
                  <a:cubicBezTo>
                    <a:pt x="254" y="40"/>
                    <a:pt x="252" y="28"/>
                    <a:pt x="248" y="17"/>
                  </a:cubicBezTo>
                  <a:cubicBezTo>
                    <a:pt x="245" y="5"/>
                    <a:pt x="236" y="0"/>
                    <a:pt x="224" y="0"/>
                  </a:cubicBezTo>
                  <a:cubicBezTo>
                    <a:pt x="212" y="1"/>
                    <a:pt x="204" y="7"/>
                    <a:pt x="201" y="17"/>
                  </a:cubicBezTo>
                  <a:cubicBezTo>
                    <a:pt x="199" y="21"/>
                    <a:pt x="198" y="26"/>
                    <a:pt x="197" y="30"/>
                  </a:cubicBezTo>
                  <a:cubicBezTo>
                    <a:pt x="153" y="210"/>
                    <a:pt x="109" y="391"/>
                    <a:pt x="64" y="571"/>
                  </a:cubicBezTo>
                  <a:cubicBezTo>
                    <a:pt x="44" y="653"/>
                    <a:pt x="24" y="734"/>
                    <a:pt x="5" y="815"/>
                  </a:cubicBezTo>
                  <a:cubicBezTo>
                    <a:pt x="0" y="835"/>
                    <a:pt x="6" y="849"/>
                    <a:pt x="21" y="853"/>
                  </a:cubicBezTo>
                  <a:cubicBezTo>
                    <a:pt x="37" y="857"/>
                    <a:pt x="50" y="847"/>
                    <a:pt x="55" y="828"/>
                  </a:cubicBezTo>
                  <a:cubicBezTo>
                    <a:pt x="60" y="805"/>
                    <a:pt x="67" y="781"/>
                    <a:pt x="71" y="758"/>
                  </a:cubicBezTo>
                  <a:cubicBezTo>
                    <a:pt x="74" y="746"/>
                    <a:pt x="79" y="743"/>
                    <a:pt x="91" y="743"/>
                  </a:cubicBezTo>
                  <a:cubicBezTo>
                    <a:pt x="164" y="744"/>
                    <a:pt x="238" y="745"/>
                    <a:pt x="311" y="745"/>
                  </a:cubicBezTo>
                  <a:cubicBezTo>
                    <a:pt x="321" y="745"/>
                    <a:pt x="325" y="748"/>
                    <a:pt x="326" y="758"/>
                  </a:cubicBezTo>
                  <a:cubicBezTo>
                    <a:pt x="330" y="783"/>
                    <a:pt x="335" y="809"/>
                    <a:pt x="340" y="834"/>
                  </a:cubicBezTo>
                  <a:cubicBezTo>
                    <a:pt x="342" y="847"/>
                    <a:pt x="351" y="855"/>
                    <a:pt x="363" y="856"/>
                  </a:cubicBezTo>
                  <a:cubicBezTo>
                    <a:pt x="375" y="856"/>
                    <a:pt x="384" y="851"/>
                    <a:pt x="388" y="840"/>
                  </a:cubicBezTo>
                  <a:cubicBezTo>
                    <a:pt x="391" y="833"/>
                    <a:pt x="390" y="825"/>
                    <a:pt x="389" y="817"/>
                  </a:cubicBezTo>
                  <a:cubicBezTo>
                    <a:pt x="386" y="798"/>
                    <a:pt x="382" y="778"/>
                    <a:pt x="378" y="759"/>
                  </a:cubicBezTo>
                  <a:cubicBezTo>
                    <a:pt x="376" y="748"/>
                    <a:pt x="380" y="745"/>
                    <a:pt x="390" y="746"/>
                  </a:cubicBezTo>
                  <a:cubicBezTo>
                    <a:pt x="396" y="746"/>
                    <a:pt x="403" y="746"/>
                    <a:pt x="409" y="746"/>
                  </a:cubicBezTo>
                  <a:cubicBezTo>
                    <a:pt x="433" y="744"/>
                    <a:pt x="451" y="725"/>
                    <a:pt x="451" y="702"/>
                  </a:cubicBezTo>
                  <a:cubicBezTo>
                    <a:pt x="452" y="678"/>
                    <a:pt x="432" y="658"/>
                    <a:pt x="408" y="658"/>
                  </a:cubicBezTo>
                  <a:close/>
                  <a:moveTo>
                    <a:pt x="97" y="655"/>
                  </a:moveTo>
                  <a:cubicBezTo>
                    <a:pt x="138" y="489"/>
                    <a:pt x="178" y="325"/>
                    <a:pt x="218" y="161"/>
                  </a:cubicBezTo>
                  <a:cubicBezTo>
                    <a:pt x="219" y="161"/>
                    <a:pt x="221" y="161"/>
                    <a:pt x="222" y="161"/>
                  </a:cubicBezTo>
                  <a:cubicBezTo>
                    <a:pt x="251" y="325"/>
                    <a:pt x="279" y="489"/>
                    <a:pt x="308" y="655"/>
                  </a:cubicBezTo>
                  <a:cubicBezTo>
                    <a:pt x="237" y="655"/>
                    <a:pt x="169" y="655"/>
                    <a:pt x="97" y="655"/>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7" name="Freeform 10">
              <a:extLst>
                <a:ext uri="{FF2B5EF4-FFF2-40B4-BE49-F238E27FC236}">
                  <a16:creationId xmlns:a16="http://schemas.microsoft.com/office/drawing/2014/main" id="{8A8EFC8B-1CC5-4DCC-8675-DFD35CEA411F}"/>
                </a:ext>
              </a:extLst>
            </p:cNvPr>
            <p:cNvSpPr>
              <a:spLocks noEditPoints="1"/>
            </p:cNvSpPr>
            <p:nvPr/>
          </p:nvSpPr>
          <p:spPr bwMode="auto">
            <a:xfrm>
              <a:off x="4065588" y="3922713"/>
              <a:ext cx="554038" cy="1060450"/>
            </a:xfrm>
            <a:custGeom>
              <a:avLst/>
              <a:gdLst>
                <a:gd name="T0" fmla="*/ 406 w 451"/>
                <a:gd name="T1" fmla="*/ 663 h 864"/>
                <a:gd name="T2" fmla="*/ 373 w 451"/>
                <a:gd name="T3" fmla="*/ 663 h 864"/>
                <a:gd name="T4" fmla="*/ 358 w 451"/>
                <a:gd name="T5" fmla="*/ 650 h 864"/>
                <a:gd name="T6" fmla="*/ 299 w 451"/>
                <a:gd name="T7" fmla="*/ 308 h 864"/>
                <a:gd name="T8" fmla="*/ 274 w 451"/>
                <a:gd name="T9" fmla="*/ 165 h 864"/>
                <a:gd name="T10" fmla="*/ 249 w 451"/>
                <a:gd name="T11" fmla="*/ 27 h 864"/>
                <a:gd name="T12" fmla="*/ 214 w 451"/>
                <a:gd name="T13" fmla="*/ 6 h 864"/>
                <a:gd name="T14" fmla="*/ 197 w 451"/>
                <a:gd name="T15" fmla="*/ 31 h 864"/>
                <a:gd name="T16" fmla="*/ 49 w 451"/>
                <a:gd name="T17" fmla="*/ 635 h 864"/>
                <a:gd name="T18" fmla="*/ 3 w 451"/>
                <a:gd name="T19" fmla="*/ 821 h 864"/>
                <a:gd name="T20" fmla="*/ 11 w 451"/>
                <a:gd name="T21" fmla="*/ 852 h 864"/>
                <a:gd name="T22" fmla="*/ 53 w 451"/>
                <a:gd name="T23" fmla="*/ 836 h 864"/>
                <a:gd name="T24" fmla="*/ 70 w 451"/>
                <a:gd name="T25" fmla="*/ 762 h 864"/>
                <a:gd name="T26" fmla="*/ 89 w 451"/>
                <a:gd name="T27" fmla="*/ 748 h 864"/>
                <a:gd name="T28" fmla="*/ 306 w 451"/>
                <a:gd name="T29" fmla="*/ 749 h 864"/>
                <a:gd name="T30" fmla="*/ 326 w 451"/>
                <a:gd name="T31" fmla="*/ 767 h 864"/>
                <a:gd name="T32" fmla="*/ 338 w 451"/>
                <a:gd name="T33" fmla="*/ 837 h 864"/>
                <a:gd name="T34" fmla="*/ 366 w 451"/>
                <a:gd name="T35" fmla="*/ 860 h 864"/>
                <a:gd name="T36" fmla="*/ 389 w 451"/>
                <a:gd name="T37" fmla="*/ 837 h 864"/>
                <a:gd name="T38" fmla="*/ 388 w 451"/>
                <a:gd name="T39" fmla="*/ 824 h 864"/>
                <a:gd name="T40" fmla="*/ 376 w 451"/>
                <a:gd name="T41" fmla="*/ 750 h 864"/>
                <a:gd name="T42" fmla="*/ 408 w 451"/>
                <a:gd name="T43" fmla="*/ 750 h 864"/>
                <a:gd name="T44" fmla="*/ 450 w 451"/>
                <a:gd name="T45" fmla="*/ 704 h 864"/>
                <a:gd name="T46" fmla="*/ 406 w 451"/>
                <a:gd name="T47" fmla="*/ 663 h 864"/>
                <a:gd name="T48" fmla="*/ 96 w 451"/>
                <a:gd name="T49" fmla="*/ 659 h 864"/>
                <a:gd name="T50" fmla="*/ 217 w 451"/>
                <a:gd name="T51" fmla="*/ 164 h 864"/>
                <a:gd name="T52" fmla="*/ 221 w 451"/>
                <a:gd name="T53" fmla="*/ 164 h 864"/>
                <a:gd name="T54" fmla="*/ 307 w 451"/>
                <a:gd name="T55" fmla="*/ 659 h 864"/>
                <a:gd name="T56" fmla="*/ 96 w 451"/>
                <a:gd name="T57" fmla="*/ 659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1" h="864">
                  <a:moveTo>
                    <a:pt x="406" y="663"/>
                  </a:moveTo>
                  <a:cubicBezTo>
                    <a:pt x="395" y="663"/>
                    <a:pt x="384" y="662"/>
                    <a:pt x="373" y="663"/>
                  </a:cubicBezTo>
                  <a:cubicBezTo>
                    <a:pt x="364" y="663"/>
                    <a:pt x="360" y="660"/>
                    <a:pt x="358" y="650"/>
                  </a:cubicBezTo>
                  <a:cubicBezTo>
                    <a:pt x="339" y="536"/>
                    <a:pt x="319" y="422"/>
                    <a:pt x="299" y="308"/>
                  </a:cubicBezTo>
                  <a:cubicBezTo>
                    <a:pt x="290" y="261"/>
                    <a:pt x="282" y="213"/>
                    <a:pt x="274" y="165"/>
                  </a:cubicBezTo>
                  <a:cubicBezTo>
                    <a:pt x="266" y="119"/>
                    <a:pt x="258" y="73"/>
                    <a:pt x="249" y="27"/>
                  </a:cubicBezTo>
                  <a:cubicBezTo>
                    <a:pt x="246" y="9"/>
                    <a:pt x="230" y="0"/>
                    <a:pt x="214" y="6"/>
                  </a:cubicBezTo>
                  <a:cubicBezTo>
                    <a:pt x="203" y="11"/>
                    <a:pt x="199" y="21"/>
                    <a:pt x="197" y="31"/>
                  </a:cubicBezTo>
                  <a:cubicBezTo>
                    <a:pt x="148" y="233"/>
                    <a:pt x="98" y="434"/>
                    <a:pt x="49" y="635"/>
                  </a:cubicBezTo>
                  <a:cubicBezTo>
                    <a:pt x="34" y="697"/>
                    <a:pt x="19" y="759"/>
                    <a:pt x="3" y="821"/>
                  </a:cubicBezTo>
                  <a:cubicBezTo>
                    <a:pt x="0" y="833"/>
                    <a:pt x="1" y="844"/>
                    <a:pt x="11" y="852"/>
                  </a:cubicBezTo>
                  <a:cubicBezTo>
                    <a:pt x="26" y="864"/>
                    <a:pt x="47" y="856"/>
                    <a:pt x="53" y="836"/>
                  </a:cubicBezTo>
                  <a:cubicBezTo>
                    <a:pt x="59" y="811"/>
                    <a:pt x="65" y="787"/>
                    <a:pt x="70" y="762"/>
                  </a:cubicBezTo>
                  <a:cubicBezTo>
                    <a:pt x="73" y="750"/>
                    <a:pt x="78" y="747"/>
                    <a:pt x="89" y="748"/>
                  </a:cubicBezTo>
                  <a:cubicBezTo>
                    <a:pt x="162" y="749"/>
                    <a:pt x="234" y="749"/>
                    <a:pt x="306" y="749"/>
                  </a:cubicBezTo>
                  <a:cubicBezTo>
                    <a:pt x="320" y="749"/>
                    <a:pt x="325" y="753"/>
                    <a:pt x="326" y="767"/>
                  </a:cubicBezTo>
                  <a:cubicBezTo>
                    <a:pt x="329" y="790"/>
                    <a:pt x="334" y="814"/>
                    <a:pt x="338" y="837"/>
                  </a:cubicBezTo>
                  <a:cubicBezTo>
                    <a:pt x="341" y="852"/>
                    <a:pt x="353" y="861"/>
                    <a:pt x="366" y="860"/>
                  </a:cubicBezTo>
                  <a:cubicBezTo>
                    <a:pt x="378" y="859"/>
                    <a:pt x="388" y="849"/>
                    <a:pt x="389" y="837"/>
                  </a:cubicBezTo>
                  <a:cubicBezTo>
                    <a:pt x="390" y="833"/>
                    <a:pt x="389" y="828"/>
                    <a:pt x="388" y="824"/>
                  </a:cubicBezTo>
                  <a:cubicBezTo>
                    <a:pt x="384" y="800"/>
                    <a:pt x="380" y="776"/>
                    <a:pt x="376" y="750"/>
                  </a:cubicBezTo>
                  <a:cubicBezTo>
                    <a:pt x="388" y="750"/>
                    <a:pt x="398" y="750"/>
                    <a:pt x="408" y="750"/>
                  </a:cubicBezTo>
                  <a:cubicBezTo>
                    <a:pt x="433" y="749"/>
                    <a:pt x="451" y="729"/>
                    <a:pt x="450" y="704"/>
                  </a:cubicBezTo>
                  <a:cubicBezTo>
                    <a:pt x="449" y="680"/>
                    <a:pt x="430" y="662"/>
                    <a:pt x="406" y="663"/>
                  </a:cubicBezTo>
                  <a:close/>
                  <a:moveTo>
                    <a:pt x="96" y="659"/>
                  </a:moveTo>
                  <a:cubicBezTo>
                    <a:pt x="137" y="492"/>
                    <a:pt x="177" y="328"/>
                    <a:pt x="217" y="164"/>
                  </a:cubicBezTo>
                  <a:cubicBezTo>
                    <a:pt x="219" y="164"/>
                    <a:pt x="220" y="164"/>
                    <a:pt x="221" y="164"/>
                  </a:cubicBezTo>
                  <a:cubicBezTo>
                    <a:pt x="250" y="328"/>
                    <a:pt x="278" y="493"/>
                    <a:pt x="307" y="659"/>
                  </a:cubicBezTo>
                  <a:cubicBezTo>
                    <a:pt x="237" y="659"/>
                    <a:pt x="168" y="659"/>
                    <a:pt x="96" y="659"/>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8" name="Freeform 11">
              <a:extLst>
                <a:ext uri="{FF2B5EF4-FFF2-40B4-BE49-F238E27FC236}">
                  <a16:creationId xmlns:a16="http://schemas.microsoft.com/office/drawing/2014/main" id="{B642E9E8-09ED-4D16-BF8A-F9315731866A}"/>
                </a:ext>
              </a:extLst>
            </p:cNvPr>
            <p:cNvSpPr>
              <a:spLocks noEditPoints="1"/>
            </p:cNvSpPr>
            <p:nvPr/>
          </p:nvSpPr>
          <p:spPr bwMode="auto">
            <a:xfrm>
              <a:off x="7319963" y="3983038"/>
              <a:ext cx="555625" cy="1054100"/>
            </a:xfrm>
            <a:custGeom>
              <a:avLst/>
              <a:gdLst>
                <a:gd name="T0" fmla="*/ 406 w 452"/>
                <a:gd name="T1" fmla="*/ 657 h 858"/>
                <a:gd name="T2" fmla="*/ 372 w 452"/>
                <a:gd name="T3" fmla="*/ 658 h 858"/>
                <a:gd name="T4" fmla="*/ 358 w 452"/>
                <a:gd name="T5" fmla="*/ 645 h 858"/>
                <a:gd name="T6" fmla="*/ 273 w 452"/>
                <a:gd name="T7" fmla="*/ 150 h 858"/>
                <a:gd name="T8" fmla="*/ 251 w 452"/>
                <a:gd name="T9" fmla="*/ 24 h 858"/>
                <a:gd name="T10" fmla="*/ 227 w 452"/>
                <a:gd name="T11" fmla="*/ 1 h 858"/>
                <a:gd name="T12" fmla="*/ 200 w 452"/>
                <a:gd name="T13" fmla="*/ 21 h 858"/>
                <a:gd name="T14" fmla="*/ 198 w 452"/>
                <a:gd name="T15" fmla="*/ 30 h 858"/>
                <a:gd name="T16" fmla="*/ 5 w 452"/>
                <a:gd name="T17" fmla="*/ 817 h 858"/>
                <a:gd name="T18" fmla="*/ 23 w 452"/>
                <a:gd name="T19" fmla="*/ 854 h 858"/>
                <a:gd name="T20" fmla="*/ 55 w 452"/>
                <a:gd name="T21" fmla="*/ 830 h 858"/>
                <a:gd name="T22" fmla="*/ 73 w 452"/>
                <a:gd name="T23" fmla="*/ 757 h 858"/>
                <a:gd name="T24" fmla="*/ 80 w 452"/>
                <a:gd name="T25" fmla="*/ 745 h 858"/>
                <a:gd name="T26" fmla="*/ 106 w 452"/>
                <a:gd name="T27" fmla="*/ 745 h 858"/>
                <a:gd name="T28" fmla="*/ 303 w 452"/>
                <a:gd name="T29" fmla="*/ 746 h 858"/>
                <a:gd name="T30" fmla="*/ 326 w 452"/>
                <a:gd name="T31" fmla="*/ 766 h 858"/>
                <a:gd name="T32" fmla="*/ 337 w 452"/>
                <a:gd name="T33" fmla="*/ 826 h 858"/>
                <a:gd name="T34" fmla="*/ 365 w 452"/>
                <a:gd name="T35" fmla="*/ 846 h 858"/>
                <a:gd name="T36" fmla="*/ 386 w 452"/>
                <a:gd name="T37" fmla="*/ 820 h 858"/>
                <a:gd name="T38" fmla="*/ 384 w 452"/>
                <a:gd name="T39" fmla="*/ 805 h 858"/>
                <a:gd name="T40" fmla="*/ 376 w 452"/>
                <a:gd name="T41" fmla="*/ 747 h 858"/>
                <a:gd name="T42" fmla="*/ 405 w 452"/>
                <a:gd name="T43" fmla="*/ 747 h 858"/>
                <a:gd name="T44" fmla="*/ 451 w 452"/>
                <a:gd name="T45" fmla="*/ 703 h 858"/>
                <a:gd name="T46" fmla="*/ 406 w 452"/>
                <a:gd name="T47" fmla="*/ 657 h 858"/>
                <a:gd name="T48" fmla="*/ 98 w 452"/>
                <a:gd name="T49" fmla="*/ 655 h 858"/>
                <a:gd name="T50" fmla="*/ 219 w 452"/>
                <a:gd name="T51" fmla="*/ 161 h 858"/>
                <a:gd name="T52" fmla="*/ 222 w 452"/>
                <a:gd name="T53" fmla="*/ 161 h 858"/>
                <a:gd name="T54" fmla="*/ 307 w 452"/>
                <a:gd name="T55" fmla="*/ 655 h 858"/>
                <a:gd name="T56" fmla="*/ 98 w 452"/>
                <a:gd name="T57" fmla="*/ 655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2" h="858">
                  <a:moveTo>
                    <a:pt x="406" y="657"/>
                  </a:moveTo>
                  <a:cubicBezTo>
                    <a:pt x="395" y="657"/>
                    <a:pt x="383" y="657"/>
                    <a:pt x="372" y="658"/>
                  </a:cubicBezTo>
                  <a:cubicBezTo>
                    <a:pt x="362" y="658"/>
                    <a:pt x="359" y="654"/>
                    <a:pt x="358" y="645"/>
                  </a:cubicBezTo>
                  <a:cubicBezTo>
                    <a:pt x="329" y="480"/>
                    <a:pt x="301" y="315"/>
                    <a:pt x="273" y="150"/>
                  </a:cubicBezTo>
                  <a:cubicBezTo>
                    <a:pt x="265" y="108"/>
                    <a:pt x="258" y="66"/>
                    <a:pt x="251" y="24"/>
                  </a:cubicBezTo>
                  <a:cubicBezTo>
                    <a:pt x="248" y="9"/>
                    <a:pt x="240" y="1"/>
                    <a:pt x="227" y="1"/>
                  </a:cubicBezTo>
                  <a:cubicBezTo>
                    <a:pt x="214" y="0"/>
                    <a:pt x="205" y="7"/>
                    <a:pt x="200" y="21"/>
                  </a:cubicBezTo>
                  <a:cubicBezTo>
                    <a:pt x="199" y="24"/>
                    <a:pt x="199" y="27"/>
                    <a:pt x="198" y="30"/>
                  </a:cubicBezTo>
                  <a:cubicBezTo>
                    <a:pt x="134" y="292"/>
                    <a:pt x="69" y="555"/>
                    <a:pt x="5" y="817"/>
                  </a:cubicBezTo>
                  <a:cubicBezTo>
                    <a:pt x="0" y="836"/>
                    <a:pt x="7" y="849"/>
                    <a:pt x="23" y="854"/>
                  </a:cubicBezTo>
                  <a:cubicBezTo>
                    <a:pt x="37" y="858"/>
                    <a:pt x="50" y="848"/>
                    <a:pt x="55" y="830"/>
                  </a:cubicBezTo>
                  <a:cubicBezTo>
                    <a:pt x="61" y="806"/>
                    <a:pt x="66" y="781"/>
                    <a:pt x="73" y="757"/>
                  </a:cubicBezTo>
                  <a:cubicBezTo>
                    <a:pt x="74" y="752"/>
                    <a:pt x="78" y="749"/>
                    <a:pt x="80" y="745"/>
                  </a:cubicBezTo>
                  <a:cubicBezTo>
                    <a:pt x="89" y="745"/>
                    <a:pt x="97" y="745"/>
                    <a:pt x="106" y="745"/>
                  </a:cubicBezTo>
                  <a:cubicBezTo>
                    <a:pt x="172" y="745"/>
                    <a:pt x="238" y="745"/>
                    <a:pt x="303" y="746"/>
                  </a:cubicBezTo>
                  <a:cubicBezTo>
                    <a:pt x="323" y="746"/>
                    <a:pt x="323" y="746"/>
                    <a:pt x="326" y="766"/>
                  </a:cubicBezTo>
                  <a:cubicBezTo>
                    <a:pt x="330" y="786"/>
                    <a:pt x="333" y="806"/>
                    <a:pt x="337" y="826"/>
                  </a:cubicBezTo>
                  <a:cubicBezTo>
                    <a:pt x="340" y="840"/>
                    <a:pt x="351" y="847"/>
                    <a:pt x="365" y="846"/>
                  </a:cubicBezTo>
                  <a:cubicBezTo>
                    <a:pt x="378" y="844"/>
                    <a:pt x="386" y="836"/>
                    <a:pt x="386" y="820"/>
                  </a:cubicBezTo>
                  <a:cubicBezTo>
                    <a:pt x="386" y="815"/>
                    <a:pt x="385" y="810"/>
                    <a:pt x="384" y="805"/>
                  </a:cubicBezTo>
                  <a:cubicBezTo>
                    <a:pt x="381" y="786"/>
                    <a:pt x="379" y="768"/>
                    <a:pt x="376" y="747"/>
                  </a:cubicBezTo>
                  <a:cubicBezTo>
                    <a:pt x="387" y="747"/>
                    <a:pt x="396" y="747"/>
                    <a:pt x="405" y="747"/>
                  </a:cubicBezTo>
                  <a:cubicBezTo>
                    <a:pt x="432" y="746"/>
                    <a:pt x="451" y="729"/>
                    <a:pt x="451" y="703"/>
                  </a:cubicBezTo>
                  <a:cubicBezTo>
                    <a:pt x="452" y="678"/>
                    <a:pt x="433" y="658"/>
                    <a:pt x="406" y="657"/>
                  </a:cubicBezTo>
                  <a:close/>
                  <a:moveTo>
                    <a:pt x="98" y="655"/>
                  </a:moveTo>
                  <a:cubicBezTo>
                    <a:pt x="138" y="489"/>
                    <a:pt x="179" y="325"/>
                    <a:pt x="219" y="161"/>
                  </a:cubicBezTo>
                  <a:cubicBezTo>
                    <a:pt x="220" y="161"/>
                    <a:pt x="221" y="161"/>
                    <a:pt x="222" y="161"/>
                  </a:cubicBezTo>
                  <a:cubicBezTo>
                    <a:pt x="251" y="326"/>
                    <a:pt x="279" y="490"/>
                    <a:pt x="307" y="655"/>
                  </a:cubicBezTo>
                  <a:cubicBezTo>
                    <a:pt x="237" y="655"/>
                    <a:pt x="169" y="655"/>
                    <a:pt x="98" y="655"/>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9" name="Freeform 12">
              <a:extLst>
                <a:ext uri="{FF2B5EF4-FFF2-40B4-BE49-F238E27FC236}">
                  <a16:creationId xmlns:a16="http://schemas.microsoft.com/office/drawing/2014/main" id="{18C8EB76-422B-47AC-9FDB-C658B32F5176}"/>
                </a:ext>
              </a:extLst>
            </p:cNvPr>
            <p:cNvSpPr>
              <a:spLocks/>
            </p:cNvSpPr>
            <p:nvPr/>
          </p:nvSpPr>
          <p:spPr bwMode="auto">
            <a:xfrm>
              <a:off x="5886450" y="3135313"/>
              <a:ext cx="979488" cy="495300"/>
            </a:xfrm>
            <a:custGeom>
              <a:avLst/>
              <a:gdLst>
                <a:gd name="T0" fmla="*/ 763 w 795"/>
                <a:gd name="T1" fmla="*/ 319 h 402"/>
                <a:gd name="T2" fmla="*/ 655 w 795"/>
                <a:gd name="T3" fmla="*/ 146 h 402"/>
                <a:gd name="T4" fmla="*/ 430 w 795"/>
                <a:gd name="T5" fmla="*/ 11 h 402"/>
                <a:gd name="T6" fmla="*/ 312 w 795"/>
                <a:gd name="T7" fmla="*/ 7 h 402"/>
                <a:gd name="T8" fmla="*/ 175 w 795"/>
                <a:gd name="T9" fmla="*/ 83 h 402"/>
                <a:gd name="T10" fmla="*/ 85 w 795"/>
                <a:gd name="T11" fmla="*/ 202 h 402"/>
                <a:gd name="T12" fmla="*/ 0 w 795"/>
                <a:gd name="T13" fmla="*/ 388 h 402"/>
                <a:gd name="T14" fmla="*/ 57 w 795"/>
                <a:gd name="T15" fmla="*/ 399 h 402"/>
                <a:gd name="T16" fmla="*/ 96 w 795"/>
                <a:gd name="T17" fmla="*/ 380 h 402"/>
                <a:gd name="T18" fmla="*/ 114 w 795"/>
                <a:gd name="T19" fmla="*/ 347 h 402"/>
                <a:gd name="T20" fmla="*/ 163 w 795"/>
                <a:gd name="T21" fmla="*/ 239 h 402"/>
                <a:gd name="T22" fmla="*/ 546 w 795"/>
                <a:gd name="T23" fmla="*/ 161 h 402"/>
                <a:gd name="T24" fmla="*/ 631 w 795"/>
                <a:gd name="T25" fmla="*/ 270 h 402"/>
                <a:gd name="T26" fmla="*/ 690 w 795"/>
                <a:gd name="T27" fmla="*/ 391 h 402"/>
                <a:gd name="T28" fmla="*/ 700 w 795"/>
                <a:gd name="T29" fmla="*/ 401 h 402"/>
                <a:gd name="T30" fmla="*/ 765 w 795"/>
                <a:gd name="T31" fmla="*/ 401 h 402"/>
                <a:gd name="T32" fmla="*/ 795 w 795"/>
                <a:gd name="T33" fmla="*/ 393 h 402"/>
                <a:gd name="T34" fmla="*/ 763 w 795"/>
                <a:gd name="T35" fmla="*/ 3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402">
                  <a:moveTo>
                    <a:pt x="763" y="319"/>
                  </a:moveTo>
                  <a:cubicBezTo>
                    <a:pt x="740" y="253"/>
                    <a:pt x="702" y="196"/>
                    <a:pt x="655" y="146"/>
                  </a:cubicBezTo>
                  <a:cubicBezTo>
                    <a:pt x="593" y="79"/>
                    <a:pt x="520" y="31"/>
                    <a:pt x="430" y="11"/>
                  </a:cubicBezTo>
                  <a:cubicBezTo>
                    <a:pt x="391" y="2"/>
                    <a:pt x="351" y="0"/>
                    <a:pt x="312" y="7"/>
                  </a:cubicBezTo>
                  <a:cubicBezTo>
                    <a:pt x="258" y="16"/>
                    <a:pt x="214" y="45"/>
                    <a:pt x="175" y="83"/>
                  </a:cubicBezTo>
                  <a:cubicBezTo>
                    <a:pt x="138" y="118"/>
                    <a:pt x="110" y="159"/>
                    <a:pt x="85" y="202"/>
                  </a:cubicBezTo>
                  <a:cubicBezTo>
                    <a:pt x="51" y="260"/>
                    <a:pt x="26" y="322"/>
                    <a:pt x="0" y="388"/>
                  </a:cubicBezTo>
                  <a:cubicBezTo>
                    <a:pt x="20" y="392"/>
                    <a:pt x="39" y="396"/>
                    <a:pt x="57" y="399"/>
                  </a:cubicBezTo>
                  <a:cubicBezTo>
                    <a:pt x="74" y="401"/>
                    <a:pt x="87" y="394"/>
                    <a:pt x="96" y="380"/>
                  </a:cubicBezTo>
                  <a:cubicBezTo>
                    <a:pt x="103" y="369"/>
                    <a:pt x="109" y="358"/>
                    <a:pt x="114" y="347"/>
                  </a:cubicBezTo>
                  <a:cubicBezTo>
                    <a:pt x="131" y="311"/>
                    <a:pt x="145" y="274"/>
                    <a:pt x="163" y="239"/>
                  </a:cubicBezTo>
                  <a:cubicBezTo>
                    <a:pt x="240" y="91"/>
                    <a:pt x="424" y="69"/>
                    <a:pt x="546" y="161"/>
                  </a:cubicBezTo>
                  <a:cubicBezTo>
                    <a:pt x="584" y="190"/>
                    <a:pt x="610" y="229"/>
                    <a:pt x="631" y="270"/>
                  </a:cubicBezTo>
                  <a:cubicBezTo>
                    <a:pt x="652" y="310"/>
                    <a:pt x="670" y="351"/>
                    <a:pt x="690" y="391"/>
                  </a:cubicBezTo>
                  <a:cubicBezTo>
                    <a:pt x="692" y="395"/>
                    <a:pt x="697" y="401"/>
                    <a:pt x="700" y="401"/>
                  </a:cubicBezTo>
                  <a:cubicBezTo>
                    <a:pt x="722" y="402"/>
                    <a:pt x="744" y="402"/>
                    <a:pt x="765" y="401"/>
                  </a:cubicBezTo>
                  <a:cubicBezTo>
                    <a:pt x="776" y="400"/>
                    <a:pt x="785" y="396"/>
                    <a:pt x="795" y="393"/>
                  </a:cubicBezTo>
                  <a:cubicBezTo>
                    <a:pt x="783" y="366"/>
                    <a:pt x="771" y="343"/>
                    <a:pt x="763" y="319"/>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0" name="Freeform 13">
              <a:extLst>
                <a:ext uri="{FF2B5EF4-FFF2-40B4-BE49-F238E27FC236}">
                  <a16:creationId xmlns:a16="http://schemas.microsoft.com/office/drawing/2014/main" id="{891F3731-BCDF-4116-8059-3ED27FF00245}"/>
                </a:ext>
              </a:extLst>
            </p:cNvPr>
            <p:cNvSpPr>
              <a:spLocks/>
            </p:cNvSpPr>
            <p:nvPr/>
          </p:nvSpPr>
          <p:spPr bwMode="auto">
            <a:xfrm>
              <a:off x="5076825" y="3938588"/>
              <a:ext cx="536575" cy="1266825"/>
            </a:xfrm>
            <a:custGeom>
              <a:avLst/>
              <a:gdLst>
                <a:gd name="T0" fmla="*/ 417 w 436"/>
                <a:gd name="T1" fmla="*/ 75 h 1032"/>
                <a:gd name="T2" fmla="*/ 429 w 436"/>
                <a:gd name="T3" fmla="*/ 28 h 1032"/>
                <a:gd name="T4" fmla="*/ 387 w 436"/>
                <a:gd name="T5" fmla="*/ 1 h 1032"/>
                <a:gd name="T6" fmla="*/ 262 w 436"/>
                <a:gd name="T7" fmla="*/ 0 h 1032"/>
                <a:gd name="T8" fmla="*/ 45 w 436"/>
                <a:gd name="T9" fmla="*/ 1 h 1032"/>
                <a:gd name="T10" fmla="*/ 0 w 436"/>
                <a:gd name="T11" fmla="*/ 43 h 1032"/>
                <a:gd name="T12" fmla="*/ 45 w 436"/>
                <a:gd name="T13" fmla="*/ 85 h 1032"/>
                <a:gd name="T14" fmla="*/ 181 w 436"/>
                <a:gd name="T15" fmla="*/ 85 h 1032"/>
                <a:gd name="T16" fmla="*/ 189 w 436"/>
                <a:gd name="T17" fmla="*/ 86 h 1032"/>
                <a:gd name="T18" fmla="*/ 190 w 436"/>
                <a:gd name="T19" fmla="*/ 98 h 1032"/>
                <a:gd name="T20" fmla="*/ 187 w 436"/>
                <a:gd name="T21" fmla="*/ 345 h 1032"/>
                <a:gd name="T22" fmla="*/ 184 w 436"/>
                <a:gd name="T23" fmla="*/ 621 h 1032"/>
                <a:gd name="T24" fmla="*/ 180 w 436"/>
                <a:gd name="T25" fmla="*/ 956 h 1032"/>
                <a:gd name="T26" fmla="*/ 180 w 436"/>
                <a:gd name="T27" fmla="*/ 1006 h 1032"/>
                <a:gd name="T28" fmla="*/ 202 w 436"/>
                <a:gd name="T29" fmla="*/ 1032 h 1032"/>
                <a:gd name="T30" fmla="*/ 226 w 436"/>
                <a:gd name="T31" fmla="*/ 1007 h 1032"/>
                <a:gd name="T32" fmla="*/ 227 w 436"/>
                <a:gd name="T33" fmla="*/ 988 h 1032"/>
                <a:gd name="T34" fmla="*/ 229 w 436"/>
                <a:gd name="T35" fmla="*/ 788 h 1032"/>
                <a:gd name="T36" fmla="*/ 232 w 436"/>
                <a:gd name="T37" fmla="*/ 442 h 1032"/>
                <a:gd name="T38" fmla="*/ 233 w 436"/>
                <a:gd name="T39" fmla="*/ 390 h 1032"/>
                <a:gd name="T40" fmla="*/ 233 w 436"/>
                <a:gd name="T41" fmla="*/ 379 h 1032"/>
                <a:gd name="T42" fmla="*/ 236 w 436"/>
                <a:gd name="T43" fmla="*/ 102 h 1032"/>
                <a:gd name="T44" fmla="*/ 252 w 436"/>
                <a:gd name="T45" fmla="*/ 85 h 1032"/>
                <a:gd name="T46" fmla="*/ 388 w 436"/>
                <a:gd name="T47" fmla="*/ 85 h 1032"/>
                <a:gd name="T48" fmla="*/ 417 w 436"/>
                <a:gd name="T49" fmla="*/ 75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6" h="1032">
                  <a:moveTo>
                    <a:pt x="417" y="75"/>
                  </a:moveTo>
                  <a:cubicBezTo>
                    <a:pt x="432" y="65"/>
                    <a:pt x="436" y="45"/>
                    <a:pt x="429" y="28"/>
                  </a:cubicBezTo>
                  <a:cubicBezTo>
                    <a:pt x="424" y="12"/>
                    <a:pt x="408" y="1"/>
                    <a:pt x="387" y="1"/>
                  </a:cubicBezTo>
                  <a:cubicBezTo>
                    <a:pt x="345" y="0"/>
                    <a:pt x="303" y="0"/>
                    <a:pt x="262" y="0"/>
                  </a:cubicBezTo>
                  <a:cubicBezTo>
                    <a:pt x="189" y="0"/>
                    <a:pt x="117" y="0"/>
                    <a:pt x="45" y="1"/>
                  </a:cubicBezTo>
                  <a:cubicBezTo>
                    <a:pt x="18" y="1"/>
                    <a:pt x="0" y="19"/>
                    <a:pt x="0" y="43"/>
                  </a:cubicBezTo>
                  <a:cubicBezTo>
                    <a:pt x="0" y="68"/>
                    <a:pt x="18" y="85"/>
                    <a:pt x="45" y="85"/>
                  </a:cubicBezTo>
                  <a:cubicBezTo>
                    <a:pt x="90" y="85"/>
                    <a:pt x="136" y="85"/>
                    <a:pt x="181" y="85"/>
                  </a:cubicBezTo>
                  <a:cubicBezTo>
                    <a:pt x="184" y="85"/>
                    <a:pt x="186" y="86"/>
                    <a:pt x="189" y="86"/>
                  </a:cubicBezTo>
                  <a:cubicBezTo>
                    <a:pt x="189" y="90"/>
                    <a:pt x="190" y="94"/>
                    <a:pt x="190" y="98"/>
                  </a:cubicBezTo>
                  <a:cubicBezTo>
                    <a:pt x="189" y="180"/>
                    <a:pt x="188" y="263"/>
                    <a:pt x="187" y="345"/>
                  </a:cubicBezTo>
                  <a:cubicBezTo>
                    <a:pt x="186" y="437"/>
                    <a:pt x="185" y="529"/>
                    <a:pt x="184" y="621"/>
                  </a:cubicBezTo>
                  <a:cubicBezTo>
                    <a:pt x="183" y="732"/>
                    <a:pt x="181" y="844"/>
                    <a:pt x="180" y="956"/>
                  </a:cubicBezTo>
                  <a:cubicBezTo>
                    <a:pt x="180" y="972"/>
                    <a:pt x="180" y="989"/>
                    <a:pt x="180" y="1006"/>
                  </a:cubicBezTo>
                  <a:cubicBezTo>
                    <a:pt x="180" y="1021"/>
                    <a:pt x="189" y="1031"/>
                    <a:pt x="202" y="1032"/>
                  </a:cubicBezTo>
                  <a:cubicBezTo>
                    <a:pt x="215" y="1032"/>
                    <a:pt x="225" y="1023"/>
                    <a:pt x="226" y="1007"/>
                  </a:cubicBezTo>
                  <a:cubicBezTo>
                    <a:pt x="227" y="1001"/>
                    <a:pt x="227" y="994"/>
                    <a:pt x="227" y="988"/>
                  </a:cubicBezTo>
                  <a:cubicBezTo>
                    <a:pt x="228" y="921"/>
                    <a:pt x="229" y="855"/>
                    <a:pt x="229" y="788"/>
                  </a:cubicBezTo>
                  <a:cubicBezTo>
                    <a:pt x="230" y="673"/>
                    <a:pt x="231" y="557"/>
                    <a:pt x="232" y="442"/>
                  </a:cubicBezTo>
                  <a:cubicBezTo>
                    <a:pt x="232" y="425"/>
                    <a:pt x="232" y="408"/>
                    <a:pt x="233" y="390"/>
                  </a:cubicBezTo>
                  <a:cubicBezTo>
                    <a:pt x="233" y="387"/>
                    <a:pt x="233" y="383"/>
                    <a:pt x="233" y="379"/>
                  </a:cubicBezTo>
                  <a:cubicBezTo>
                    <a:pt x="234" y="287"/>
                    <a:pt x="235" y="194"/>
                    <a:pt x="236" y="102"/>
                  </a:cubicBezTo>
                  <a:cubicBezTo>
                    <a:pt x="236" y="89"/>
                    <a:pt x="239" y="85"/>
                    <a:pt x="252" y="85"/>
                  </a:cubicBezTo>
                  <a:cubicBezTo>
                    <a:pt x="297" y="86"/>
                    <a:pt x="343" y="86"/>
                    <a:pt x="388" y="85"/>
                  </a:cubicBezTo>
                  <a:cubicBezTo>
                    <a:pt x="398" y="84"/>
                    <a:pt x="409" y="80"/>
                    <a:pt x="417" y="75"/>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1" name="Freeform 14">
              <a:extLst>
                <a:ext uri="{FF2B5EF4-FFF2-40B4-BE49-F238E27FC236}">
                  <a16:creationId xmlns:a16="http://schemas.microsoft.com/office/drawing/2014/main" id="{0161A615-5045-4674-944E-9EE3AE0DA8D0}"/>
                </a:ext>
              </a:extLst>
            </p:cNvPr>
            <p:cNvSpPr>
              <a:spLocks/>
            </p:cNvSpPr>
            <p:nvPr/>
          </p:nvSpPr>
          <p:spPr bwMode="auto">
            <a:xfrm>
              <a:off x="6678613" y="3930650"/>
              <a:ext cx="57150" cy="1098550"/>
            </a:xfrm>
            <a:custGeom>
              <a:avLst/>
              <a:gdLst>
                <a:gd name="T0" fmla="*/ 46 w 47"/>
                <a:gd name="T1" fmla="*/ 22 h 894"/>
                <a:gd name="T2" fmla="*/ 24 w 47"/>
                <a:gd name="T3" fmla="*/ 0 h 894"/>
                <a:gd name="T4" fmla="*/ 1 w 47"/>
                <a:gd name="T5" fmla="*/ 21 h 894"/>
                <a:gd name="T6" fmla="*/ 0 w 47"/>
                <a:gd name="T7" fmla="*/ 33 h 894"/>
                <a:gd name="T8" fmla="*/ 0 w 47"/>
                <a:gd name="T9" fmla="*/ 859 h 894"/>
                <a:gd name="T10" fmla="*/ 1 w 47"/>
                <a:gd name="T11" fmla="*/ 875 h 894"/>
                <a:gd name="T12" fmla="*/ 23 w 47"/>
                <a:gd name="T13" fmla="*/ 894 h 894"/>
                <a:gd name="T14" fmla="*/ 46 w 47"/>
                <a:gd name="T15" fmla="*/ 875 h 894"/>
                <a:gd name="T16" fmla="*/ 46 w 47"/>
                <a:gd name="T17" fmla="*/ 859 h 894"/>
                <a:gd name="T18" fmla="*/ 46 w 47"/>
                <a:gd name="T19" fmla="*/ 448 h 894"/>
                <a:gd name="T20" fmla="*/ 46 w 47"/>
                <a:gd name="T21" fmla="*/ 35 h 894"/>
                <a:gd name="T22" fmla="*/ 46 w 47"/>
                <a:gd name="T23" fmla="*/ 22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894">
                  <a:moveTo>
                    <a:pt x="46" y="22"/>
                  </a:moveTo>
                  <a:cubicBezTo>
                    <a:pt x="45" y="9"/>
                    <a:pt x="36" y="0"/>
                    <a:pt x="24" y="0"/>
                  </a:cubicBezTo>
                  <a:cubicBezTo>
                    <a:pt x="11" y="0"/>
                    <a:pt x="2" y="8"/>
                    <a:pt x="1" y="21"/>
                  </a:cubicBezTo>
                  <a:cubicBezTo>
                    <a:pt x="0" y="25"/>
                    <a:pt x="0" y="29"/>
                    <a:pt x="0" y="33"/>
                  </a:cubicBezTo>
                  <a:cubicBezTo>
                    <a:pt x="0" y="309"/>
                    <a:pt x="0" y="584"/>
                    <a:pt x="0" y="859"/>
                  </a:cubicBezTo>
                  <a:cubicBezTo>
                    <a:pt x="0" y="865"/>
                    <a:pt x="0" y="870"/>
                    <a:pt x="1" y="875"/>
                  </a:cubicBezTo>
                  <a:cubicBezTo>
                    <a:pt x="3" y="886"/>
                    <a:pt x="12" y="894"/>
                    <a:pt x="23" y="894"/>
                  </a:cubicBezTo>
                  <a:cubicBezTo>
                    <a:pt x="34" y="894"/>
                    <a:pt x="44" y="886"/>
                    <a:pt x="46" y="875"/>
                  </a:cubicBezTo>
                  <a:cubicBezTo>
                    <a:pt x="47" y="870"/>
                    <a:pt x="46" y="864"/>
                    <a:pt x="46" y="859"/>
                  </a:cubicBezTo>
                  <a:cubicBezTo>
                    <a:pt x="46" y="722"/>
                    <a:pt x="46" y="585"/>
                    <a:pt x="46" y="448"/>
                  </a:cubicBezTo>
                  <a:cubicBezTo>
                    <a:pt x="46" y="310"/>
                    <a:pt x="46" y="172"/>
                    <a:pt x="46" y="35"/>
                  </a:cubicBezTo>
                  <a:cubicBezTo>
                    <a:pt x="46" y="30"/>
                    <a:pt x="47" y="26"/>
                    <a:pt x="46" y="22"/>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2" name="Freeform 15">
              <a:extLst>
                <a:ext uri="{FF2B5EF4-FFF2-40B4-BE49-F238E27FC236}">
                  <a16:creationId xmlns:a16="http://schemas.microsoft.com/office/drawing/2014/main" id="{82FA6EDB-27A6-49E9-999A-EA24B18EFE04}"/>
                </a:ext>
              </a:extLst>
            </p:cNvPr>
            <p:cNvSpPr>
              <a:spLocks/>
            </p:cNvSpPr>
            <p:nvPr/>
          </p:nvSpPr>
          <p:spPr bwMode="auto">
            <a:xfrm>
              <a:off x="6175375" y="3351213"/>
              <a:ext cx="377825" cy="265113"/>
            </a:xfrm>
            <a:custGeom>
              <a:avLst/>
              <a:gdLst>
                <a:gd name="T0" fmla="*/ 21 w 307"/>
                <a:gd name="T1" fmla="*/ 213 h 216"/>
                <a:gd name="T2" fmla="*/ 83 w 307"/>
                <a:gd name="T3" fmla="*/ 178 h 216"/>
                <a:gd name="T4" fmla="*/ 125 w 307"/>
                <a:gd name="T5" fmla="*/ 141 h 216"/>
                <a:gd name="T6" fmla="*/ 189 w 307"/>
                <a:gd name="T7" fmla="*/ 144 h 216"/>
                <a:gd name="T8" fmla="*/ 234 w 307"/>
                <a:gd name="T9" fmla="*/ 198 h 216"/>
                <a:gd name="T10" fmla="*/ 267 w 307"/>
                <a:gd name="T11" fmla="*/ 214 h 216"/>
                <a:gd name="T12" fmla="*/ 307 w 307"/>
                <a:gd name="T13" fmla="*/ 204 h 216"/>
                <a:gd name="T14" fmla="*/ 280 w 307"/>
                <a:gd name="T15" fmla="*/ 153 h 216"/>
                <a:gd name="T16" fmla="*/ 245 w 307"/>
                <a:gd name="T17" fmla="*/ 75 h 216"/>
                <a:gd name="T18" fmla="*/ 107 w 307"/>
                <a:gd name="T19" fmla="*/ 45 h 216"/>
                <a:gd name="T20" fmla="*/ 8 w 307"/>
                <a:gd name="T21" fmla="*/ 161 h 216"/>
                <a:gd name="T22" fmla="*/ 0 w 307"/>
                <a:gd name="T23" fmla="*/ 197 h 216"/>
                <a:gd name="T24" fmla="*/ 21 w 307"/>
                <a:gd name="T25" fmla="*/ 21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7" h="216">
                  <a:moveTo>
                    <a:pt x="21" y="213"/>
                  </a:moveTo>
                  <a:cubicBezTo>
                    <a:pt x="46" y="209"/>
                    <a:pt x="65" y="194"/>
                    <a:pt x="83" y="178"/>
                  </a:cubicBezTo>
                  <a:cubicBezTo>
                    <a:pt x="96" y="165"/>
                    <a:pt x="110" y="152"/>
                    <a:pt x="125" y="141"/>
                  </a:cubicBezTo>
                  <a:cubicBezTo>
                    <a:pt x="145" y="128"/>
                    <a:pt x="174" y="129"/>
                    <a:pt x="189" y="144"/>
                  </a:cubicBezTo>
                  <a:cubicBezTo>
                    <a:pt x="205" y="161"/>
                    <a:pt x="222" y="178"/>
                    <a:pt x="234" y="198"/>
                  </a:cubicBezTo>
                  <a:cubicBezTo>
                    <a:pt x="243" y="211"/>
                    <a:pt x="252" y="215"/>
                    <a:pt x="267" y="214"/>
                  </a:cubicBezTo>
                  <a:cubicBezTo>
                    <a:pt x="281" y="212"/>
                    <a:pt x="295" y="212"/>
                    <a:pt x="307" y="204"/>
                  </a:cubicBezTo>
                  <a:cubicBezTo>
                    <a:pt x="298" y="186"/>
                    <a:pt x="288" y="170"/>
                    <a:pt x="280" y="153"/>
                  </a:cubicBezTo>
                  <a:cubicBezTo>
                    <a:pt x="268" y="127"/>
                    <a:pt x="258" y="100"/>
                    <a:pt x="245" y="75"/>
                  </a:cubicBezTo>
                  <a:cubicBezTo>
                    <a:pt x="218" y="26"/>
                    <a:pt x="163" y="0"/>
                    <a:pt x="107" y="45"/>
                  </a:cubicBezTo>
                  <a:cubicBezTo>
                    <a:pt x="66" y="77"/>
                    <a:pt x="34" y="117"/>
                    <a:pt x="8" y="161"/>
                  </a:cubicBezTo>
                  <a:cubicBezTo>
                    <a:pt x="2" y="171"/>
                    <a:pt x="0" y="185"/>
                    <a:pt x="0" y="197"/>
                  </a:cubicBezTo>
                  <a:cubicBezTo>
                    <a:pt x="0" y="213"/>
                    <a:pt x="6" y="216"/>
                    <a:pt x="21" y="213"/>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grpSp>
      <p:cxnSp>
        <p:nvCxnSpPr>
          <p:cNvPr id="23" name="Straight Connector 6">
            <a:extLst>
              <a:ext uri="{FF2B5EF4-FFF2-40B4-BE49-F238E27FC236}">
                <a16:creationId xmlns:a16="http://schemas.microsoft.com/office/drawing/2014/main" id="{A2B30D6D-E542-44FD-845A-3C12F062327C}"/>
              </a:ext>
            </a:extLst>
          </p:cNvPr>
          <p:cNvCxnSpPr/>
          <p:nvPr/>
        </p:nvCxnSpPr>
        <p:spPr>
          <a:xfrm flipV="1">
            <a:off x="11740001" y="6520241"/>
            <a:ext cx="0" cy="2595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8DFF395-B5ED-43AB-AEE7-55963E13158C}"/>
              </a:ext>
            </a:extLst>
          </p:cNvPr>
          <p:cNvGrpSpPr/>
          <p:nvPr/>
        </p:nvGrpSpPr>
        <p:grpSpPr>
          <a:xfrm>
            <a:off x="4930594" y="3168223"/>
            <a:ext cx="7259697" cy="3689778"/>
            <a:chOff x="4832350" y="3105151"/>
            <a:chExt cx="7115175" cy="3616324"/>
          </a:xfrm>
          <a:solidFill>
            <a:schemeClr val="accent1">
              <a:alpha val="15000"/>
            </a:schemeClr>
          </a:solidFill>
        </p:grpSpPr>
        <p:sp>
          <p:nvSpPr>
            <p:cNvPr id="25" name="Freeform 13">
              <a:extLst>
                <a:ext uri="{FF2B5EF4-FFF2-40B4-BE49-F238E27FC236}">
                  <a16:creationId xmlns:a16="http://schemas.microsoft.com/office/drawing/2014/main" id="{28DA7791-7823-4F31-808E-2C63918DAC66}"/>
                </a:ext>
              </a:extLst>
            </p:cNvPr>
            <p:cNvSpPr>
              <a:spLocks/>
            </p:cNvSpPr>
            <p:nvPr userDrawn="1"/>
          </p:nvSpPr>
          <p:spPr bwMode="auto">
            <a:xfrm>
              <a:off x="4832350" y="3105151"/>
              <a:ext cx="7115175" cy="3616324"/>
            </a:xfrm>
            <a:custGeom>
              <a:avLst/>
              <a:gdLst>
                <a:gd name="T0" fmla="*/ 3293 w 3293"/>
                <a:gd name="T1" fmla="*/ 289 h 1675"/>
                <a:gd name="T2" fmla="*/ 3038 w 3293"/>
                <a:gd name="T3" fmla="*/ 206 h 1675"/>
                <a:gd name="T4" fmla="*/ 2344 w 3293"/>
                <a:gd name="T5" fmla="*/ 26 h 1675"/>
                <a:gd name="T6" fmla="*/ 1994 w 3293"/>
                <a:gd name="T7" fmla="*/ 1 h 1675"/>
                <a:gd name="T8" fmla="*/ 802 w 3293"/>
                <a:gd name="T9" fmla="*/ 507 h 1675"/>
                <a:gd name="T10" fmla="*/ 195 w 3293"/>
                <a:gd name="T11" fmla="*/ 1291 h 1675"/>
                <a:gd name="T12" fmla="*/ 0 w 3293"/>
                <a:gd name="T13" fmla="*/ 1675 h 1675"/>
                <a:gd name="T14" fmla="*/ 227 w 3293"/>
                <a:gd name="T15" fmla="*/ 1675 h 1675"/>
                <a:gd name="T16" fmla="*/ 257 w 3293"/>
                <a:gd name="T17" fmla="*/ 1618 h 1675"/>
                <a:gd name="T18" fmla="*/ 984 w 3293"/>
                <a:gd name="T19" fmla="*/ 591 h 1675"/>
                <a:gd name="T20" fmla="*/ 2306 w 3293"/>
                <a:gd name="T21" fmla="*/ 200 h 1675"/>
                <a:gd name="T22" fmla="*/ 3293 w 3293"/>
                <a:gd name="T23" fmla="*/ 538 h 1675"/>
                <a:gd name="T24" fmla="*/ 3293 w 3293"/>
                <a:gd name="T25" fmla="*/ 289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3" h="1675">
                  <a:moveTo>
                    <a:pt x="3293" y="289"/>
                  </a:moveTo>
                  <a:cubicBezTo>
                    <a:pt x="3208" y="261"/>
                    <a:pt x="3124" y="230"/>
                    <a:pt x="3038" y="206"/>
                  </a:cubicBezTo>
                  <a:cubicBezTo>
                    <a:pt x="2807" y="143"/>
                    <a:pt x="2577" y="77"/>
                    <a:pt x="2344" y="26"/>
                  </a:cubicBezTo>
                  <a:cubicBezTo>
                    <a:pt x="2231" y="1"/>
                    <a:pt x="2111" y="0"/>
                    <a:pt x="1994" y="1"/>
                  </a:cubicBezTo>
                  <a:cubicBezTo>
                    <a:pt x="1528" y="4"/>
                    <a:pt x="1135" y="184"/>
                    <a:pt x="802" y="507"/>
                  </a:cubicBezTo>
                  <a:cubicBezTo>
                    <a:pt x="562" y="740"/>
                    <a:pt x="358" y="999"/>
                    <a:pt x="195" y="1291"/>
                  </a:cubicBezTo>
                  <a:cubicBezTo>
                    <a:pt x="125" y="1416"/>
                    <a:pt x="64" y="1547"/>
                    <a:pt x="0" y="1675"/>
                  </a:cubicBezTo>
                  <a:cubicBezTo>
                    <a:pt x="75" y="1675"/>
                    <a:pt x="151" y="1675"/>
                    <a:pt x="227" y="1675"/>
                  </a:cubicBezTo>
                  <a:cubicBezTo>
                    <a:pt x="237" y="1656"/>
                    <a:pt x="247" y="1637"/>
                    <a:pt x="257" y="1618"/>
                  </a:cubicBezTo>
                  <a:cubicBezTo>
                    <a:pt x="450" y="1241"/>
                    <a:pt x="678" y="888"/>
                    <a:pt x="984" y="591"/>
                  </a:cubicBezTo>
                  <a:cubicBezTo>
                    <a:pt x="1356" y="229"/>
                    <a:pt x="1799" y="108"/>
                    <a:pt x="2306" y="200"/>
                  </a:cubicBezTo>
                  <a:cubicBezTo>
                    <a:pt x="2652" y="262"/>
                    <a:pt x="2974" y="397"/>
                    <a:pt x="3293" y="538"/>
                  </a:cubicBezTo>
                  <a:cubicBezTo>
                    <a:pt x="3293" y="455"/>
                    <a:pt x="3293" y="372"/>
                    <a:pt x="3293"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6" name="Freeform 14">
              <a:extLst>
                <a:ext uri="{FF2B5EF4-FFF2-40B4-BE49-F238E27FC236}">
                  <a16:creationId xmlns:a16="http://schemas.microsoft.com/office/drawing/2014/main" id="{E03895C9-7B8D-419E-8045-86D7E6B36451}"/>
                </a:ext>
              </a:extLst>
            </p:cNvPr>
            <p:cNvSpPr>
              <a:spLocks/>
            </p:cNvSpPr>
            <p:nvPr userDrawn="1"/>
          </p:nvSpPr>
          <p:spPr bwMode="auto">
            <a:xfrm>
              <a:off x="5743575" y="3806825"/>
              <a:ext cx="6203950" cy="2914650"/>
            </a:xfrm>
            <a:custGeom>
              <a:avLst/>
              <a:gdLst>
                <a:gd name="T0" fmla="*/ 2871 w 2871"/>
                <a:gd name="T1" fmla="*/ 690 h 1350"/>
                <a:gd name="T2" fmla="*/ 2871 w 2871"/>
                <a:gd name="T3" fmla="*/ 430 h 1350"/>
                <a:gd name="T4" fmla="*/ 2063 w 2871"/>
                <a:gd name="T5" fmla="*/ 88 h 1350"/>
                <a:gd name="T6" fmla="*/ 1159 w 2871"/>
                <a:gd name="T7" fmla="*/ 99 h 1350"/>
                <a:gd name="T8" fmla="*/ 338 w 2871"/>
                <a:gd name="T9" fmla="*/ 756 h 1350"/>
                <a:gd name="T10" fmla="*/ 0 w 2871"/>
                <a:gd name="T11" fmla="*/ 1350 h 1350"/>
                <a:gd name="T12" fmla="*/ 238 w 2871"/>
                <a:gd name="T13" fmla="*/ 1350 h 1350"/>
                <a:gd name="T14" fmla="*/ 403 w 2871"/>
                <a:gd name="T15" fmla="*/ 1054 h 1350"/>
                <a:gd name="T16" fmla="*/ 899 w 2871"/>
                <a:gd name="T17" fmla="*/ 459 h 1350"/>
                <a:gd name="T18" fmla="*/ 1904 w 2871"/>
                <a:gd name="T19" fmla="*/ 233 h 1350"/>
                <a:gd name="T20" fmla="*/ 2871 w 2871"/>
                <a:gd name="T21" fmla="*/ 69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1" h="1350">
                  <a:moveTo>
                    <a:pt x="2871" y="690"/>
                  </a:moveTo>
                  <a:cubicBezTo>
                    <a:pt x="2871" y="603"/>
                    <a:pt x="2871" y="516"/>
                    <a:pt x="2871" y="430"/>
                  </a:cubicBezTo>
                  <a:cubicBezTo>
                    <a:pt x="2610" y="296"/>
                    <a:pt x="2347" y="168"/>
                    <a:pt x="2063" y="88"/>
                  </a:cubicBezTo>
                  <a:cubicBezTo>
                    <a:pt x="1760" y="3"/>
                    <a:pt x="1459" y="0"/>
                    <a:pt x="1159" y="99"/>
                  </a:cubicBezTo>
                  <a:cubicBezTo>
                    <a:pt x="804" y="216"/>
                    <a:pt x="540" y="452"/>
                    <a:pt x="338" y="756"/>
                  </a:cubicBezTo>
                  <a:cubicBezTo>
                    <a:pt x="213" y="945"/>
                    <a:pt x="112" y="1152"/>
                    <a:pt x="0" y="1350"/>
                  </a:cubicBezTo>
                  <a:cubicBezTo>
                    <a:pt x="79" y="1350"/>
                    <a:pt x="159" y="1350"/>
                    <a:pt x="238" y="1350"/>
                  </a:cubicBezTo>
                  <a:cubicBezTo>
                    <a:pt x="293" y="1252"/>
                    <a:pt x="345" y="1151"/>
                    <a:pt x="403" y="1054"/>
                  </a:cubicBezTo>
                  <a:cubicBezTo>
                    <a:pt x="539" y="831"/>
                    <a:pt x="694" y="624"/>
                    <a:pt x="899" y="459"/>
                  </a:cubicBezTo>
                  <a:cubicBezTo>
                    <a:pt x="1197" y="220"/>
                    <a:pt x="1536" y="146"/>
                    <a:pt x="1904" y="233"/>
                  </a:cubicBezTo>
                  <a:cubicBezTo>
                    <a:pt x="2257" y="317"/>
                    <a:pt x="2568" y="497"/>
                    <a:pt x="2871" y="6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7" name="Freeform 15">
              <a:extLst>
                <a:ext uri="{FF2B5EF4-FFF2-40B4-BE49-F238E27FC236}">
                  <a16:creationId xmlns:a16="http://schemas.microsoft.com/office/drawing/2014/main" id="{3A544DD0-F77A-4331-BAF5-2505E8375B97}"/>
                </a:ext>
              </a:extLst>
            </p:cNvPr>
            <p:cNvSpPr>
              <a:spLocks/>
            </p:cNvSpPr>
            <p:nvPr userDrawn="1"/>
          </p:nvSpPr>
          <p:spPr bwMode="auto">
            <a:xfrm>
              <a:off x="6657975" y="4592638"/>
              <a:ext cx="5289550" cy="2128837"/>
            </a:xfrm>
            <a:custGeom>
              <a:avLst/>
              <a:gdLst>
                <a:gd name="T0" fmla="*/ 0 w 2448"/>
                <a:gd name="T1" fmla="*/ 986 h 986"/>
                <a:gd name="T2" fmla="*/ 205 w 2448"/>
                <a:gd name="T3" fmla="*/ 986 h 986"/>
                <a:gd name="T4" fmla="*/ 376 w 2448"/>
                <a:gd name="T5" fmla="*/ 680 h 986"/>
                <a:gd name="T6" fmla="*/ 1590 w 2448"/>
                <a:gd name="T7" fmla="*/ 256 h 986"/>
                <a:gd name="T8" fmla="*/ 2199 w 2448"/>
                <a:gd name="T9" fmla="*/ 682 h 986"/>
                <a:gd name="T10" fmla="*/ 2448 w 2448"/>
                <a:gd name="T11" fmla="*/ 965 h 986"/>
                <a:gd name="T12" fmla="*/ 2448 w 2448"/>
                <a:gd name="T13" fmla="*/ 542 h 986"/>
                <a:gd name="T14" fmla="*/ 2416 w 2448"/>
                <a:gd name="T15" fmla="*/ 525 h 986"/>
                <a:gd name="T16" fmla="*/ 1919 w 2448"/>
                <a:gd name="T17" fmla="*/ 202 h 986"/>
                <a:gd name="T18" fmla="*/ 1185 w 2448"/>
                <a:gd name="T19" fmla="*/ 13 h 986"/>
                <a:gd name="T20" fmla="*/ 369 w 2448"/>
                <a:gd name="T21" fmla="*/ 411 h 986"/>
                <a:gd name="T22" fmla="*/ 0 w 2448"/>
                <a:gd name="T23"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8" h="986">
                  <a:moveTo>
                    <a:pt x="0" y="986"/>
                  </a:moveTo>
                  <a:cubicBezTo>
                    <a:pt x="68" y="986"/>
                    <a:pt x="137" y="986"/>
                    <a:pt x="205" y="986"/>
                  </a:cubicBezTo>
                  <a:cubicBezTo>
                    <a:pt x="262" y="884"/>
                    <a:pt x="314" y="779"/>
                    <a:pt x="376" y="680"/>
                  </a:cubicBezTo>
                  <a:cubicBezTo>
                    <a:pt x="604" y="317"/>
                    <a:pt x="1070" y="57"/>
                    <a:pt x="1590" y="256"/>
                  </a:cubicBezTo>
                  <a:cubicBezTo>
                    <a:pt x="1829" y="348"/>
                    <a:pt x="2028" y="495"/>
                    <a:pt x="2199" y="682"/>
                  </a:cubicBezTo>
                  <a:cubicBezTo>
                    <a:pt x="2284" y="775"/>
                    <a:pt x="2365" y="871"/>
                    <a:pt x="2448" y="965"/>
                  </a:cubicBezTo>
                  <a:cubicBezTo>
                    <a:pt x="2448" y="824"/>
                    <a:pt x="2448" y="683"/>
                    <a:pt x="2448" y="542"/>
                  </a:cubicBezTo>
                  <a:cubicBezTo>
                    <a:pt x="2437" y="536"/>
                    <a:pt x="2425" y="532"/>
                    <a:pt x="2416" y="525"/>
                  </a:cubicBezTo>
                  <a:cubicBezTo>
                    <a:pt x="2265" y="395"/>
                    <a:pt x="2095" y="293"/>
                    <a:pt x="1919" y="202"/>
                  </a:cubicBezTo>
                  <a:cubicBezTo>
                    <a:pt x="1689" y="82"/>
                    <a:pt x="1448" y="0"/>
                    <a:pt x="1185" y="13"/>
                  </a:cubicBezTo>
                  <a:cubicBezTo>
                    <a:pt x="857" y="29"/>
                    <a:pt x="586" y="165"/>
                    <a:pt x="369" y="411"/>
                  </a:cubicBezTo>
                  <a:cubicBezTo>
                    <a:pt x="216" y="584"/>
                    <a:pt x="104" y="783"/>
                    <a:pt x="0" y="9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8" name="Freeform 16">
              <a:extLst>
                <a:ext uri="{FF2B5EF4-FFF2-40B4-BE49-F238E27FC236}">
                  <a16:creationId xmlns:a16="http://schemas.microsoft.com/office/drawing/2014/main" id="{3E42F001-1C18-436B-920F-D22F97385251}"/>
                </a:ext>
              </a:extLst>
            </p:cNvPr>
            <p:cNvSpPr>
              <a:spLocks/>
            </p:cNvSpPr>
            <p:nvPr userDrawn="1"/>
          </p:nvSpPr>
          <p:spPr bwMode="auto">
            <a:xfrm>
              <a:off x="7500938" y="5211763"/>
              <a:ext cx="3813175" cy="1509712"/>
            </a:xfrm>
            <a:custGeom>
              <a:avLst/>
              <a:gdLst>
                <a:gd name="T0" fmla="*/ 1765 w 1765"/>
                <a:gd name="T1" fmla="*/ 699 h 699"/>
                <a:gd name="T2" fmla="*/ 1108 w 1765"/>
                <a:gd name="T3" fmla="*/ 118 h 699"/>
                <a:gd name="T4" fmla="*/ 109 w 1765"/>
                <a:gd name="T5" fmla="*/ 484 h 699"/>
                <a:gd name="T6" fmla="*/ 0 w 1765"/>
                <a:gd name="T7" fmla="*/ 699 h 699"/>
                <a:gd name="T8" fmla="*/ 227 w 1765"/>
                <a:gd name="T9" fmla="*/ 699 h 699"/>
                <a:gd name="T10" fmla="*/ 428 w 1765"/>
                <a:gd name="T11" fmla="*/ 439 h 699"/>
                <a:gd name="T12" fmla="*/ 824 w 1765"/>
                <a:gd name="T13" fmla="*/ 253 h 699"/>
                <a:gd name="T14" fmla="*/ 1462 w 1765"/>
                <a:gd name="T15" fmla="*/ 699 h 699"/>
                <a:gd name="T16" fmla="*/ 1765 w 1765"/>
                <a:gd name="T17" fmla="*/ 699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5" h="699">
                  <a:moveTo>
                    <a:pt x="1765" y="699"/>
                  </a:moveTo>
                  <a:cubicBezTo>
                    <a:pt x="1618" y="425"/>
                    <a:pt x="1414" y="204"/>
                    <a:pt x="1108" y="118"/>
                  </a:cubicBezTo>
                  <a:cubicBezTo>
                    <a:pt x="694" y="0"/>
                    <a:pt x="348" y="119"/>
                    <a:pt x="109" y="484"/>
                  </a:cubicBezTo>
                  <a:cubicBezTo>
                    <a:pt x="66" y="551"/>
                    <a:pt x="36" y="628"/>
                    <a:pt x="0" y="699"/>
                  </a:cubicBezTo>
                  <a:cubicBezTo>
                    <a:pt x="75" y="699"/>
                    <a:pt x="151" y="699"/>
                    <a:pt x="227" y="699"/>
                  </a:cubicBezTo>
                  <a:cubicBezTo>
                    <a:pt x="294" y="612"/>
                    <a:pt x="353" y="519"/>
                    <a:pt x="428" y="439"/>
                  </a:cubicBezTo>
                  <a:cubicBezTo>
                    <a:pt x="533" y="327"/>
                    <a:pt x="666" y="262"/>
                    <a:pt x="824" y="253"/>
                  </a:cubicBezTo>
                  <a:cubicBezTo>
                    <a:pt x="1110" y="238"/>
                    <a:pt x="1342" y="446"/>
                    <a:pt x="1462" y="699"/>
                  </a:cubicBezTo>
                  <a:cubicBezTo>
                    <a:pt x="1563" y="699"/>
                    <a:pt x="1664" y="699"/>
                    <a:pt x="1765" y="6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9" name="Freeform 17">
              <a:extLst>
                <a:ext uri="{FF2B5EF4-FFF2-40B4-BE49-F238E27FC236}">
                  <a16:creationId xmlns:a16="http://schemas.microsoft.com/office/drawing/2014/main" id="{E6B6ACA9-48BE-4B65-AE4C-BD64746FE80D}"/>
                </a:ext>
              </a:extLst>
            </p:cNvPr>
            <p:cNvSpPr>
              <a:spLocks/>
            </p:cNvSpPr>
            <p:nvPr userDrawn="1"/>
          </p:nvSpPr>
          <p:spPr bwMode="auto">
            <a:xfrm>
              <a:off x="8435975" y="6038850"/>
              <a:ext cx="1754188" cy="682625"/>
            </a:xfrm>
            <a:custGeom>
              <a:avLst/>
              <a:gdLst>
                <a:gd name="T0" fmla="*/ 812 w 812"/>
                <a:gd name="T1" fmla="*/ 316 h 316"/>
                <a:gd name="T2" fmla="*/ 532 w 812"/>
                <a:gd name="T3" fmla="*/ 64 h 316"/>
                <a:gd name="T4" fmla="*/ 0 w 812"/>
                <a:gd name="T5" fmla="*/ 316 h 316"/>
                <a:gd name="T6" fmla="*/ 227 w 812"/>
                <a:gd name="T7" fmla="*/ 316 h 316"/>
                <a:gd name="T8" fmla="*/ 552 w 812"/>
                <a:gd name="T9" fmla="*/ 316 h 316"/>
                <a:gd name="T10" fmla="*/ 812 w 812"/>
                <a:gd name="T11" fmla="*/ 316 h 316"/>
              </a:gdLst>
              <a:ahLst/>
              <a:cxnLst>
                <a:cxn ang="0">
                  <a:pos x="T0" y="T1"/>
                </a:cxn>
                <a:cxn ang="0">
                  <a:pos x="T2" y="T3"/>
                </a:cxn>
                <a:cxn ang="0">
                  <a:pos x="T4" y="T5"/>
                </a:cxn>
                <a:cxn ang="0">
                  <a:pos x="T6" y="T7"/>
                </a:cxn>
                <a:cxn ang="0">
                  <a:pos x="T8" y="T9"/>
                </a:cxn>
                <a:cxn ang="0">
                  <a:pos x="T10" y="T11"/>
                </a:cxn>
              </a:cxnLst>
              <a:rect l="0" t="0" r="r" b="b"/>
              <a:pathLst>
                <a:path w="812" h="316">
                  <a:moveTo>
                    <a:pt x="812" y="316"/>
                  </a:moveTo>
                  <a:cubicBezTo>
                    <a:pt x="746" y="202"/>
                    <a:pt x="666" y="104"/>
                    <a:pt x="532" y="64"/>
                  </a:cubicBezTo>
                  <a:cubicBezTo>
                    <a:pt x="319" y="0"/>
                    <a:pt x="94" y="108"/>
                    <a:pt x="0" y="316"/>
                  </a:cubicBezTo>
                  <a:cubicBezTo>
                    <a:pt x="76" y="316"/>
                    <a:pt x="152" y="316"/>
                    <a:pt x="227" y="316"/>
                  </a:cubicBezTo>
                  <a:cubicBezTo>
                    <a:pt x="338" y="187"/>
                    <a:pt x="467" y="187"/>
                    <a:pt x="552" y="316"/>
                  </a:cubicBezTo>
                  <a:cubicBezTo>
                    <a:pt x="639" y="316"/>
                    <a:pt x="726" y="316"/>
                    <a:pt x="812" y="3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grpSp>
      <p:sp>
        <p:nvSpPr>
          <p:cNvPr id="47" name="Text Placeholder 2">
            <a:hlinkClick r:id="" action="ppaction://noaction"/>
            <a:extLst>
              <a:ext uri="{FF2B5EF4-FFF2-40B4-BE49-F238E27FC236}">
                <a16:creationId xmlns:a16="http://schemas.microsoft.com/office/drawing/2014/main" id="{A3E05F5E-E929-4808-B225-4ACA9375B236}"/>
              </a:ext>
            </a:extLst>
          </p:cNvPr>
          <p:cNvSpPr>
            <a:spLocks noGrp="1"/>
          </p:cNvSpPr>
          <p:nvPr>
            <p:custDataLst>
              <p:tags r:id="rId4"/>
            </p:custDataLst>
          </p:nvPr>
        </p:nvSpPr>
        <p:spPr bwMode="gray">
          <a:xfrm>
            <a:off x="1644649" y="2260599"/>
            <a:ext cx="4725988" cy="381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82550" tIns="65088" rIns="0" bIns="66675" numCol="1" spcCol="0" rtlCol="0" anchor="ctr" anchorCtr="0">
            <a:noAutofit/>
          </a:bodyPr>
          <a:lstStyle>
            <a:lvl1pPr marL="0" indent="0" algn="l" defTabSz="913526" rtl="0" eaLnBrk="1" fontAlgn="base" latinLnBrk="0" hangingPunct="1">
              <a:spcBef>
                <a:spcPct val="0"/>
              </a:spcBef>
              <a:spcAft>
                <a:spcPct val="0"/>
              </a:spcAft>
              <a:buClr>
                <a:schemeClr val="tx2"/>
              </a:buClr>
              <a:buSzPct val="100000"/>
              <a:defRPr lang="es-ES" sz="1632" baseline="0" dirty="0">
                <a:solidFill>
                  <a:schemeClr val="tx1"/>
                </a:solidFill>
                <a:latin typeface="+mn-lt"/>
                <a:ea typeface="+mn-ea"/>
                <a:cs typeface="+mn-cs"/>
              </a:defRPr>
            </a:lvl1pPr>
            <a:lvl2pPr marL="198346" indent="-194673" algn="l" defTabSz="913526" rtl="0" eaLnBrk="1" fontAlgn="base" latinLnBrk="0" hangingPunct="1">
              <a:spcBef>
                <a:spcPct val="0"/>
              </a:spcBef>
              <a:spcAft>
                <a:spcPct val="0"/>
              </a:spcAft>
              <a:buClr>
                <a:schemeClr val="tx2"/>
              </a:buClr>
              <a:buSzPct val="125000"/>
              <a:buFont typeface="Arial" charset="0"/>
              <a:buChar char="▪"/>
              <a:defRPr lang="es-ES" sz="1632" baseline="0" dirty="0">
                <a:solidFill>
                  <a:schemeClr val="tx1"/>
                </a:solidFill>
                <a:latin typeface="+mn-lt"/>
                <a:ea typeface="+mn-ea"/>
                <a:cs typeface="+mn-cs"/>
              </a:defRPr>
            </a:lvl2pPr>
            <a:lvl3pPr marL="490777" indent="-291551"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3pPr>
            <a:lvl4pPr marL="628097" indent="-157942"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4pPr>
            <a:lvl5pPr marL="764001" indent="-132231" algn="l" defTabSz="913526" rtl="0" eaLnBrk="1" fontAlgn="base" latinLnBrk="0" hangingPunct="1">
              <a:spcBef>
                <a:spcPct val="0"/>
              </a:spcBef>
              <a:spcAft>
                <a:spcPct val="0"/>
              </a:spcAft>
              <a:buClr>
                <a:schemeClr val="tx2"/>
              </a:buClr>
              <a:buSzPct val="89000"/>
              <a:buFont typeface="Arial" charset="0"/>
              <a:buChar char="-"/>
              <a:defRPr lang="es-ES" sz="1632" baseline="0" dirty="0">
                <a:solidFill>
                  <a:schemeClr val="tx1"/>
                </a:solidFill>
                <a:latin typeface="+mn-lt"/>
                <a:ea typeface="+mn-ea"/>
                <a:cs typeface="+mn-cs"/>
              </a:defRPr>
            </a:lvl5pPr>
            <a:lvl6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6pPr>
            <a:lvl7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7pPr>
            <a:lvl8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8pPr>
            <a:lvl9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9pPr>
          </a:lstStyle>
          <a:p>
            <a:r>
              <a:rPr lang="es-PE" dirty="0" smtClean="0">
                <a:solidFill>
                  <a:schemeClr val="bg1"/>
                </a:solidFill>
              </a:rPr>
              <a:t>El Modelo de </a:t>
            </a:r>
            <a:r>
              <a:rPr lang="es-PE" dirty="0" err="1" smtClean="0">
                <a:solidFill>
                  <a:schemeClr val="bg1"/>
                </a:solidFill>
              </a:rPr>
              <a:t>Antamina</a:t>
            </a:r>
            <a:r>
              <a:rPr lang="es-PE" dirty="0" smtClean="0">
                <a:solidFill>
                  <a:schemeClr val="bg1"/>
                </a:solidFill>
              </a:rPr>
              <a:t> </a:t>
            </a:r>
            <a:endParaRPr lang="es-CO" dirty="0">
              <a:solidFill>
                <a:schemeClr val="bg1"/>
              </a:solidFill>
            </a:endParaRPr>
          </a:p>
        </p:txBody>
      </p:sp>
      <p:sp>
        <p:nvSpPr>
          <p:cNvPr id="39" name="Text Placeholder 2">
            <a:hlinkClick r:id="" action="ppaction://noaction"/>
            <a:extLst>
              <a:ext uri="{FF2B5EF4-FFF2-40B4-BE49-F238E27FC236}">
                <a16:creationId xmlns:a16="http://schemas.microsoft.com/office/drawing/2014/main" id="{89A3FA35-D9AF-4897-B307-76C41E260E93}"/>
              </a:ext>
            </a:extLst>
          </p:cNvPr>
          <p:cNvSpPr>
            <a:spLocks noGrp="1"/>
          </p:cNvSpPr>
          <p:nvPr>
            <p:custDataLst>
              <p:tags r:id="rId5"/>
            </p:custDataLst>
          </p:nvPr>
        </p:nvSpPr>
        <p:spPr bwMode="gray">
          <a:xfrm>
            <a:off x="1644649" y="1878012"/>
            <a:ext cx="4725988" cy="382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82550" tIns="66675" rIns="0" bIns="66675" numCol="1" spcCol="0" rtlCol="0" anchor="ctr" anchorCtr="0">
            <a:noAutofit/>
          </a:bodyPr>
          <a:lstStyle>
            <a:lvl1pPr marL="0" indent="0" algn="l" defTabSz="913526" rtl="0" eaLnBrk="1" fontAlgn="base" latinLnBrk="0" hangingPunct="1">
              <a:spcBef>
                <a:spcPct val="0"/>
              </a:spcBef>
              <a:spcAft>
                <a:spcPct val="0"/>
              </a:spcAft>
              <a:buClr>
                <a:schemeClr val="tx2"/>
              </a:buClr>
              <a:buSzPct val="100000"/>
              <a:defRPr lang="es-ES" sz="1632" baseline="0" dirty="0">
                <a:solidFill>
                  <a:schemeClr val="tx1"/>
                </a:solidFill>
                <a:latin typeface="+mn-lt"/>
                <a:ea typeface="+mn-ea"/>
                <a:cs typeface="+mn-cs"/>
              </a:defRPr>
            </a:lvl1pPr>
            <a:lvl2pPr marL="198346" indent="-194673" algn="l" defTabSz="913526" rtl="0" eaLnBrk="1" fontAlgn="base" latinLnBrk="0" hangingPunct="1">
              <a:spcBef>
                <a:spcPct val="0"/>
              </a:spcBef>
              <a:spcAft>
                <a:spcPct val="0"/>
              </a:spcAft>
              <a:buClr>
                <a:schemeClr val="tx2"/>
              </a:buClr>
              <a:buSzPct val="125000"/>
              <a:buFont typeface="Arial" charset="0"/>
              <a:buChar char="▪"/>
              <a:defRPr lang="es-ES" sz="1632" baseline="0" dirty="0">
                <a:solidFill>
                  <a:schemeClr val="tx1"/>
                </a:solidFill>
                <a:latin typeface="+mn-lt"/>
                <a:ea typeface="+mn-ea"/>
                <a:cs typeface="+mn-cs"/>
              </a:defRPr>
            </a:lvl2pPr>
            <a:lvl3pPr marL="490777" indent="-291551"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3pPr>
            <a:lvl4pPr marL="628097" indent="-157942"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4pPr>
            <a:lvl5pPr marL="764001" indent="-132231" algn="l" defTabSz="913526" rtl="0" eaLnBrk="1" fontAlgn="base" latinLnBrk="0" hangingPunct="1">
              <a:spcBef>
                <a:spcPct val="0"/>
              </a:spcBef>
              <a:spcAft>
                <a:spcPct val="0"/>
              </a:spcAft>
              <a:buClr>
                <a:schemeClr val="tx2"/>
              </a:buClr>
              <a:buSzPct val="89000"/>
              <a:buFont typeface="Arial" charset="0"/>
              <a:buChar char="-"/>
              <a:defRPr lang="es-ES" sz="1632" baseline="0" dirty="0">
                <a:solidFill>
                  <a:schemeClr val="tx1"/>
                </a:solidFill>
                <a:latin typeface="+mn-lt"/>
                <a:ea typeface="+mn-ea"/>
                <a:cs typeface="+mn-cs"/>
              </a:defRPr>
            </a:lvl5pPr>
            <a:lvl6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6pPr>
            <a:lvl7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7pPr>
            <a:lvl8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8pPr>
            <a:lvl9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9pPr>
          </a:lstStyle>
          <a:p>
            <a:r>
              <a:rPr lang="es-PE" b="1" dirty="0" smtClean="0">
                <a:solidFill>
                  <a:schemeClr val="bg1"/>
                </a:solidFill>
              </a:rPr>
              <a:t>Contexto actual</a:t>
            </a:r>
            <a:endParaRPr lang="es-CO" b="1" dirty="0">
              <a:solidFill>
                <a:schemeClr val="bg1"/>
              </a:solidFill>
            </a:endParaRPr>
          </a:p>
        </p:txBody>
      </p:sp>
      <p:sp>
        <p:nvSpPr>
          <p:cNvPr id="30" name="Title 1">
            <a:extLst>
              <a:ext uri="{FF2B5EF4-FFF2-40B4-BE49-F238E27FC236}">
                <a16:creationId xmlns:a16="http://schemas.microsoft.com/office/drawing/2014/main" id="{0679E516-C327-4549-B215-B1B5DAEF3D09}"/>
              </a:ext>
            </a:extLst>
          </p:cNvPr>
          <p:cNvSpPr txBox="1">
            <a:spLocks/>
          </p:cNvSpPr>
          <p:nvPr/>
        </p:nvSpPr>
        <p:spPr bwMode="gray">
          <a:xfrm>
            <a:off x="1743124" y="2690315"/>
            <a:ext cx="7408326" cy="25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1218095" rtl="0" eaLnBrk="1" fontAlgn="base" hangingPunct="1">
              <a:spcBef>
                <a:spcPct val="0"/>
              </a:spcBef>
              <a:spcAft>
                <a:spcPct val="0"/>
              </a:spcAft>
              <a:tabLst>
                <a:tab pos="367156" algn="l"/>
              </a:tabLst>
              <a:defRPr sz="2041" b="0" baseline="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vl2pPr algn="l" defTabSz="1218095" rtl="0" eaLnBrk="1" fontAlgn="base" hangingPunct="1">
              <a:spcBef>
                <a:spcPct val="0"/>
              </a:spcBef>
              <a:spcAft>
                <a:spcPct val="0"/>
              </a:spcAft>
              <a:defRPr sz="2584" b="1">
                <a:solidFill>
                  <a:schemeClr val="tx2"/>
                </a:solidFill>
                <a:latin typeface="Arial" charset="0"/>
              </a:defRPr>
            </a:lvl2pPr>
            <a:lvl3pPr algn="l" defTabSz="1218095" rtl="0" eaLnBrk="1" fontAlgn="base" hangingPunct="1">
              <a:spcBef>
                <a:spcPct val="0"/>
              </a:spcBef>
              <a:spcAft>
                <a:spcPct val="0"/>
              </a:spcAft>
              <a:defRPr sz="2584" b="1">
                <a:solidFill>
                  <a:schemeClr val="tx2"/>
                </a:solidFill>
                <a:latin typeface="Arial" charset="0"/>
              </a:defRPr>
            </a:lvl3pPr>
            <a:lvl4pPr algn="l" defTabSz="1218095" rtl="0" eaLnBrk="1" fontAlgn="base" hangingPunct="1">
              <a:spcBef>
                <a:spcPct val="0"/>
              </a:spcBef>
              <a:spcAft>
                <a:spcPct val="0"/>
              </a:spcAft>
              <a:defRPr sz="2584" b="1">
                <a:solidFill>
                  <a:schemeClr val="tx2"/>
                </a:solidFill>
                <a:latin typeface="Arial" charset="0"/>
              </a:defRPr>
            </a:lvl4pPr>
            <a:lvl5pPr algn="l" defTabSz="1218095" rtl="0" eaLnBrk="1" fontAlgn="base" hangingPunct="1">
              <a:spcBef>
                <a:spcPct val="0"/>
              </a:spcBef>
              <a:spcAft>
                <a:spcPct val="0"/>
              </a:spcAft>
              <a:defRPr sz="2584" b="1">
                <a:solidFill>
                  <a:schemeClr val="tx2"/>
                </a:solidFill>
                <a:latin typeface="Arial" charset="0"/>
              </a:defRPr>
            </a:lvl5pPr>
            <a:lvl6pPr marL="622005" algn="l" defTabSz="1218095" rtl="0" eaLnBrk="1" fontAlgn="base" hangingPunct="1">
              <a:spcBef>
                <a:spcPct val="0"/>
              </a:spcBef>
              <a:spcAft>
                <a:spcPct val="0"/>
              </a:spcAft>
              <a:defRPr sz="2584" b="1">
                <a:solidFill>
                  <a:schemeClr val="tx2"/>
                </a:solidFill>
                <a:latin typeface="Arial" charset="0"/>
              </a:defRPr>
            </a:lvl6pPr>
            <a:lvl7pPr marL="1244012" algn="l" defTabSz="1218095" rtl="0" eaLnBrk="1" fontAlgn="base" hangingPunct="1">
              <a:spcBef>
                <a:spcPct val="0"/>
              </a:spcBef>
              <a:spcAft>
                <a:spcPct val="0"/>
              </a:spcAft>
              <a:defRPr sz="2584" b="1">
                <a:solidFill>
                  <a:schemeClr val="tx2"/>
                </a:solidFill>
                <a:latin typeface="Arial" charset="0"/>
              </a:defRPr>
            </a:lvl7pPr>
            <a:lvl8pPr marL="1866017" algn="l" defTabSz="1218095" rtl="0" eaLnBrk="1" fontAlgn="base" hangingPunct="1">
              <a:spcBef>
                <a:spcPct val="0"/>
              </a:spcBef>
              <a:spcAft>
                <a:spcPct val="0"/>
              </a:spcAft>
              <a:defRPr sz="2584" b="1">
                <a:solidFill>
                  <a:schemeClr val="tx2"/>
                </a:solidFill>
                <a:latin typeface="Arial" charset="0"/>
              </a:defRPr>
            </a:lvl8pPr>
            <a:lvl9pPr marL="2488024" algn="l" defTabSz="1218095" rtl="0" eaLnBrk="1" fontAlgn="base" hangingPunct="1">
              <a:spcBef>
                <a:spcPct val="0"/>
              </a:spcBef>
              <a:spcAft>
                <a:spcPct val="0"/>
              </a:spcAft>
              <a:defRPr sz="2584" b="1">
                <a:solidFill>
                  <a:schemeClr val="tx2"/>
                </a:solidFill>
                <a:latin typeface="Arial" charset="0"/>
              </a:defRPr>
            </a:lvl9pPr>
          </a:lstStyle>
          <a:p>
            <a:pPr defTabSz="913526">
              <a:buClr>
                <a:schemeClr val="tx2"/>
              </a:buClr>
              <a:buSzPct val="100000"/>
            </a:pPr>
            <a:r>
              <a:rPr lang="es-PE" sz="1632" dirty="0" smtClean="0">
                <a:solidFill>
                  <a:schemeClr val="bg1"/>
                </a:solidFill>
                <a:latin typeface="+mn-lt"/>
                <a:ea typeface="+mn-ea"/>
                <a:cs typeface="+mn-cs"/>
              </a:rPr>
              <a:t>Hacia un escalamiento a la política pública  </a:t>
            </a:r>
            <a:endParaRPr lang="es-PE" sz="1632" dirty="0">
              <a:solidFill>
                <a:schemeClr val="bg1"/>
              </a:solidFill>
              <a:latin typeface="+mn-lt"/>
              <a:ea typeface="+mn-ea"/>
              <a:cs typeface="+mn-cs"/>
            </a:endParaRPr>
          </a:p>
        </p:txBody>
      </p:sp>
    </p:spTree>
    <p:extLst>
      <p:ext uri="{BB962C8B-B14F-4D97-AF65-F5344CB8AC3E}">
        <p14:creationId xmlns:p14="http://schemas.microsoft.com/office/powerpoint/2010/main" val="1895850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72" y="190797"/>
            <a:ext cx="11725484" cy="628121"/>
          </a:xfrm>
        </p:spPr>
        <p:txBody>
          <a:bodyPr/>
          <a:lstStyle/>
          <a:p>
            <a:r>
              <a:rPr lang="es-PE" dirty="0" smtClean="0"/>
              <a:t>Pasando de la planificación a la ejecución y rendición de cuentas: </a:t>
            </a:r>
            <a:br>
              <a:rPr lang="es-PE" dirty="0" smtClean="0"/>
            </a:br>
            <a:r>
              <a:rPr lang="es-PE" b="1" dirty="0" smtClean="0"/>
              <a:t>Proyectos Especiales de Inversión Pública (PEIP) – DU N° 021-2020</a:t>
            </a:r>
            <a:endParaRPr lang="es-PE" b="1" dirty="0"/>
          </a:p>
        </p:txBody>
      </p:sp>
      <p:sp>
        <p:nvSpPr>
          <p:cNvPr id="3" name="8 Rectángulo redondeado"/>
          <p:cNvSpPr/>
          <p:nvPr/>
        </p:nvSpPr>
        <p:spPr>
          <a:xfrm>
            <a:off x="275421" y="963978"/>
            <a:ext cx="11612049" cy="106417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b="1" dirty="0" smtClean="0">
                <a:solidFill>
                  <a:schemeClr val="bg1"/>
                </a:solidFill>
              </a:rPr>
              <a:t>Director Ejecutivo + </a:t>
            </a:r>
          </a:p>
          <a:p>
            <a:pPr algn="ctr"/>
            <a:r>
              <a:rPr lang="es-PE" sz="2000" b="1" dirty="0" smtClean="0">
                <a:solidFill>
                  <a:schemeClr val="bg1"/>
                </a:solidFill>
              </a:rPr>
              <a:t>“Combo” de PIP </a:t>
            </a:r>
          </a:p>
          <a:p>
            <a:pPr algn="ctr"/>
            <a:r>
              <a:rPr lang="es-PE" sz="2000" b="1" dirty="0" smtClean="0">
                <a:solidFill>
                  <a:schemeClr val="bg1"/>
                </a:solidFill>
              </a:rPr>
              <a:t>(Convenios intersectoriales)  </a:t>
            </a:r>
            <a:endParaRPr lang="es-PE" sz="2000" b="1" dirty="0">
              <a:solidFill>
                <a:schemeClr val="bg1"/>
              </a:solidFill>
            </a:endParaRPr>
          </a:p>
        </p:txBody>
      </p:sp>
      <p:sp>
        <p:nvSpPr>
          <p:cNvPr id="4" name="7 Rectángulo redondeado"/>
          <p:cNvSpPr/>
          <p:nvPr/>
        </p:nvSpPr>
        <p:spPr>
          <a:xfrm>
            <a:off x="249857" y="2164817"/>
            <a:ext cx="2384537" cy="106417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smtClean="0">
                <a:solidFill>
                  <a:schemeClr val="bg1"/>
                </a:solidFill>
              </a:rPr>
              <a:t>Agilidad en la ejecución</a:t>
            </a:r>
            <a:endParaRPr lang="es-PE" sz="2000" b="1" dirty="0">
              <a:solidFill>
                <a:schemeClr val="bg1"/>
              </a:solidFill>
            </a:endParaRPr>
          </a:p>
        </p:txBody>
      </p:sp>
      <p:sp>
        <p:nvSpPr>
          <p:cNvPr id="5" name="7 Rectángulo redondeado"/>
          <p:cNvSpPr/>
          <p:nvPr/>
        </p:nvSpPr>
        <p:spPr>
          <a:xfrm>
            <a:off x="3277664" y="2185013"/>
            <a:ext cx="2384537" cy="106417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smtClean="0">
                <a:solidFill>
                  <a:schemeClr val="bg1"/>
                </a:solidFill>
              </a:rPr>
              <a:t>Mejoramiento de la gestión de proyectos</a:t>
            </a:r>
            <a:endParaRPr lang="es-PE" sz="2000" b="1" dirty="0">
              <a:solidFill>
                <a:schemeClr val="bg1"/>
              </a:solidFill>
            </a:endParaRPr>
          </a:p>
        </p:txBody>
      </p:sp>
      <p:sp>
        <p:nvSpPr>
          <p:cNvPr id="6" name="7 Rectángulo redondeado"/>
          <p:cNvSpPr/>
          <p:nvPr/>
        </p:nvSpPr>
        <p:spPr>
          <a:xfrm>
            <a:off x="6307312" y="2185013"/>
            <a:ext cx="2384537" cy="106417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smtClean="0">
                <a:solidFill>
                  <a:schemeClr val="bg1"/>
                </a:solidFill>
              </a:rPr>
              <a:t>Facilidades en la contratación</a:t>
            </a:r>
            <a:endParaRPr lang="es-PE" sz="2000" b="1" dirty="0">
              <a:solidFill>
                <a:schemeClr val="bg1"/>
              </a:solidFill>
            </a:endParaRPr>
          </a:p>
        </p:txBody>
      </p:sp>
      <p:sp>
        <p:nvSpPr>
          <p:cNvPr id="7" name="7 Rectángulo redondeado"/>
          <p:cNvSpPr/>
          <p:nvPr/>
        </p:nvSpPr>
        <p:spPr>
          <a:xfrm>
            <a:off x="9480178" y="2185013"/>
            <a:ext cx="2384537" cy="1064171"/>
          </a:xfrm>
          <a:prstGeom prst="round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smtClean="0">
                <a:solidFill>
                  <a:schemeClr val="bg1"/>
                </a:solidFill>
              </a:rPr>
              <a:t>Transparencia</a:t>
            </a:r>
            <a:endParaRPr lang="es-PE" sz="2000" b="1" dirty="0">
              <a:solidFill>
                <a:schemeClr val="bg1"/>
              </a:solidFill>
            </a:endParaRPr>
          </a:p>
        </p:txBody>
      </p:sp>
      <p:sp>
        <p:nvSpPr>
          <p:cNvPr id="8" name="TextBox 7"/>
          <p:cNvSpPr txBox="1"/>
          <p:nvPr/>
        </p:nvSpPr>
        <p:spPr>
          <a:xfrm>
            <a:off x="407624" y="3437260"/>
            <a:ext cx="2115239" cy="3416320"/>
          </a:xfrm>
          <a:prstGeom prst="rect">
            <a:avLst/>
          </a:prstGeom>
          <a:noFill/>
        </p:spPr>
        <p:txBody>
          <a:bodyPr wrap="square" rtlCol="0">
            <a:spAutoFit/>
          </a:bodyPr>
          <a:lstStyle/>
          <a:p>
            <a:pPr marL="285750" indent="-285750">
              <a:buFont typeface="Wingdings" panose="05000000000000000000" pitchFamily="2" charset="2"/>
              <a:buChar char="ü"/>
            </a:pPr>
            <a:r>
              <a:rPr lang="es-PE" dirty="0" smtClean="0"/>
              <a:t>Excepción de la LCE</a:t>
            </a:r>
          </a:p>
          <a:p>
            <a:pPr marL="285750" indent="-285750">
              <a:buFont typeface="Wingdings" panose="05000000000000000000" pitchFamily="2" charset="2"/>
              <a:buChar char="ü"/>
            </a:pPr>
            <a:r>
              <a:rPr lang="es-PE" dirty="0" smtClean="0"/>
              <a:t>Facilidades para la liberación y registro de interferencias y otorgamiento de Licencias de Habilitación Urbana y Edificación</a:t>
            </a:r>
            <a:endParaRPr lang="es-PE" dirty="0"/>
          </a:p>
        </p:txBody>
      </p:sp>
      <p:sp>
        <p:nvSpPr>
          <p:cNvPr id="9" name="TextBox 8"/>
          <p:cNvSpPr txBox="1"/>
          <p:nvPr/>
        </p:nvSpPr>
        <p:spPr>
          <a:xfrm>
            <a:off x="3347297" y="3435422"/>
            <a:ext cx="2115239" cy="3139321"/>
          </a:xfrm>
          <a:prstGeom prst="rect">
            <a:avLst/>
          </a:prstGeom>
          <a:noFill/>
        </p:spPr>
        <p:txBody>
          <a:bodyPr wrap="square" rtlCol="0">
            <a:spAutoFit/>
          </a:bodyPr>
          <a:lstStyle/>
          <a:p>
            <a:pPr marL="285750" indent="-285750">
              <a:buFont typeface="Wingdings" panose="05000000000000000000" pitchFamily="2" charset="2"/>
              <a:buChar char="ü"/>
            </a:pPr>
            <a:r>
              <a:rPr lang="es-PE" dirty="0" smtClean="0"/>
              <a:t>Asistencia técnica especializada (PMO)</a:t>
            </a:r>
          </a:p>
          <a:p>
            <a:pPr marL="285750" indent="-285750">
              <a:buFont typeface="Wingdings" panose="05000000000000000000" pitchFamily="2" charset="2"/>
              <a:buChar char="ü"/>
            </a:pPr>
            <a:r>
              <a:rPr lang="es-PE" dirty="0" smtClean="0"/>
              <a:t>Adaptación en el alcance, metodología se realizan a través de la Junta de Cambios</a:t>
            </a:r>
            <a:endParaRPr lang="es-PE" dirty="0"/>
          </a:p>
        </p:txBody>
      </p:sp>
      <p:sp>
        <p:nvSpPr>
          <p:cNvPr id="10" name="TextBox 9"/>
          <p:cNvSpPr txBox="1"/>
          <p:nvPr/>
        </p:nvSpPr>
        <p:spPr>
          <a:xfrm>
            <a:off x="6386122" y="3444601"/>
            <a:ext cx="2115239" cy="3416320"/>
          </a:xfrm>
          <a:prstGeom prst="rect">
            <a:avLst/>
          </a:prstGeom>
          <a:noFill/>
        </p:spPr>
        <p:txBody>
          <a:bodyPr wrap="square" rtlCol="0">
            <a:spAutoFit/>
          </a:bodyPr>
          <a:lstStyle/>
          <a:p>
            <a:pPr marL="285750" indent="-285750">
              <a:buFont typeface="Wingdings" panose="05000000000000000000" pitchFamily="2" charset="2"/>
              <a:buChar char="ü"/>
            </a:pPr>
            <a:r>
              <a:rPr lang="es-PE" dirty="0" smtClean="0"/>
              <a:t>Contratos Estándar Internacionales (FIDIC, NEC)</a:t>
            </a:r>
          </a:p>
          <a:p>
            <a:pPr marL="285750" indent="-285750">
              <a:buFont typeface="Wingdings" panose="05000000000000000000" pitchFamily="2" charset="2"/>
              <a:buChar char="ü"/>
            </a:pPr>
            <a:r>
              <a:rPr lang="es-PE" dirty="0" smtClean="0"/>
              <a:t>Condiciones especiales para la contratación de funcionarios</a:t>
            </a:r>
          </a:p>
          <a:p>
            <a:pPr marL="285750" indent="-285750">
              <a:buFont typeface="Wingdings" panose="05000000000000000000" pitchFamily="2" charset="2"/>
              <a:buChar char="ü"/>
            </a:pPr>
            <a:r>
              <a:rPr lang="es-PE" dirty="0" smtClean="0"/>
              <a:t>Facultad para suscribir CAR con </a:t>
            </a:r>
            <a:r>
              <a:rPr lang="es-PE" dirty="0" err="1" smtClean="0"/>
              <a:t>Org</a:t>
            </a:r>
            <a:r>
              <a:rPr lang="es-PE" dirty="0" smtClean="0"/>
              <a:t>. Internacionales</a:t>
            </a:r>
            <a:endParaRPr lang="es-PE" dirty="0"/>
          </a:p>
        </p:txBody>
      </p:sp>
      <p:sp>
        <p:nvSpPr>
          <p:cNvPr id="11" name="TextBox 10"/>
          <p:cNvSpPr txBox="1"/>
          <p:nvPr/>
        </p:nvSpPr>
        <p:spPr>
          <a:xfrm>
            <a:off x="9590202" y="3442763"/>
            <a:ext cx="2115239" cy="2862322"/>
          </a:xfrm>
          <a:prstGeom prst="rect">
            <a:avLst/>
          </a:prstGeom>
          <a:noFill/>
        </p:spPr>
        <p:txBody>
          <a:bodyPr wrap="square" rtlCol="0">
            <a:spAutoFit/>
          </a:bodyPr>
          <a:lstStyle/>
          <a:p>
            <a:pPr marL="285750" indent="-285750">
              <a:buFont typeface="Wingdings" panose="05000000000000000000" pitchFamily="2" charset="2"/>
              <a:buChar char="ü"/>
            </a:pPr>
            <a:r>
              <a:rPr lang="es-PE" dirty="0" smtClean="0"/>
              <a:t>Uso de sistema informático para garantizar transparencia, trazabilidad y </a:t>
            </a:r>
            <a:r>
              <a:rPr lang="es-PE" dirty="0" err="1" smtClean="0"/>
              <a:t>auditabilidad</a:t>
            </a:r>
            <a:r>
              <a:rPr lang="es-PE" dirty="0" smtClean="0"/>
              <a:t> de los procesos de selección, contratos y convenios</a:t>
            </a:r>
          </a:p>
        </p:txBody>
      </p:sp>
    </p:spTree>
    <p:extLst>
      <p:ext uri="{BB962C8B-B14F-4D97-AF65-F5344CB8AC3E}">
        <p14:creationId xmlns:p14="http://schemas.microsoft.com/office/powerpoint/2010/main" val="22352057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87" y="234865"/>
            <a:ext cx="11725484" cy="628121"/>
          </a:xfrm>
        </p:spPr>
        <p:txBody>
          <a:bodyPr/>
          <a:lstStyle/>
          <a:p>
            <a:r>
              <a:rPr lang="es-PE" dirty="0" smtClean="0"/>
              <a:t>Finalmente, la Visión de la Minería al 2030 y la plataforma de RIMAY se constituyen en un punto de partida ideal para desplegar una agenda de institucionalidad territorial </a:t>
            </a:r>
            <a:endParaRPr lang="es-PE" dirty="0"/>
          </a:p>
        </p:txBody>
      </p:sp>
      <p:graphicFrame>
        <p:nvGraphicFramePr>
          <p:cNvPr id="6" name="Diagram 5"/>
          <p:cNvGraphicFramePr/>
          <p:nvPr>
            <p:extLst/>
          </p:nvPr>
        </p:nvGraphicFramePr>
        <p:xfrm>
          <a:off x="4064000" y="101768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551" y="1458359"/>
            <a:ext cx="2554281" cy="393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9259" y="2423701"/>
            <a:ext cx="2528236" cy="393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oogle Shape;95;p15"/>
          <p:cNvPicPr preferRelativeResize="0"/>
          <p:nvPr/>
        </p:nvPicPr>
        <p:blipFill rotWithShape="1">
          <a:blip r:embed="rId9">
            <a:alphaModFix/>
          </a:blip>
          <a:srcRect l="19205" t="42001" r="19318" b="42545"/>
          <a:stretch/>
        </p:blipFill>
        <p:spPr>
          <a:xfrm>
            <a:off x="161987" y="1144056"/>
            <a:ext cx="3244017" cy="403203"/>
          </a:xfrm>
          <a:prstGeom prst="rect">
            <a:avLst/>
          </a:prstGeom>
          <a:noFill/>
          <a:ln>
            <a:noFill/>
          </a:ln>
          <a:effectLst/>
        </p:spPr>
      </p:pic>
      <p:sp>
        <p:nvSpPr>
          <p:cNvPr id="11" name="Rectangle 10"/>
          <p:cNvSpPr/>
          <p:nvPr/>
        </p:nvSpPr>
        <p:spPr>
          <a:xfrm>
            <a:off x="1663547" y="1491410"/>
            <a:ext cx="848299" cy="28230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err="1" smtClean="0">
              <a:solidFill>
                <a:schemeClr val="tx1"/>
              </a:solidFill>
            </a:endParaRPr>
          </a:p>
        </p:txBody>
      </p:sp>
    </p:spTree>
    <p:extLst>
      <p:ext uri="{BB962C8B-B14F-4D97-AF65-F5344CB8AC3E}">
        <p14:creationId xmlns:p14="http://schemas.microsoft.com/office/powerpoint/2010/main" val="18719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Conclusiones</a:t>
            </a:r>
            <a:endParaRPr lang="es-PE" dirty="0"/>
          </a:p>
        </p:txBody>
      </p:sp>
      <p:sp>
        <p:nvSpPr>
          <p:cNvPr id="4" name="TextBox 3"/>
          <p:cNvSpPr txBox="1"/>
          <p:nvPr/>
        </p:nvSpPr>
        <p:spPr>
          <a:xfrm>
            <a:off x="385590" y="1035586"/>
            <a:ext cx="11182121" cy="4801314"/>
          </a:xfrm>
          <a:prstGeom prst="rect">
            <a:avLst/>
          </a:prstGeom>
          <a:noFill/>
        </p:spPr>
        <p:txBody>
          <a:bodyPr wrap="square" rtlCol="0">
            <a:spAutoFit/>
          </a:bodyPr>
          <a:lstStyle/>
          <a:p>
            <a:pPr marL="342900" indent="-342900">
              <a:buFont typeface="+mj-lt"/>
              <a:buAutoNum type="arabicPeriod"/>
            </a:pPr>
            <a:r>
              <a:rPr lang="es-PE" sz="1700" kern="0" dirty="0">
                <a:latin typeface="Arial" panose="020B0604020202020204" pitchFamily="34" charset="0"/>
                <a:ea typeface="+mj-ea"/>
                <a:cs typeface="Arial" panose="020B0604020202020204" pitchFamily="34" charset="0"/>
              </a:rPr>
              <a:t>En la coyuntura actual, la minería se constituye en un motor de reactivación económica y crecimiento sostenido para los siguientes años. </a:t>
            </a:r>
          </a:p>
          <a:p>
            <a:pPr marL="342900" indent="-342900">
              <a:buFont typeface="+mj-lt"/>
              <a:buAutoNum type="arabicPeriod"/>
            </a:pPr>
            <a:endParaRPr lang="es-PE" sz="1700" kern="0" dirty="0">
              <a:latin typeface="Arial" panose="020B0604020202020204" pitchFamily="34" charset="0"/>
              <a:ea typeface="+mj-ea"/>
              <a:cs typeface="Arial" panose="020B0604020202020204" pitchFamily="34" charset="0"/>
            </a:endParaRPr>
          </a:p>
          <a:p>
            <a:pPr marL="342900" indent="-342900">
              <a:buFont typeface="+mj-lt"/>
              <a:buAutoNum type="arabicPeriod"/>
            </a:pPr>
            <a:r>
              <a:rPr lang="es-PE" sz="1700" kern="0" dirty="0">
                <a:latin typeface="Arial" panose="020B0604020202020204" pitchFamily="34" charset="0"/>
                <a:ea typeface="+mj-ea"/>
                <a:cs typeface="Arial" panose="020B0604020202020204" pitchFamily="34" charset="0"/>
              </a:rPr>
              <a:t>Para viabilizar este proceso es clave que el Estado, junto con los territorios y empresas, impulse una agenda de institucionalidad (reglas, nuevos instrumentos de gestión pública, </a:t>
            </a:r>
            <a:r>
              <a:rPr lang="es-PE" sz="1700" i="1" kern="0" dirty="0" err="1">
                <a:latin typeface="Arial" panose="020B0604020202020204" pitchFamily="34" charset="0"/>
                <a:ea typeface="+mj-ea"/>
                <a:cs typeface="Arial" panose="020B0604020202020204" pitchFamily="34" charset="0"/>
              </a:rPr>
              <a:t>accountability</a:t>
            </a:r>
            <a:r>
              <a:rPr lang="es-PE" sz="1700" kern="0" dirty="0">
                <a:latin typeface="Arial" panose="020B0604020202020204" pitchFamily="34" charset="0"/>
                <a:ea typeface="+mj-ea"/>
                <a:cs typeface="Arial" panose="020B0604020202020204" pitchFamily="34" charset="0"/>
              </a:rPr>
              <a:t>) orientada a apuntalar la competitividad de los territorios donde se desarrolla la minería. </a:t>
            </a:r>
          </a:p>
          <a:p>
            <a:pPr marL="342900" indent="-342900">
              <a:buFont typeface="+mj-lt"/>
              <a:buAutoNum type="arabicPeriod"/>
            </a:pPr>
            <a:endParaRPr lang="es-PE" sz="1700" kern="0" dirty="0">
              <a:latin typeface="Arial" panose="020B0604020202020204" pitchFamily="34" charset="0"/>
              <a:ea typeface="+mj-ea"/>
              <a:cs typeface="Arial" panose="020B0604020202020204" pitchFamily="34" charset="0"/>
            </a:endParaRPr>
          </a:p>
          <a:p>
            <a:pPr marL="342900" indent="-342900">
              <a:buFont typeface="+mj-lt"/>
              <a:buAutoNum type="arabicPeriod"/>
            </a:pPr>
            <a:r>
              <a:rPr lang="es-PE" sz="1700" kern="0" dirty="0">
                <a:latin typeface="Arial" panose="020B0604020202020204" pitchFamily="34" charset="0"/>
                <a:ea typeface="+mj-ea"/>
                <a:cs typeface="Arial" panose="020B0604020202020204" pitchFamily="34" charset="0"/>
              </a:rPr>
              <a:t>Bajo un enfoque </a:t>
            </a:r>
            <a:r>
              <a:rPr lang="es-PE" sz="1700" kern="0" dirty="0" err="1">
                <a:latin typeface="Arial" panose="020B0604020202020204" pitchFamily="34" charset="0"/>
                <a:ea typeface="+mj-ea"/>
                <a:cs typeface="Arial" panose="020B0604020202020204" pitchFamily="34" charset="0"/>
              </a:rPr>
              <a:t>multiactor</a:t>
            </a:r>
            <a:r>
              <a:rPr lang="es-PE" sz="1700" kern="0" dirty="0">
                <a:latin typeface="Arial" panose="020B0604020202020204" pitchFamily="34" charset="0"/>
                <a:ea typeface="+mj-ea"/>
                <a:cs typeface="Arial" panose="020B0604020202020204" pitchFamily="34" charset="0"/>
              </a:rPr>
              <a:t>, </a:t>
            </a:r>
            <a:r>
              <a:rPr lang="es-PE" sz="1700" kern="0" dirty="0" err="1">
                <a:latin typeface="Arial" panose="020B0604020202020204" pitchFamily="34" charset="0"/>
                <a:ea typeface="+mj-ea"/>
                <a:cs typeface="Arial" panose="020B0604020202020204" pitchFamily="34" charset="0"/>
              </a:rPr>
              <a:t>Antamina</a:t>
            </a:r>
            <a:r>
              <a:rPr lang="es-PE" sz="1700" kern="0" dirty="0">
                <a:latin typeface="Arial" panose="020B0604020202020204" pitchFamily="34" charset="0"/>
                <a:ea typeface="+mj-ea"/>
                <a:cs typeface="Arial" panose="020B0604020202020204" pitchFamily="34" charset="0"/>
              </a:rPr>
              <a:t> viene desplegando desde hace varios años una agenda que cataliza la competitividad territorial, con buenos resultados, en términos de desarrollo económico y social. </a:t>
            </a:r>
          </a:p>
          <a:p>
            <a:pPr marL="342900" indent="-342900">
              <a:buFont typeface="+mj-lt"/>
              <a:buAutoNum type="arabicPeriod"/>
            </a:pPr>
            <a:endParaRPr lang="es-PE" sz="1700" kern="0" dirty="0">
              <a:latin typeface="Arial" panose="020B0604020202020204" pitchFamily="34" charset="0"/>
              <a:ea typeface="+mj-ea"/>
              <a:cs typeface="Arial" panose="020B0604020202020204" pitchFamily="34" charset="0"/>
            </a:endParaRPr>
          </a:p>
          <a:p>
            <a:pPr marL="342900" indent="-342900">
              <a:buFont typeface="+mj-lt"/>
              <a:buAutoNum type="arabicPeriod"/>
            </a:pPr>
            <a:r>
              <a:rPr lang="es-PE" sz="1700" kern="0" dirty="0">
                <a:latin typeface="Arial" panose="020B0604020202020204" pitchFamily="34" charset="0"/>
                <a:ea typeface="+mj-ea"/>
                <a:cs typeface="Arial" panose="020B0604020202020204" pitchFamily="34" charset="0"/>
              </a:rPr>
              <a:t>Sin embargo, es imprescindible acelerar el paso a través de instrumentos de planificación y, en especial, de ejecución eficaces, sostenibles y con rendición de cuentas. </a:t>
            </a:r>
          </a:p>
          <a:p>
            <a:pPr marL="342900" indent="-342900">
              <a:buFont typeface="+mj-lt"/>
              <a:buAutoNum type="arabicPeriod"/>
            </a:pPr>
            <a:endParaRPr lang="es-PE" sz="1700" kern="0" dirty="0">
              <a:latin typeface="Arial" panose="020B0604020202020204" pitchFamily="34" charset="0"/>
              <a:ea typeface="+mj-ea"/>
              <a:cs typeface="Arial" panose="020B0604020202020204" pitchFamily="34" charset="0"/>
            </a:endParaRPr>
          </a:p>
          <a:p>
            <a:pPr marL="342900" indent="-342900">
              <a:buFont typeface="+mj-lt"/>
              <a:buAutoNum type="arabicPeriod"/>
            </a:pPr>
            <a:r>
              <a:rPr lang="es-PE" sz="1700" kern="0" dirty="0">
                <a:latin typeface="Arial" panose="020B0604020202020204" pitchFamily="34" charset="0"/>
                <a:ea typeface="+mj-ea"/>
                <a:cs typeface="Arial" panose="020B0604020202020204" pitchFamily="34" charset="0"/>
              </a:rPr>
              <a:t>La intención del Estado por ampliar el “ancho de banda” de la ejecución de obra pública es una buena oportunidad para los territorios mineros.</a:t>
            </a:r>
          </a:p>
          <a:p>
            <a:pPr marL="342900" indent="-342900">
              <a:buFont typeface="+mj-lt"/>
              <a:buAutoNum type="arabicPeriod"/>
            </a:pPr>
            <a:endParaRPr lang="es-PE" sz="1700" kern="0" dirty="0">
              <a:latin typeface="Arial" panose="020B0604020202020204" pitchFamily="34" charset="0"/>
              <a:ea typeface="+mj-ea"/>
              <a:cs typeface="Arial" panose="020B0604020202020204" pitchFamily="34" charset="0"/>
            </a:endParaRPr>
          </a:p>
          <a:p>
            <a:pPr marL="342900" indent="-342900">
              <a:buFont typeface="+mj-lt"/>
              <a:buAutoNum type="arabicPeriod"/>
            </a:pPr>
            <a:r>
              <a:rPr lang="es-PE" sz="1700" kern="0" dirty="0">
                <a:latin typeface="Arial" panose="020B0604020202020204" pitchFamily="34" charset="0"/>
                <a:ea typeface="+mj-ea"/>
                <a:cs typeface="Arial" panose="020B0604020202020204" pitchFamily="34" charset="0"/>
              </a:rPr>
              <a:t>La plataforma de RIMAY y la Visión de la Minería al 2030 son un espacio público privado ideal para iniciar esta discusión.    </a:t>
            </a:r>
          </a:p>
        </p:txBody>
      </p:sp>
    </p:spTree>
    <p:extLst>
      <p:ext uri="{BB962C8B-B14F-4D97-AF65-F5344CB8AC3E}">
        <p14:creationId xmlns:p14="http://schemas.microsoft.com/office/powerpoint/2010/main" val="673114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8512D50-9037-426D-831F-C9F3640FFACD}"/>
              </a:ext>
            </a:extLst>
          </p:cNvPr>
          <p:cNvGraphicFramePr>
            <a:graphicFrameLocks noChangeAspect="1"/>
          </p:cNvGraphicFramePr>
          <p:nvPr>
            <p:custDataLst>
              <p:tags r:id="rId3"/>
            </p:custDataLst>
            <p:extLst/>
          </p:nvPr>
        </p:nvGraphicFramePr>
        <p:xfrm>
          <a:off x="1711" y="1621"/>
          <a:ext cx="1620" cy="1620"/>
        </p:xfrm>
        <a:graphic>
          <a:graphicData uri="http://schemas.openxmlformats.org/presentationml/2006/ole">
            <mc:AlternateContent xmlns:mc="http://schemas.openxmlformats.org/markup-compatibility/2006">
              <mc:Choice xmlns:v="urn:schemas-microsoft-com:vml" Requires="v">
                <p:oleObj spid="_x0000_s133143" name="think-cell Slide" r:id="rId7" imgW="473" imgH="476" progId="TCLayout.ActiveDocument.1">
                  <p:embed/>
                </p:oleObj>
              </mc:Choice>
              <mc:Fallback>
                <p:oleObj name="think-cell Slide" r:id="rId7" imgW="473" imgH="476" progId="TCLayout.ActiveDocument.1">
                  <p:embed/>
                  <p:pic>
                    <p:nvPicPr>
                      <p:cNvPr id="4" name="Object 3" hidden="1">
                        <a:extLst>
                          <a:ext uri="{FF2B5EF4-FFF2-40B4-BE49-F238E27FC236}">
                            <a16:creationId xmlns:a16="http://schemas.microsoft.com/office/drawing/2014/main" id="{38512D50-9037-426D-831F-C9F3640FFACD}"/>
                          </a:ext>
                        </a:extLst>
                      </p:cNvPr>
                      <p:cNvPicPr/>
                      <p:nvPr/>
                    </p:nvPicPr>
                    <p:blipFill>
                      <a:blip r:embed="rId8"/>
                      <a:stretch>
                        <a:fillRect/>
                      </a:stretch>
                    </p:blipFill>
                    <p:spPr>
                      <a:xfrm>
                        <a:off x="1711" y="1621"/>
                        <a:ext cx="1620" cy="1620"/>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3C2E90E-A584-4EAA-B5F5-540C855EFB98}"/>
              </a:ext>
            </a:extLst>
          </p:cNvPr>
          <p:cNvSpPr/>
          <p:nvPr>
            <p:custDataLst>
              <p:tags r:id="rId4"/>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CO" sz="3265"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a:extLst>
              <a:ext uri="{FF2B5EF4-FFF2-40B4-BE49-F238E27FC236}">
                <a16:creationId xmlns:a16="http://schemas.microsoft.com/office/drawing/2014/main" id="{000C8D9A-165D-4B44-B171-53BED57EBA25}"/>
              </a:ext>
            </a:extLst>
          </p:cNvPr>
          <p:cNvSpPr>
            <a:spLocks noGrp="1"/>
          </p:cNvSpPr>
          <p:nvPr>
            <p:ph type="ctrTitle"/>
          </p:nvPr>
        </p:nvSpPr>
        <p:spPr>
          <a:xfrm>
            <a:off x="3085967" y="1496600"/>
            <a:ext cx="8478152" cy="1477328"/>
          </a:xfrm>
        </p:spPr>
        <p:txBody>
          <a:bodyPr/>
          <a:lstStyle/>
          <a:p>
            <a:r>
              <a:rPr lang="es-CO" sz="3200" dirty="0" smtClean="0">
                <a:latin typeface="Arial" panose="020B0604020202020204" pitchFamily="34" charset="0"/>
                <a:cs typeface="Arial" panose="020B0604020202020204" pitchFamily="34" charset="0"/>
                <a:sym typeface="Arial" panose="020B0604020202020204" pitchFamily="34" charset="0"/>
              </a:rPr>
              <a:t>MINERÍA COMO SOCIO PARA EL DESARROLLO: </a:t>
            </a:r>
            <a:r>
              <a:rPr lang="es-CO" sz="3600" dirty="0" smtClean="0">
                <a:latin typeface="Arial" panose="020B0604020202020204" pitchFamily="34" charset="0"/>
                <a:cs typeface="Arial" panose="020B0604020202020204" pitchFamily="34" charset="0"/>
                <a:sym typeface="Arial" panose="020B0604020202020204" pitchFamily="34" charset="0"/>
              </a:rPr>
              <a:t/>
            </a:r>
            <a:br>
              <a:rPr lang="es-CO" sz="3600" dirty="0" smtClean="0">
                <a:latin typeface="Arial" panose="020B0604020202020204" pitchFamily="34" charset="0"/>
                <a:cs typeface="Arial" panose="020B0604020202020204" pitchFamily="34" charset="0"/>
                <a:sym typeface="Arial" panose="020B0604020202020204" pitchFamily="34" charset="0"/>
              </a:rPr>
            </a:br>
            <a:r>
              <a:rPr lang="es-CO" sz="3200" dirty="0" smtClean="0">
                <a:latin typeface="Arial" panose="020B0604020202020204" pitchFamily="34" charset="0"/>
                <a:cs typeface="Arial" panose="020B0604020202020204" pitchFamily="34" charset="0"/>
                <a:sym typeface="Arial" panose="020B0604020202020204" pitchFamily="34" charset="0"/>
              </a:rPr>
              <a:t>EL MODELO DE ANTAMINA</a:t>
            </a:r>
            <a:endParaRPr lang="es-CO" sz="3600" dirty="0">
              <a:latin typeface="Arial" panose="020B0604020202020204" pitchFamily="34" charset="0"/>
              <a:cs typeface="Arial" panose="020B0604020202020204" pitchFamily="34" charset="0"/>
              <a:sym typeface="Arial" panose="020B0604020202020204" pitchFamily="34" charset="0"/>
            </a:endParaRPr>
          </a:p>
        </p:txBody>
      </p:sp>
      <p:sp>
        <p:nvSpPr>
          <p:cNvPr id="3" name="Subtitle">
            <a:extLst>
              <a:ext uri="{FF2B5EF4-FFF2-40B4-BE49-F238E27FC236}">
                <a16:creationId xmlns:a16="http://schemas.microsoft.com/office/drawing/2014/main" id="{FC90E604-91B5-4AC2-B015-32ACE36BB39E}"/>
              </a:ext>
            </a:extLst>
          </p:cNvPr>
          <p:cNvSpPr>
            <a:spLocks noGrp="1"/>
          </p:cNvSpPr>
          <p:nvPr>
            <p:ph type="subTitle" idx="1"/>
          </p:nvPr>
        </p:nvSpPr>
        <p:spPr>
          <a:xfrm>
            <a:off x="3085967" y="3534971"/>
            <a:ext cx="8478152" cy="439479"/>
          </a:xfrm>
        </p:spPr>
        <p:txBody>
          <a:bodyPr/>
          <a:lstStyle/>
          <a:p>
            <a:r>
              <a:rPr lang="es-CO" dirty="0" smtClean="0">
                <a:solidFill>
                  <a:schemeClr val="bg2"/>
                </a:solidFill>
                <a:latin typeface="Arial" panose="020B0604020202020204" pitchFamily="34" charset="0"/>
                <a:cs typeface="Arial" panose="020B0604020202020204" pitchFamily="34" charset="0"/>
                <a:sym typeface="Arial" panose="020B0604020202020204" pitchFamily="34" charset="0"/>
              </a:rPr>
              <a:t>SEMINARIO COMEXPERU “MINERÍA Y ENERGÍA”</a:t>
            </a:r>
          </a:p>
          <a:p>
            <a:r>
              <a:rPr lang="es-CO" dirty="0" smtClean="0">
                <a:solidFill>
                  <a:schemeClr val="bg2"/>
                </a:solidFill>
                <a:latin typeface="Arial" panose="020B0604020202020204" pitchFamily="34" charset="0"/>
                <a:cs typeface="Arial" panose="020B0604020202020204" pitchFamily="34" charset="0"/>
                <a:sym typeface="Arial" panose="020B0604020202020204" pitchFamily="34" charset="0"/>
              </a:rPr>
              <a:t>17</a:t>
            </a:r>
            <a:r>
              <a:rPr lang="es-CO" dirty="0" smtClean="0">
                <a:latin typeface="Arial" panose="020B0604020202020204" pitchFamily="34" charset="0"/>
                <a:cs typeface="Arial" panose="020B0604020202020204" pitchFamily="34" charset="0"/>
                <a:sym typeface="Arial" panose="020B0604020202020204" pitchFamily="34" charset="0"/>
              </a:rPr>
              <a:t> </a:t>
            </a:r>
            <a:r>
              <a:rPr lang="es-CO" dirty="0">
                <a:latin typeface="Arial" panose="020B0604020202020204" pitchFamily="34" charset="0"/>
                <a:cs typeface="Arial" panose="020B0604020202020204" pitchFamily="34" charset="0"/>
                <a:sym typeface="Arial" panose="020B0604020202020204" pitchFamily="34" charset="0"/>
              </a:rPr>
              <a:t>DE SETIEMBRE</a:t>
            </a:r>
          </a:p>
        </p:txBody>
      </p:sp>
    </p:spTree>
    <p:custDataLst>
      <p:tags r:id="rId2"/>
    </p:custDataLst>
    <p:extLst>
      <p:ext uri="{BB962C8B-B14F-4D97-AF65-F5344CB8AC3E}">
        <p14:creationId xmlns:p14="http://schemas.microsoft.com/office/powerpoint/2010/main" val="2113576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F50054D-DA2E-44D2-8F3C-9CD9309C740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834" name="think-cell Slide" r:id="rId6" imgW="473" imgH="476" progId="TCLayout.ActiveDocument.1">
                  <p:embed/>
                </p:oleObj>
              </mc:Choice>
              <mc:Fallback>
                <p:oleObj name="think-cell Slide" r:id="rId6" imgW="473" imgH="476" progId="TCLayout.ActiveDocument.1">
                  <p:embed/>
                  <p:pic>
                    <p:nvPicPr>
                      <p:cNvPr id="5" name="Object 4" hidden="1">
                        <a:extLst>
                          <a:ext uri="{FF2B5EF4-FFF2-40B4-BE49-F238E27FC236}">
                            <a16:creationId xmlns:a16="http://schemas.microsoft.com/office/drawing/2014/main" id="{1F50054D-DA2E-44D2-8F3C-9CD9309C740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83652913-52BE-4D11-9963-A74E2CA4F4BC}"/>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ES" sz="2041"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965F5F8B-2723-4A3D-9B5D-EECD61FC2A52}"/>
              </a:ext>
            </a:extLst>
          </p:cNvPr>
          <p:cNvSpPr>
            <a:spLocks noGrp="1"/>
          </p:cNvSpPr>
          <p:nvPr>
            <p:ph type="title"/>
          </p:nvPr>
        </p:nvSpPr>
        <p:spPr bwMode="gray">
          <a:xfrm>
            <a:off x="161987" y="190797"/>
            <a:ext cx="11490263" cy="31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p>
            <a:pPr algn="just"/>
            <a:r>
              <a:rPr lang="es-PE" dirty="0" smtClean="0"/>
              <a:t>Una crisis sin precedentes con enormes desafíos en el frente sanitario, económico y social</a:t>
            </a:r>
            <a:endParaRPr lang="es-PE" sz="1600" dirty="0"/>
          </a:p>
        </p:txBody>
      </p:sp>
      <p:pic>
        <p:nvPicPr>
          <p:cNvPr id="9" name="Imagen 8">
            <a:extLst>
              <a:ext uri="{FF2B5EF4-FFF2-40B4-BE49-F238E27FC236}">
                <a16:creationId xmlns:a16="http://schemas.microsoft.com/office/drawing/2014/main" id="{87EE5682-20E8-AC4F-9552-74E3C034D632}"/>
              </a:ext>
            </a:extLst>
          </p:cNvPr>
          <p:cNvPicPr>
            <a:picLocks noChangeAspect="1"/>
          </p:cNvPicPr>
          <p:nvPr/>
        </p:nvPicPr>
        <p:blipFill>
          <a:blip r:embed="rId8"/>
          <a:stretch>
            <a:fillRect/>
          </a:stretch>
        </p:blipFill>
        <p:spPr>
          <a:xfrm>
            <a:off x="425742" y="1769396"/>
            <a:ext cx="5129411" cy="3663865"/>
          </a:xfrm>
          <a:prstGeom prst="rect">
            <a:avLst/>
          </a:prstGeom>
        </p:spPr>
      </p:pic>
      <p:pic>
        <p:nvPicPr>
          <p:cNvPr id="10" name="Imagen 9">
            <a:extLst>
              <a:ext uri="{FF2B5EF4-FFF2-40B4-BE49-F238E27FC236}">
                <a16:creationId xmlns:a16="http://schemas.microsoft.com/office/drawing/2014/main" id="{108ECF0F-A921-2647-BDF0-9D7ED19FCF62}"/>
              </a:ext>
            </a:extLst>
          </p:cNvPr>
          <p:cNvPicPr>
            <a:picLocks noChangeAspect="1"/>
          </p:cNvPicPr>
          <p:nvPr/>
        </p:nvPicPr>
        <p:blipFill>
          <a:blip r:embed="rId9"/>
          <a:stretch>
            <a:fillRect/>
          </a:stretch>
        </p:blipFill>
        <p:spPr>
          <a:xfrm>
            <a:off x="5907118" y="1738057"/>
            <a:ext cx="5692675" cy="2977088"/>
          </a:xfrm>
          <a:prstGeom prst="rect">
            <a:avLst/>
          </a:prstGeom>
        </p:spPr>
      </p:pic>
      <p:sp>
        <p:nvSpPr>
          <p:cNvPr id="12" name="Rectángulo 11">
            <a:extLst>
              <a:ext uri="{FF2B5EF4-FFF2-40B4-BE49-F238E27FC236}">
                <a16:creationId xmlns:a16="http://schemas.microsoft.com/office/drawing/2014/main" id="{D2742610-351F-C242-94F1-96015CCD17BC}"/>
              </a:ext>
            </a:extLst>
          </p:cNvPr>
          <p:cNvSpPr/>
          <p:nvPr/>
        </p:nvSpPr>
        <p:spPr>
          <a:xfrm>
            <a:off x="339969" y="5258891"/>
            <a:ext cx="6096000" cy="246221"/>
          </a:xfrm>
          <a:prstGeom prst="rect">
            <a:avLst/>
          </a:prstGeom>
        </p:spPr>
        <p:txBody>
          <a:bodyPr>
            <a:spAutoFit/>
          </a:bodyPr>
          <a:lstStyle/>
          <a:p>
            <a:r>
              <a:rPr lang="es-PE" sz="1000" dirty="0">
                <a:solidFill>
                  <a:schemeClr val="accent6"/>
                </a:solidFill>
                <a:latin typeface="Arial" panose="020B0604020202020204" pitchFamily="34" charset="0"/>
                <a:cs typeface="Arial" panose="020B0604020202020204" pitchFamily="34" charset="0"/>
                <a:sym typeface="Arial" panose="020B0604020202020204" pitchFamily="34" charset="0"/>
              </a:rPr>
              <a:t>Fuente: European CDC, Eurostat, OECD y agencias de estadística nacionales </a:t>
            </a:r>
          </a:p>
        </p:txBody>
      </p:sp>
      <p:sp>
        <p:nvSpPr>
          <p:cNvPr id="33" name="Rectángulo 32">
            <a:extLst>
              <a:ext uri="{FF2B5EF4-FFF2-40B4-BE49-F238E27FC236}">
                <a16:creationId xmlns:a16="http://schemas.microsoft.com/office/drawing/2014/main" id="{16DA2861-A7E2-5346-9E9E-E10C5BAD256D}"/>
              </a:ext>
            </a:extLst>
          </p:cNvPr>
          <p:cNvSpPr/>
          <p:nvPr/>
        </p:nvSpPr>
        <p:spPr>
          <a:xfrm>
            <a:off x="5843953" y="5112515"/>
            <a:ext cx="6096000" cy="553998"/>
          </a:xfrm>
          <a:prstGeom prst="rect">
            <a:avLst/>
          </a:prstGeom>
        </p:spPr>
        <p:txBody>
          <a:bodyPr>
            <a:spAutoFit/>
          </a:bodyPr>
          <a:lstStyle/>
          <a:p>
            <a:r>
              <a:rPr lang="es-PE" sz="1000" dirty="0">
                <a:solidFill>
                  <a:schemeClr val="accent6"/>
                </a:solidFill>
                <a:latin typeface="Arial" panose="020B0604020202020204" pitchFamily="34" charset="0"/>
                <a:cs typeface="Arial" panose="020B0604020202020204" pitchFamily="34" charset="0"/>
                <a:sym typeface="Arial" panose="020B0604020202020204" pitchFamily="34" charset="0"/>
              </a:rPr>
              <a:t>Fuente: </a:t>
            </a:r>
            <a:r>
              <a:rPr lang="es-ES" sz="1000" dirty="0">
                <a:solidFill>
                  <a:schemeClr val="accent6"/>
                </a:solidFill>
                <a:latin typeface="Arial" panose="020B0604020202020204" pitchFamily="34" charset="0"/>
                <a:cs typeface="Arial" panose="020B0604020202020204" pitchFamily="34" charset="0"/>
              </a:rPr>
              <a:t>Lavado, P. y Liendo, C. (2020). COVID-19, pobreza monetaria y desigualdad. </a:t>
            </a:r>
            <a:r>
              <a:rPr lang="es-ES" sz="1000" dirty="0" smtClean="0">
                <a:solidFill>
                  <a:schemeClr val="accent6"/>
                </a:solidFill>
                <a:latin typeface="Arial" panose="020B0604020202020204" pitchFamily="34" charset="0"/>
                <a:cs typeface="Arial" panose="020B0604020202020204" pitchFamily="34" charset="0"/>
              </a:rPr>
              <a:t>Foco </a:t>
            </a:r>
            <a:r>
              <a:rPr lang="es-ES" sz="1000" dirty="0">
                <a:solidFill>
                  <a:schemeClr val="accent6"/>
                </a:solidFill>
                <a:latin typeface="Arial" panose="020B0604020202020204" pitchFamily="34" charset="0"/>
                <a:cs typeface="Arial" panose="020B0604020202020204" pitchFamily="34" charset="0"/>
              </a:rPr>
              <a:t>Económico: https://focoeconomico.org/2020/05/29/covid-19-pobreza-monetaria-y-desigualdad/</a:t>
            </a:r>
            <a:endParaRPr lang="es-PE" sz="1000" dirty="0">
              <a:solidFill>
                <a:schemeClr val="accent6"/>
              </a:solidFill>
              <a:latin typeface="Arial" panose="020B0604020202020204" pitchFamily="34" charset="0"/>
              <a:cs typeface="Arial" panose="020B0604020202020204" pitchFamily="34" charset="0"/>
            </a:endParaRPr>
          </a:p>
          <a:p>
            <a:endParaRPr lang="es-PE" sz="1000" dirty="0">
              <a:solidFill>
                <a:schemeClr val="accent6"/>
              </a:solidFill>
              <a:latin typeface="Arial" panose="020B0604020202020204" pitchFamily="34" charset="0"/>
              <a:cs typeface="Arial" panose="020B0604020202020204" pitchFamily="34" charset="0"/>
              <a:sym typeface="Arial" panose="020B0604020202020204" pitchFamily="34" charset="0"/>
            </a:endParaRPr>
          </a:p>
        </p:txBody>
      </p:sp>
      <p:cxnSp>
        <p:nvCxnSpPr>
          <p:cNvPr id="14" name="Conector recto 13">
            <a:extLst>
              <a:ext uri="{FF2B5EF4-FFF2-40B4-BE49-F238E27FC236}">
                <a16:creationId xmlns:a16="http://schemas.microsoft.com/office/drawing/2014/main" id="{EB2AF2C2-AF6D-4741-BE98-DCDE50CC7487}"/>
              </a:ext>
            </a:extLst>
          </p:cNvPr>
          <p:cNvCxnSpPr>
            <a:cxnSpLocks/>
          </p:cNvCxnSpPr>
          <p:nvPr/>
        </p:nvCxnSpPr>
        <p:spPr>
          <a:xfrm>
            <a:off x="5972434" y="2550520"/>
            <a:ext cx="533855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D48174F-E607-4884-9E36-A352A4588BD1}"/>
              </a:ext>
            </a:extLst>
          </p:cNvPr>
          <p:cNvSpPr>
            <a:spLocks/>
          </p:cNvSpPr>
          <p:nvPr/>
        </p:nvSpPr>
        <p:spPr>
          <a:xfrm>
            <a:off x="488561" y="1260534"/>
            <a:ext cx="4044250" cy="356093"/>
          </a:xfrm>
          <a:prstGeom prst="rect">
            <a:avLst/>
          </a:prstGeom>
        </p:spPr>
        <p:txBody>
          <a:bodyPr wrap="none" lIns="0" tIns="0" rIns="0" bIns="18000">
            <a:noAutofit/>
          </a:bodyPr>
          <a:lstStyle/>
          <a:p>
            <a:pPr>
              <a:defRPr sz="1680" b="1" i="0" u="none" strike="noStrike" kern="1200" baseline="0">
                <a:solidFill>
                  <a:srgbClr val="000000"/>
                </a:solidFill>
                <a:latin typeface="+mn-lt"/>
                <a:ea typeface="+mn-ea"/>
                <a:cs typeface="+mn-cs"/>
              </a:defRPr>
            </a:pPr>
            <a:r>
              <a:rPr lang="es-ES" dirty="0" smtClean="0">
                <a:solidFill>
                  <a:schemeClr val="tx2"/>
                </a:solidFill>
                <a:latin typeface="Arial" panose="020B0604020202020204" pitchFamily="34" charset="0"/>
                <a:cs typeface="Arial" panose="020B0604020202020204" pitchFamily="34" charset="0"/>
                <a:sym typeface="Arial" panose="020B0604020202020204" pitchFamily="34" charset="0"/>
              </a:rPr>
              <a:t>Letalidad COVID-19 vs crecimiento económico</a:t>
            </a:r>
            <a:endParaRPr lang="es-ES"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cxnSp>
        <p:nvCxnSpPr>
          <p:cNvPr id="17" name="Straight Connector 16">
            <a:extLst>
              <a:ext uri="{FF2B5EF4-FFF2-40B4-BE49-F238E27FC236}">
                <a16:creationId xmlns:a16="http://schemas.microsoft.com/office/drawing/2014/main" id="{8A3B82F3-F822-46CE-BAB3-5A9D75E9C28C}"/>
              </a:ext>
            </a:extLst>
          </p:cNvPr>
          <p:cNvCxnSpPr>
            <a:cxnSpLocks/>
          </p:cNvCxnSpPr>
          <p:nvPr/>
        </p:nvCxnSpPr>
        <p:spPr>
          <a:xfrm>
            <a:off x="488560" y="1643231"/>
            <a:ext cx="484632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D48174F-E607-4884-9E36-A352A4588BD1}"/>
              </a:ext>
            </a:extLst>
          </p:cNvPr>
          <p:cNvSpPr>
            <a:spLocks/>
          </p:cNvSpPr>
          <p:nvPr/>
        </p:nvSpPr>
        <p:spPr>
          <a:xfrm>
            <a:off x="5941839" y="1253910"/>
            <a:ext cx="4044250" cy="356093"/>
          </a:xfrm>
          <a:prstGeom prst="rect">
            <a:avLst/>
          </a:prstGeom>
        </p:spPr>
        <p:txBody>
          <a:bodyPr wrap="none" lIns="0" tIns="0" rIns="0" bIns="18000">
            <a:noAutofit/>
          </a:bodyPr>
          <a:lstStyle/>
          <a:p>
            <a:pPr>
              <a:defRPr sz="1680" b="1" i="0" u="none" strike="noStrike" kern="1200" baseline="0">
                <a:solidFill>
                  <a:srgbClr val="000000"/>
                </a:solidFill>
                <a:latin typeface="+mn-lt"/>
                <a:ea typeface="+mn-ea"/>
                <a:cs typeface="+mn-cs"/>
              </a:defRPr>
            </a:pPr>
            <a:r>
              <a:rPr lang="es-ES" dirty="0" smtClean="0">
                <a:solidFill>
                  <a:schemeClr val="tx2"/>
                </a:solidFill>
                <a:latin typeface="Arial" panose="020B0604020202020204" pitchFamily="34" charset="0"/>
                <a:cs typeface="Arial" panose="020B0604020202020204" pitchFamily="34" charset="0"/>
                <a:sym typeface="Arial" panose="020B0604020202020204" pitchFamily="34" charset="0"/>
              </a:rPr>
              <a:t>Pobreza (% de la población)</a:t>
            </a:r>
            <a:endParaRPr lang="es-ES"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cxnSp>
        <p:nvCxnSpPr>
          <p:cNvPr id="19" name="Straight Connector 18">
            <a:extLst>
              <a:ext uri="{FF2B5EF4-FFF2-40B4-BE49-F238E27FC236}">
                <a16:creationId xmlns:a16="http://schemas.microsoft.com/office/drawing/2014/main" id="{8A3B82F3-F822-46CE-BAB3-5A9D75E9C28C}"/>
              </a:ext>
            </a:extLst>
          </p:cNvPr>
          <p:cNvCxnSpPr>
            <a:cxnSpLocks/>
          </p:cNvCxnSpPr>
          <p:nvPr/>
        </p:nvCxnSpPr>
        <p:spPr>
          <a:xfrm>
            <a:off x="5941838" y="1636607"/>
            <a:ext cx="557784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3657600" y="1769396"/>
            <a:ext cx="0" cy="31422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58091" y="4715145"/>
            <a:ext cx="41017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121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F50054D-DA2E-44D2-8F3C-9CD9309C740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732" name="think-cell Slide" r:id="rId6" imgW="473" imgH="476" progId="TCLayout.ActiveDocument.1">
                  <p:embed/>
                </p:oleObj>
              </mc:Choice>
              <mc:Fallback>
                <p:oleObj name="think-cell Slide" r:id="rId6" imgW="473" imgH="476" progId="TCLayout.ActiveDocument.1">
                  <p:embed/>
                  <p:pic>
                    <p:nvPicPr>
                      <p:cNvPr id="5" name="Object 4" hidden="1">
                        <a:extLst>
                          <a:ext uri="{FF2B5EF4-FFF2-40B4-BE49-F238E27FC236}">
                            <a16:creationId xmlns:a16="http://schemas.microsoft.com/office/drawing/2014/main" id="{1F50054D-DA2E-44D2-8F3C-9CD9309C740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83652913-52BE-4D11-9963-A74E2CA4F4BC}"/>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ES" sz="2041"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965F5F8B-2723-4A3D-9B5D-EECD61FC2A52}"/>
              </a:ext>
            </a:extLst>
          </p:cNvPr>
          <p:cNvSpPr>
            <a:spLocks noGrp="1"/>
          </p:cNvSpPr>
          <p:nvPr>
            <p:ph type="title"/>
          </p:nvPr>
        </p:nvSpPr>
        <p:spPr bwMode="gray">
          <a:xfrm>
            <a:off x="161987" y="234865"/>
            <a:ext cx="11490263" cy="31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p>
            <a:pPr algn="just"/>
            <a:r>
              <a:rPr lang="es-PE" dirty="0" smtClean="0"/>
              <a:t>Y con pocos motores de reactivación y crecimiento sostenido: limitado impulso fiscal</a:t>
            </a:r>
            <a:endParaRPr lang="es-PE" sz="1600" dirty="0"/>
          </a:p>
        </p:txBody>
      </p:sp>
      <p:sp>
        <p:nvSpPr>
          <p:cNvPr id="12" name="Rectángulo 11">
            <a:extLst>
              <a:ext uri="{FF2B5EF4-FFF2-40B4-BE49-F238E27FC236}">
                <a16:creationId xmlns:a16="http://schemas.microsoft.com/office/drawing/2014/main" id="{D2742610-351F-C242-94F1-96015CCD17BC}"/>
              </a:ext>
            </a:extLst>
          </p:cNvPr>
          <p:cNvSpPr/>
          <p:nvPr/>
        </p:nvSpPr>
        <p:spPr>
          <a:xfrm>
            <a:off x="339969" y="6388234"/>
            <a:ext cx="6096000" cy="246221"/>
          </a:xfrm>
          <a:prstGeom prst="rect">
            <a:avLst/>
          </a:prstGeom>
        </p:spPr>
        <p:txBody>
          <a:bodyPr>
            <a:spAutoFit/>
          </a:bodyPr>
          <a:lstStyle/>
          <a:p>
            <a:r>
              <a:rPr lang="es-PE" sz="1000" dirty="0">
                <a:solidFill>
                  <a:schemeClr val="accent6"/>
                </a:solidFill>
                <a:latin typeface="Arial" panose="020B0604020202020204" pitchFamily="34" charset="0"/>
                <a:cs typeface="Arial" panose="020B0604020202020204" pitchFamily="34" charset="0"/>
                <a:sym typeface="Arial" panose="020B0604020202020204" pitchFamily="34" charset="0"/>
              </a:rPr>
              <a:t>Fuente: Banco Central de Reserva del Perú y Ministerio de Economía y Finanzas</a:t>
            </a:r>
          </a:p>
        </p:txBody>
      </p:sp>
      <p:sp>
        <p:nvSpPr>
          <p:cNvPr id="14" name="Rectangle 13">
            <a:extLst>
              <a:ext uri="{FF2B5EF4-FFF2-40B4-BE49-F238E27FC236}">
                <a16:creationId xmlns:a16="http://schemas.microsoft.com/office/drawing/2014/main" id="{BD48174F-E607-4884-9E36-A352A4588BD1}"/>
              </a:ext>
            </a:extLst>
          </p:cNvPr>
          <p:cNvSpPr>
            <a:spLocks/>
          </p:cNvSpPr>
          <p:nvPr/>
        </p:nvSpPr>
        <p:spPr>
          <a:xfrm>
            <a:off x="488561" y="1260534"/>
            <a:ext cx="4044250" cy="356093"/>
          </a:xfrm>
          <a:prstGeom prst="rect">
            <a:avLst/>
          </a:prstGeom>
        </p:spPr>
        <p:txBody>
          <a:bodyPr wrap="none" lIns="0" tIns="0" rIns="0" bIns="18000">
            <a:noAutofit/>
          </a:bodyPr>
          <a:lstStyle/>
          <a:p>
            <a:pPr>
              <a:defRPr sz="1680" b="1" i="0" u="none" strike="noStrike" kern="1200" baseline="0">
                <a:solidFill>
                  <a:srgbClr val="000000"/>
                </a:solidFill>
                <a:latin typeface="+mn-lt"/>
                <a:ea typeface="+mn-ea"/>
                <a:cs typeface="+mn-cs"/>
              </a:defRPr>
            </a:pPr>
            <a:r>
              <a:rPr lang="es-ES" dirty="0" smtClean="0">
                <a:solidFill>
                  <a:schemeClr val="tx2"/>
                </a:solidFill>
                <a:latin typeface="Arial" panose="020B0604020202020204" pitchFamily="34" charset="0"/>
                <a:cs typeface="Arial" panose="020B0604020202020204" pitchFamily="34" charset="0"/>
                <a:sym typeface="Arial" panose="020B0604020202020204" pitchFamily="34" charset="0"/>
              </a:rPr>
              <a:t>Resultado fiscal (% del PBI)</a:t>
            </a:r>
            <a:endParaRPr lang="es-ES"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cxnSp>
        <p:nvCxnSpPr>
          <p:cNvPr id="16" name="Straight Connector 15">
            <a:extLst>
              <a:ext uri="{FF2B5EF4-FFF2-40B4-BE49-F238E27FC236}">
                <a16:creationId xmlns:a16="http://schemas.microsoft.com/office/drawing/2014/main" id="{8A3B82F3-F822-46CE-BAB3-5A9D75E9C28C}"/>
              </a:ext>
            </a:extLst>
          </p:cNvPr>
          <p:cNvCxnSpPr>
            <a:cxnSpLocks/>
          </p:cNvCxnSpPr>
          <p:nvPr/>
        </p:nvCxnSpPr>
        <p:spPr>
          <a:xfrm>
            <a:off x="488560" y="1643231"/>
            <a:ext cx="484632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D48174F-E607-4884-9E36-A352A4588BD1}"/>
              </a:ext>
            </a:extLst>
          </p:cNvPr>
          <p:cNvSpPr>
            <a:spLocks/>
          </p:cNvSpPr>
          <p:nvPr/>
        </p:nvSpPr>
        <p:spPr>
          <a:xfrm>
            <a:off x="5941839" y="1253910"/>
            <a:ext cx="4044250" cy="356093"/>
          </a:xfrm>
          <a:prstGeom prst="rect">
            <a:avLst/>
          </a:prstGeom>
        </p:spPr>
        <p:txBody>
          <a:bodyPr wrap="none" lIns="0" tIns="0" rIns="0" bIns="18000">
            <a:noAutofit/>
          </a:bodyPr>
          <a:lstStyle/>
          <a:p>
            <a:pPr>
              <a:defRPr sz="1680" b="1" i="0" u="none" strike="noStrike" kern="1200" baseline="0">
                <a:solidFill>
                  <a:srgbClr val="000000"/>
                </a:solidFill>
                <a:latin typeface="+mn-lt"/>
                <a:ea typeface="+mn-ea"/>
                <a:cs typeface="+mn-cs"/>
              </a:defRPr>
            </a:pPr>
            <a:r>
              <a:rPr lang="es-ES" dirty="0" smtClean="0">
                <a:solidFill>
                  <a:schemeClr val="tx2"/>
                </a:solidFill>
                <a:latin typeface="Arial" panose="020B0604020202020204" pitchFamily="34" charset="0"/>
                <a:cs typeface="Arial" panose="020B0604020202020204" pitchFamily="34" charset="0"/>
                <a:sym typeface="Arial" panose="020B0604020202020204" pitchFamily="34" charset="0"/>
              </a:rPr>
              <a:t>Inversión pública (% del PBI)</a:t>
            </a:r>
            <a:endParaRPr lang="es-ES"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cxnSp>
        <p:nvCxnSpPr>
          <p:cNvPr id="20" name="Straight Connector 19">
            <a:extLst>
              <a:ext uri="{FF2B5EF4-FFF2-40B4-BE49-F238E27FC236}">
                <a16:creationId xmlns:a16="http://schemas.microsoft.com/office/drawing/2014/main" id="{8A3B82F3-F822-46CE-BAB3-5A9D75E9C28C}"/>
              </a:ext>
            </a:extLst>
          </p:cNvPr>
          <p:cNvCxnSpPr>
            <a:cxnSpLocks/>
          </p:cNvCxnSpPr>
          <p:nvPr/>
        </p:nvCxnSpPr>
        <p:spPr>
          <a:xfrm>
            <a:off x="5941838" y="1636607"/>
            <a:ext cx="557784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Imagen 15">
            <a:extLst>
              <a:ext uri="{FF2B5EF4-FFF2-40B4-BE49-F238E27FC236}">
                <a16:creationId xmlns:a16="http://schemas.microsoft.com/office/drawing/2014/main" id="{FE7BC624-E346-EA44-8B05-4C3E2FDCE2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969" y="1975052"/>
            <a:ext cx="5295232" cy="2987054"/>
          </a:xfrm>
          <a:prstGeom prst="rect">
            <a:avLst/>
          </a:prstGeom>
        </p:spPr>
      </p:pic>
      <p:pic>
        <p:nvPicPr>
          <p:cNvPr id="24" name="Picture 23"/>
          <p:cNvPicPr>
            <a:picLocks noChangeAspect="1"/>
          </p:cNvPicPr>
          <p:nvPr/>
        </p:nvPicPr>
        <p:blipFill>
          <a:blip r:embed="rId9"/>
          <a:stretch>
            <a:fillRect/>
          </a:stretch>
        </p:blipFill>
        <p:spPr>
          <a:xfrm>
            <a:off x="5941838" y="1779495"/>
            <a:ext cx="5577840" cy="3288893"/>
          </a:xfrm>
          <a:prstGeom prst="rect">
            <a:avLst/>
          </a:prstGeom>
        </p:spPr>
      </p:pic>
    </p:spTree>
    <p:extLst>
      <p:ext uri="{BB962C8B-B14F-4D97-AF65-F5344CB8AC3E}">
        <p14:creationId xmlns:p14="http://schemas.microsoft.com/office/powerpoint/2010/main" val="4169812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F50054D-DA2E-44D2-8F3C-9CD9309C740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61" name="think-cell Slide" r:id="rId6" imgW="473" imgH="476" progId="TCLayout.ActiveDocument.1">
                  <p:embed/>
                </p:oleObj>
              </mc:Choice>
              <mc:Fallback>
                <p:oleObj name="think-cell Slide" r:id="rId6" imgW="473" imgH="476" progId="TCLayout.ActiveDocument.1">
                  <p:embed/>
                  <p:pic>
                    <p:nvPicPr>
                      <p:cNvPr id="5" name="Object 4" hidden="1">
                        <a:extLst>
                          <a:ext uri="{FF2B5EF4-FFF2-40B4-BE49-F238E27FC236}">
                            <a16:creationId xmlns:a16="http://schemas.microsoft.com/office/drawing/2014/main" id="{1F50054D-DA2E-44D2-8F3C-9CD9309C740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83652913-52BE-4D11-9963-A74E2CA4F4BC}"/>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ES" sz="2041"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12" name="Rectángulo 11">
            <a:extLst>
              <a:ext uri="{FF2B5EF4-FFF2-40B4-BE49-F238E27FC236}">
                <a16:creationId xmlns:a16="http://schemas.microsoft.com/office/drawing/2014/main" id="{D2742610-351F-C242-94F1-96015CCD17BC}"/>
              </a:ext>
            </a:extLst>
          </p:cNvPr>
          <p:cNvSpPr/>
          <p:nvPr/>
        </p:nvSpPr>
        <p:spPr>
          <a:xfrm>
            <a:off x="580872" y="5278937"/>
            <a:ext cx="5288812" cy="400110"/>
          </a:xfrm>
          <a:prstGeom prst="rect">
            <a:avLst/>
          </a:prstGeom>
        </p:spPr>
        <p:txBody>
          <a:bodyPr wrap="square">
            <a:spAutoFit/>
          </a:bodyPr>
          <a:lstStyle/>
          <a:p>
            <a:r>
              <a:rPr lang="es-PE" sz="1000" dirty="0">
                <a:solidFill>
                  <a:schemeClr val="accent6"/>
                </a:solidFill>
                <a:latin typeface="Arial" panose="020B0604020202020204" pitchFamily="34" charset="0"/>
                <a:cs typeface="Arial" panose="020B0604020202020204" pitchFamily="34" charset="0"/>
                <a:sym typeface="Arial" panose="020B0604020202020204" pitchFamily="34" charset="0"/>
              </a:rPr>
              <a:t>Fuente: </a:t>
            </a:r>
            <a:r>
              <a:rPr lang="en-US" sz="1000" dirty="0">
                <a:solidFill>
                  <a:schemeClr val="accent6"/>
                </a:solidFill>
                <a:latin typeface="Arial" panose="020B0604020202020204" pitchFamily="34" charset="0"/>
                <a:cs typeface="Arial" panose="020B0604020202020204" pitchFamily="34" charset="0"/>
              </a:rPr>
              <a:t>Fernández-Arias, E. (2014). Productivity and Factor Accumulation in Latin America and the Caribbean: A Database. </a:t>
            </a:r>
            <a:r>
              <a:rPr lang="es-AR" sz="1000" dirty="0">
                <a:solidFill>
                  <a:schemeClr val="accent6"/>
                </a:solidFill>
                <a:latin typeface="Arial" panose="020B0604020202020204" pitchFamily="34" charset="0"/>
                <a:cs typeface="Arial" panose="020B0604020202020204" pitchFamily="34" charset="0"/>
              </a:rPr>
              <a:t>Departamento de Investigación del BID. </a:t>
            </a:r>
            <a:endParaRPr lang="es-PE" sz="1000" dirty="0">
              <a:solidFill>
                <a:schemeClr val="accent6"/>
              </a:solidFill>
              <a:latin typeface="Arial" panose="020B0604020202020204" pitchFamily="34" charset="0"/>
              <a:cs typeface="Arial" panose="020B0604020202020204" pitchFamily="34" charset="0"/>
              <a:sym typeface="Arial" panose="020B0604020202020204" pitchFamily="34" charset="0"/>
            </a:endParaRPr>
          </a:p>
        </p:txBody>
      </p:sp>
      <p:pic>
        <p:nvPicPr>
          <p:cNvPr id="7" name="Imagen 6">
            <a:extLst>
              <a:ext uri="{FF2B5EF4-FFF2-40B4-BE49-F238E27FC236}">
                <a16:creationId xmlns:a16="http://schemas.microsoft.com/office/drawing/2014/main" id="{36F3EDCB-8D26-524C-9E07-05D1FF32FE4B}"/>
              </a:ext>
            </a:extLst>
          </p:cNvPr>
          <p:cNvPicPr>
            <a:picLocks noChangeAspect="1"/>
          </p:cNvPicPr>
          <p:nvPr/>
        </p:nvPicPr>
        <p:blipFill rotWithShape="1">
          <a:blip r:embed="rId8"/>
          <a:srcRect l="8319"/>
          <a:stretch/>
        </p:blipFill>
        <p:spPr>
          <a:xfrm>
            <a:off x="564104" y="1797606"/>
            <a:ext cx="4744650" cy="3373292"/>
          </a:xfrm>
          <a:prstGeom prst="rect">
            <a:avLst/>
          </a:prstGeom>
        </p:spPr>
      </p:pic>
      <p:sp>
        <p:nvSpPr>
          <p:cNvPr id="19" name="Rectángulo 18">
            <a:extLst>
              <a:ext uri="{FF2B5EF4-FFF2-40B4-BE49-F238E27FC236}">
                <a16:creationId xmlns:a16="http://schemas.microsoft.com/office/drawing/2014/main" id="{7BEEBD61-5060-9C44-B903-A992126FCFE9}"/>
              </a:ext>
            </a:extLst>
          </p:cNvPr>
          <p:cNvSpPr/>
          <p:nvPr/>
        </p:nvSpPr>
        <p:spPr>
          <a:xfrm>
            <a:off x="6435969" y="5264918"/>
            <a:ext cx="5288812" cy="246221"/>
          </a:xfrm>
          <a:prstGeom prst="rect">
            <a:avLst/>
          </a:prstGeom>
        </p:spPr>
        <p:txBody>
          <a:bodyPr wrap="square">
            <a:spAutoFit/>
          </a:bodyPr>
          <a:lstStyle/>
          <a:p>
            <a:r>
              <a:rPr lang="es-PE" sz="1000" dirty="0">
                <a:solidFill>
                  <a:schemeClr val="accent6"/>
                </a:solidFill>
                <a:latin typeface="Arial" panose="020B0604020202020204" pitchFamily="34" charset="0"/>
                <a:cs typeface="Arial" panose="020B0604020202020204" pitchFamily="34" charset="0"/>
                <a:sym typeface="Arial" panose="020B0604020202020204" pitchFamily="34" charset="0"/>
              </a:rPr>
              <a:t>Fuente: Banco Central de Reserva del Perú </a:t>
            </a:r>
          </a:p>
        </p:txBody>
      </p:sp>
      <p:sp>
        <p:nvSpPr>
          <p:cNvPr id="16" name="Title 1">
            <a:extLst>
              <a:ext uri="{FF2B5EF4-FFF2-40B4-BE49-F238E27FC236}">
                <a16:creationId xmlns:a16="http://schemas.microsoft.com/office/drawing/2014/main" id="{965F5F8B-2723-4A3D-9B5D-EECD61FC2A52}"/>
              </a:ext>
            </a:extLst>
          </p:cNvPr>
          <p:cNvSpPr>
            <a:spLocks noGrp="1"/>
          </p:cNvSpPr>
          <p:nvPr>
            <p:ph type="title"/>
          </p:nvPr>
        </p:nvSpPr>
        <p:spPr bwMode="gray">
          <a:xfrm>
            <a:off x="161987" y="234865"/>
            <a:ext cx="11490263" cy="62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p>
            <a:pPr algn="just"/>
            <a:r>
              <a:rPr lang="es-PE" dirty="0" smtClean="0"/>
              <a:t>Y con pocos motores de reactivación y crecimiento sostenido: pérdida de productividad relativa a otros países y deterioro en la promoción de la inversión privada</a:t>
            </a:r>
            <a:endParaRPr lang="es-PE" sz="1600" dirty="0"/>
          </a:p>
        </p:txBody>
      </p:sp>
      <p:sp>
        <p:nvSpPr>
          <p:cNvPr id="20" name="Rectangle 19">
            <a:extLst>
              <a:ext uri="{FF2B5EF4-FFF2-40B4-BE49-F238E27FC236}">
                <a16:creationId xmlns:a16="http://schemas.microsoft.com/office/drawing/2014/main" id="{BD48174F-E607-4884-9E36-A352A4588BD1}"/>
              </a:ext>
            </a:extLst>
          </p:cNvPr>
          <p:cNvSpPr>
            <a:spLocks/>
          </p:cNvSpPr>
          <p:nvPr/>
        </p:nvSpPr>
        <p:spPr>
          <a:xfrm>
            <a:off x="488561" y="1260534"/>
            <a:ext cx="4044250" cy="356093"/>
          </a:xfrm>
          <a:prstGeom prst="rect">
            <a:avLst/>
          </a:prstGeom>
        </p:spPr>
        <p:txBody>
          <a:bodyPr wrap="none" lIns="0" tIns="0" rIns="0" bIns="18000">
            <a:noAutofit/>
          </a:bodyPr>
          <a:lstStyle/>
          <a:p>
            <a:pPr>
              <a:defRPr sz="1680" b="1" i="0" u="none" strike="noStrike" kern="1200" baseline="0">
                <a:solidFill>
                  <a:srgbClr val="000000"/>
                </a:solidFill>
                <a:latin typeface="+mn-lt"/>
                <a:ea typeface="+mn-ea"/>
                <a:cs typeface="+mn-cs"/>
              </a:defRPr>
            </a:pPr>
            <a:r>
              <a:rPr lang="es-ES" dirty="0" smtClean="0">
                <a:solidFill>
                  <a:schemeClr val="tx2"/>
                </a:solidFill>
                <a:latin typeface="Arial" panose="020B0604020202020204" pitchFamily="34" charset="0"/>
                <a:cs typeface="Arial" panose="020B0604020202020204" pitchFamily="34" charset="0"/>
                <a:sym typeface="Arial" panose="020B0604020202020204" pitchFamily="34" charset="0"/>
              </a:rPr>
              <a:t>Productividad Total de Factores (log)</a:t>
            </a:r>
            <a:endParaRPr lang="es-ES"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cxnSp>
        <p:nvCxnSpPr>
          <p:cNvPr id="21" name="Straight Connector 20">
            <a:extLst>
              <a:ext uri="{FF2B5EF4-FFF2-40B4-BE49-F238E27FC236}">
                <a16:creationId xmlns:a16="http://schemas.microsoft.com/office/drawing/2014/main" id="{8A3B82F3-F822-46CE-BAB3-5A9D75E9C28C}"/>
              </a:ext>
            </a:extLst>
          </p:cNvPr>
          <p:cNvCxnSpPr>
            <a:cxnSpLocks/>
          </p:cNvCxnSpPr>
          <p:nvPr/>
        </p:nvCxnSpPr>
        <p:spPr>
          <a:xfrm>
            <a:off x="488560" y="1643231"/>
            <a:ext cx="484632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D48174F-E607-4884-9E36-A352A4588BD1}"/>
              </a:ext>
            </a:extLst>
          </p:cNvPr>
          <p:cNvSpPr>
            <a:spLocks/>
          </p:cNvSpPr>
          <p:nvPr/>
        </p:nvSpPr>
        <p:spPr>
          <a:xfrm>
            <a:off x="5941839" y="1253910"/>
            <a:ext cx="4044250" cy="356093"/>
          </a:xfrm>
          <a:prstGeom prst="rect">
            <a:avLst/>
          </a:prstGeom>
        </p:spPr>
        <p:txBody>
          <a:bodyPr wrap="none" lIns="0" tIns="0" rIns="0" bIns="18000">
            <a:noAutofit/>
          </a:bodyPr>
          <a:lstStyle/>
          <a:p>
            <a:pPr>
              <a:defRPr sz="1680" b="1" i="0" u="none" strike="noStrike" kern="1200" baseline="0">
                <a:solidFill>
                  <a:srgbClr val="000000"/>
                </a:solidFill>
                <a:latin typeface="+mn-lt"/>
                <a:ea typeface="+mn-ea"/>
                <a:cs typeface="+mn-cs"/>
              </a:defRPr>
            </a:pPr>
            <a:r>
              <a:rPr lang="es-ES" dirty="0" smtClean="0">
                <a:solidFill>
                  <a:schemeClr val="tx2"/>
                </a:solidFill>
                <a:latin typeface="Arial" panose="020B0604020202020204" pitchFamily="34" charset="0"/>
                <a:cs typeface="Arial" panose="020B0604020202020204" pitchFamily="34" charset="0"/>
                <a:sym typeface="Arial" panose="020B0604020202020204" pitchFamily="34" charset="0"/>
              </a:rPr>
              <a:t>Inversión privada (% del PBI)</a:t>
            </a:r>
            <a:endParaRPr lang="es-ES"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cxnSp>
        <p:nvCxnSpPr>
          <p:cNvPr id="23" name="Straight Connector 22">
            <a:extLst>
              <a:ext uri="{FF2B5EF4-FFF2-40B4-BE49-F238E27FC236}">
                <a16:creationId xmlns:a16="http://schemas.microsoft.com/office/drawing/2014/main" id="{8A3B82F3-F822-46CE-BAB3-5A9D75E9C28C}"/>
              </a:ext>
            </a:extLst>
          </p:cNvPr>
          <p:cNvCxnSpPr>
            <a:cxnSpLocks/>
          </p:cNvCxnSpPr>
          <p:nvPr/>
        </p:nvCxnSpPr>
        <p:spPr>
          <a:xfrm>
            <a:off x="5941838" y="1636607"/>
            <a:ext cx="557784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9"/>
          <a:stretch>
            <a:fillRect/>
          </a:stretch>
        </p:blipFill>
        <p:spPr>
          <a:xfrm>
            <a:off x="5869683" y="1797605"/>
            <a:ext cx="5952203" cy="3251289"/>
          </a:xfrm>
          <a:prstGeom prst="rect">
            <a:avLst/>
          </a:prstGeom>
        </p:spPr>
      </p:pic>
    </p:spTree>
    <p:extLst>
      <p:ext uri="{BB962C8B-B14F-4D97-AF65-F5344CB8AC3E}">
        <p14:creationId xmlns:p14="http://schemas.microsoft.com/office/powerpoint/2010/main" val="2631820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Captura de pantalla de un celular&#10;&#10;Descripción generada automáticamente">
            <a:extLst>
              <a:ext uri="{FF2B5EF4-FFF2-40B4-BE49-F238E27FC236}">
                <a16:creationId xmlns:a16="http://schemas.microsoft.com/office/drawing/2014/main" id="{5B84C2A9-B52F-F149-8C5F-E4993BDFD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60" y="1883545"/>
            <a:ext cx="4873696" cy="3067276"/>
          </a:xfrm>
          <a:prstGeom prst="rect">
            <a:avLst/>
          </a:prstGeom>
        </p:spPr>
      </p:pic>
      <p:sp>
        <p:nvSpPr>
          <p:cNvPr id="9" name="Rectángulo 8">
            <a:extLst>
              <a:ext uri="{FF2B5EF4-FFF2-40B4-BE49-F238E27FC236}">
                <a16:creationId xmlns:a16="http://schemas.microsoft.com/office/drawing/2014/main" id="{813D5927-93B7-E844-9290-4D2671AE9B92}"/>
              </a:ext>
            </a:extLst>
          </p:cNvPr>
          <p:cNvSpPr/>
          <p:nvPr/>
        </p:nvSpPr>
        <p:spPr>
          <a:xfrm>
            <a:off x="549675" y="5426481"/>
            <a:ext cx="6096000" cy="246221"/>
          </a:xfrm>
          <a:prstGeom prst="rect">
            <a:avLst/>
          </a:prstGeom>
        </p:spPr>
        <p:txBody>
          <a:bodyPr>
            <a:spAutoFit/>
          </a:bodyPr>
          <a:lstStyle/>
          <a:p>
            <a:r>
              <a:rPr lang="es-PE" sz="1000" dirty="0">
                <a:solidFill>
                  <a:schemeClr val="accent6"/>
                </a:solidFill>
                <a:latin typeface="Arial" panose="020B0604020202020204" pitchFamily="34" charset="0"/>
                <a:cs typeface="Arial" panose="020B0604020202020204" pitchFamily="34" charset="0"/>
                <a:sym typeface="Arial" panose="020B0604020202020204" pitchFamily="34" charset="0"/>
              </a:rPr>
              <a:t>Fuente: </a:t>
            </a:r>
            <a:r>
              <a:rPr lang="es-PE" sz="1000" dirty="0" err="1" smtClean="0">
                <a:solidFill>
                  <a:schemeClr val="accent6"/>
                </a:solidFill>
                <a:latin typeface="Arial" panose="020B0604020202020204" pitchFamily="34" charset="0"/>
                <a:cs typeface="Arial" panose="020B0604020202020204" pitchFamily="34" charset="0"/>
                <a:sym typeface="Arial" panose="020B0604020202020204" pitchFamily="34" charset="0"/>
              </a:rPr>
              <a:t>Bloomberg</a:t>
            </a:r>
            <a:r>
              <a:rPr lang="es-PE" sz="1000" dirty="0" smtClean="0">
                <a:solidFill>
                  <a:schemeClr val="accent6"/>
                </a:solidFill>
                <a:latin typeface="Arial" panose="020B0604020202020204" pitchFamily="34" charset="0"/>
                <a:cs typeface="Arial" panose="020B0604020202020204" pitchFamily="34" charset="0"/>
                <a:sym typeface="Arial" panose="020B0604020202020204" pitchFamily="34" charset="0"/>
              </a:rPr>
              <a:t>, Wood Mackenzie</a:t>
            </a:r>
            <a:endParaRPr lang="es-PE" sz="1000" dirty="0">
              <a:solidFill>
                <a:schemeClr val="accent6"/>
              </a:solidFill>
              <a:latin typeface="Arial" panose="020B0604020202020204" pitchFamily="34" charset="0"/>
              <a:cs typeface="Arial" panose="020B0604020202020204" pitchFamily="34" charset="0"/>
              <a:sym typeface="Arial" panose="020B0604020202020204" pitchFamily="34" charset="0"/>
            </a:endParaRPr>
          </a:p>
        </p:txBody>
      </p:sp>
      <p:sp>
        <p:nvSpPr>
          <p:cNvPr id="12" name="Title 1">
            <a:extLst>
              <a:ext uri="{FF2B5EF4-FFF2-40B4-BE49-F238E27FC236}">
                <a16:creationId xmlns:a16="http://schemas.microsoft.com/office/drawing/2014/main" id="{E2E200C8-279D-C942-83A4-E17619A18475}"/>
              </a:ext>
            </a:extLst>
          </p:cNvPr>
          <p:cNvSpPr>
            <a:spLocks noGrp="1"/>
          </p:cNvSpPr>
          <p:nvPr>
            <p:ph type="title"/>
          </p:nvPr>
        </p:nvSpPr>
        <p:spPr bwMode="gray">
          <a:xfrm>
            <a:off x="161987" y="234865"/>
            <a:ext cx="11490263" cy="62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p>
            <a:pPr algn="just"/>
            <a:r>
              <a:rPr lang="es-PE" dirty="0" smtClean="0"/>
              <a:t>En este contexto, el sector minero se constituye en una </a:t>
            </a:r>
            <a:r>
              <a:rPr lang="es-PE" dirty="0"/>
              <a:t>oportunidad de reactivación y crecimiento </a:t>
            </a:r>
            <a:r>
              <a:rPr lang="es-PE" dirty="0" smtClean="0"/>
              <a:t>alto y sostenido</a:t>
            </a:r>
            <a:endParaRPr lang="es-PE" sz="1600" dirty="0"/>
          </a:p>
        </p:txBody>
      </p:sp>
      <p:sp>
        <p:nvSpPr>
          <p:cNvPr id="11" name="Rectangle 10">
            <a:extLst>
              <a:ext uri="{FF2B5EF4-FFF2-40B4-BE49-F238E27FC236}">
                <a16:creationId xmlns:a16="http://schemas.microsoft.com/office/drawing/2014/main" id="{BD48174F-E607-4884-9E36-A352A4588BD1}"/>
              </a:ext>
            </a:extLst>
          </p:cNvPr>
          <p:cNvSpPr>
            <a:spLocks/>
          </p:cNvSpPr>
          <p:nvPr/>
        </p:nvSpPr>
        <p:spPr>
          <a:xfrm>
            <a:off x="488561" y="1260534"/>
            <a:ext cx="4044250" cy="356093"/>
          </a:xfrm>
          <a:prstGeom prst="rect">
            <a:avLst/>
          </a:prstGeom>
        </p:spPr>
        <p:txBody>
          <a:bodyPr wrap="none" lIns="0" tIns="0" rIns="0" bIns="18000">
            <a:noAutofit/>
          </a:bodyPr>
          <a:lstStyle/>
          <a:p>
            <a:pPr>
              <a:defRPr sz="1680" b="1" i="0" u="none" strike="noStrike" kern="1200" baseline="0">
                <a:solidFill>
                  <a:srgbClr val="000000"/>
                </a:solidFill>
                <a:latin typeface="+mn-lt"/>
                <a:ea typeface="+mn-ea"/>
                <a:cs typeface="+mn-cs"/>
              </a:defRPr>
            </a:pPr>
            <a:r>
              <a:rPr lang="es-ES" dirty="0" smtClean="0">
                <a:solidFill>
                  <a:schemeClr val="tx2"/>
                </a:solidFill>
                <a:latin typeface="Arial" panose="020B0604020202020204" pitchFamily="34" charset="0"/>
                <a:cs typeface="Arial" panose="020B0604020202020204" pitchFamily="34" charset="0"/>
                <a:sym typeface="Arial" panose="020B0604020202020204" pitchFamily="34" charset="0"/>
              </a:rPr>
              <a:t>Precio de cobre (US$/libra)</a:t>
            </a:r>
            <a:endParaRPr lang="es-ES"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cxnSp>
        <p:nvCxnSpPr>
          <p:cNvPr id="15" name="Straight Connector 14">
            <a:extLst>
              <a:ext uri="{FF2B5EF4-FFF2-40B4-BE49-F238E27FC236}">
                <a16:creationId xmlns:a16="http://schemas.microsoft.com/office/drawing/2014/main" id="{8A3B82F3-F822-46CE-BAB3-5A9D75E9C28C}"/>
              </a:ext>
            </a:extLst>
          </p:cNvPr>
          <p:cNvCxnSpPr>
            <a:cxnSpLocks/>
          </p:cNvCxnSpPr>
          <p:nvPr/>
        </p:nvCxnSpPr>
        <p:spPr>
          <a:xfrm>
            <a:off x="488560" y="1643231"/>
            <a:ext cx="484632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D48174F-E607-4884-9E36-A352A4588BD1}"/>
              </a:ext>
            </a:extLst>
          </p:cNvPr>
          <p:cNvSpPr>
            <a:spLocks/>
          </p:cNvSpPr>
          <p:nvPr/>
        </p:nvSpPr>
        <p:spPr>
          <a:xfrm>
            <a:off x="5941839" y="1253910"/>
            <a:ext cx="4044250" cy="356093"/>
          </a:xfrm>
          <a:prstGeom prst="rect">
            <a:avLst/>
          </a:prstGeom>
        </p:spPr>
        <p:txBody>
          <a:bodyPr wrap="none" lIns="0" tIns="0" rIns="0" bIns="18000">
            <a:noAutofit/>
          </a:bodyPr>
          <a:lstStyle/>
          <a:p>
            <a:pPr>
              <a:defRPr sz="1680" b="1" i="0" u="none" strike="noStrike" kern="1200" baseline="0">
                <a:solidFill>
                  <a:srgbClr val="000000"/>
                </a:solidFill>
                <a:latin typeface="+mn-lt"/>
                <a:ea typeface="+mn-ea"/>
                <a:cs typeface="+mn-cs"/>
              </a:defRPr>
            </a:pPr>
            <a:r>
              <a:rPr lang="es-ES" dirty="0" smtClean="0">
                <a:solidFill>
                  <a:schemeClr val="tx2"/>
                </a:solidFill>
                <a:latin typeface="Arial" panose="020B0604020202020204" pitchFamily="34" charset="0"/>
                <a:cs typeface="Arial" panose="020B0604020202020204" pitchFamily="34" charset="0"/>
                <a:sym typeface="Arial" panose="020B0604020202020204" pitchFamily="34" charset="0"/>
              </a:rPr>
              <a:t>MINEM: Cartera de inversiones mineras</a:t>
            </a:r>
            <a:endParaRPr lang="es-ES"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cxnSp>
        <p:nvCxnSpPr>
          <p:cNvPr id="19" name="Straight Connector 18">
            <a:extLst>
              <a:ext uri="{FF2B5EF4-FFF2-40B4-BE49-F238E27FC236}">
                <a16:creationId xmlns:a16="http://schemas.microsoft.com/office/drawing/2014/main" id="{8A3B82F3-F822-46CE-BAB3-5A9D75E9C28C}"/>
              </a:ext>
            </a:extLst>
          </p:cNvPr>
          <p:cNvCxnSpPr>
            <a:cxnSpLocks/>
          </p:cNvCxnSpPr>
          <p:nvPr/>
        </p:nvCxnSpPr>
        <p:spPr>
          <a:xfrm>
            <a:off x="5941838" y="1636607"/>
            <a:ext cx="557784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838" y="1883544"/>
            <a:ext cx="5577840" cy="3882255"/>
          </a:xfrm>
          <a:prstGeom prst="rect">
            <a:avLst/>
          </a:prstGeom>
        </p:spPr>
      </p:pic>
    </p:spTree>
    <p:extLst>
      <p:ext uri="{BB962C8B-B14F-4D97-AF65-F5344CB8AC3E}">
        <p14:creationId xmlns:p14="http://schemas.microsoft.com/office/powerpoint/2010/main" val="15340923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757A55-8B53-EA4E-B7BB-CC55A571C19F}"/>
              </a:ext>
            </a:extLst>
          </p:cNvPr>
          <p:cNvSpPr>
            <a:spLocks noGrp="1"/>
          </p:cNvSpPr>
          <p:nvPr>
            <p:ph type="title"/>
          </p:nvPr>
        </p:nvSpPr>
        <p:spPr bwMode="gray">
          <a:xfrm>
            <a:off x="161987" y="234865"/>
            <a:ext cx="11490263" cy="31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p>
            <a:pPr algn="just"/>
            <a:r>
              <a:rPr lang="es-PE" dirty="0" smtClean="0"/>
              <a:t>¿Qué nos está faltando? Brechas de competitividad e Institucionalidad territorial</a:t>
            </a:r>
            <a:endParaRPr lang="es-PE" sz="1600" dirty="0"/>
          </a:p>
        </p:txBody>
      </p:sp>
      <p:sp>
        <p:nvSpPr>
          <p:cNvPr id="6" name="Rectángulo 5">
            <a:extLst>
              <a:ext uri="{FF2B5EF4-FFF2-40B4-BE49-F238E27FC236}">
                <a16:creationId xmlns:a16="http://schemas.microsoft.com/office/drawing/2014/main" id="{BB1C61D2-AB12-CD4E-837F-E8E0DF1B9483}"/>
              </a:ext>
            </a:extLst>
          </p:cNvPr>
          <p:cNvSpPr/>
          <p:nvPr/>
        </p:nvSpPr>
        <p:spPr>
          <a:xfrm>
            <a:off x="190499" y="6305068"/>
            <a:ext cx="6096000" cy="246221"/>
          </a:xfrm>
          <a:prstGeom prst="rect">
            <a:avLst/>
          </a:prstGeom>
        </p:spPr>
        <p:txBody>
          <a:bodyPr>
            <a:spAutoFit/>
          </a:bodyPr>
          <a:lstStyle/>
          <a:p>
            <a:r>
              <a:rPr lang="es-PE" sz="1000" dirty="0">
                <a:solidFill>
                  <a:schemeClr val="accent6"/>
                </a:solidFill>
                <a:latin typeface="Arial" panose="020B0604020202020204" pitchFamily="34" charset="0"/>
                <a:cs typeface="Arial" panose="020B0604020202020204" pitchFamily="34" charset="0"/>
                <a:sym typeface="Arial" panose="020B0604020202020204" pitchFamily="34" charset="0"/>
              </a:rPr>
              <a:t>Fuente: </a:t>
            </a:r>
            <a:r>
              <a:rPr lang="es-PE" sz="1000" dirty="0" err="1" smtClean="0">
                <a:solidFill>
                  <a:schemeClr val="accent6"/>
                </a:solidFill>
                <a:latin typeface="Arial" panose="020B0604020202020204" pitchFamily="34" charset="0"/>
                <a:cs typeface="Arial" panose="020B0604020202020204" pitchFamily="34" charset="0"/>
              </a:rPr>
              <a:t>Fraser</a:t>
            </a:r>
            <a:r>
              <a:rPr lang="es-PE" sz="1000" dirty="0" smtClean="0">
                <a:solidFill>
                  <a:schemeClr val="accent6"/>
                </a:solidFill>
                <a:latin typeface="Arial" panose="020B0604020202020204" pitchFamily="34" charset="0"/>
                <a:cs typeface="Arial" panose="020B0604020202020204" pitchFamily="34" charset="0"/>
              </a:rPr>
              <a:t> (76 países o jurisdicciones), </a:t>
            </a:r>
            <a:r>
              <a:rPr lang="es-PE" sz="1000" dirty="0" err="1" smtClean="0">
                <a:solidFill>
                  <a:schemeClr val="accent6"/>
                </a:solidFill>
                <a:latin typeface="Arial" panose="020B0604020202020204" pitchFamily="34" charset="0"/>
                <a:cs typeface="Arial" panose="020B0604020202020204" pitchFamily="34" charset="0"/>
              </a:rPr>
              <a:t>Minem</a:t>
            </a:r>
            <a:r>
              <a:rPr lang="es-PE" sz="1000" dirty="0" smtClean="0">
                <a:solidFill>
                  <a:schemeClr val="accent6"/>
                </a:solidFill>
                <a:latin typeface="Arial" panose="020B0604020202020204" pitchFamily="34" charset="0"/>
                <a:cs typeface="Arial" panose="020B0604020202020204" pitchFamily="34" charset="0"/>
              </a:rPr>
              <a:t>, PNUD, IPE.</a:t>
            </a:r>
            <a:endParaRPr lang="es-PE" sz="1000" dirty="0">
              <a:solidFill>
                <a:schemeClr val="accent6"/>
              </a:solidFill>
              <a:latin typeface="Arial" panose="020B0604020202020204" pitchFamily="34" charset="0"/>
              <a:cs typeface="Arial" panose="020B0604020202020204" pitchFamily="34" charset="0"/>
              <a:sym typeface="Arial" panose="020B0604020202020204" pitchFamily="34" charset="0"/>
            </a:endParaRPr>
          </a:p>
        </p:txBody>
      </p:sp>
      <p:sp>
        <p:nvSpPr>
          <p:cNvPr id="7" name="Rectángulo 6">
            <a:extLst>
              <a:ext uri="{FF2B5EF4-FFF2-40B4-BE49-F238E27FC236}">
                <a16:creationId xmlns:a16="http://schemas.microsoft.com/office/drawing/2014/main" id="{F564B889-92F9-834D-B062-25E408FE55AA}"/>
              </a:ext>
            </a:extLst>
          </p:cNvPr>
          <p:cNvSpPr/>
          <p:nvPr/>
        </p:nvSpPr>
        <p:spPr>
          <a:xfrm>
            <a:off x="6240780" y="5120640"/>
            <a:ext cx="45719" cy="14859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err="1">
              <a:solidFill>
                <a:schemeClr val="tx1"/>
              </a:solidFill>
            </a:endParaRPr>
          </a:p>
        </p:txBody>
      </p:sp>
      <p:sp>
        <p:nvSpPr>
          <p:cNvPr id="13" name="Rectangle 12">
            <a:extLst>
              <a:ext uri="{FF2B5EF4-FFF2-40B4-BE49-F238E27FC236}">
                <a16:creationId xmlns:a16="http://schemas.microsoft.com/office/drawing/2014/main" id="{BD48174F-E607-4884-9E36-A352A4588BD1}"/>
              </a:ext>
            </a:extLst>
          </p:cNvPr>
          <p:cNvSpPr>
            <a:spLocks/>
          </p:cNvSpPr>
          <p:nvPr/>
        </p:nvSpPr>
        <p:spPr>
          <a:xfrm>
            <a:off x="488561" y="1116841"/>
            <a:ext cx="4044250" cy="356093"/>
          </a:xfrm>
          <a:prstGeom prst="rect">
            <a:avLst/>
          </a:prstGeom>
        </p:spPr>
        <p:txBody>
          <a:bodyPr wrap="none" lIns="0" tIns="0" rIns="0" bIns="18000">
            <a:noAutofit/>
          </a:bodyPr>
          <a:lstStyle/>
          <a:p>
            <a:pPr>
              <a:defRPr sz="1680" b="1" i="0" u="none" strike="noStrike" kern="1200" baseline="0">
                <a:solidFill>
                  <a:srgbClr val="000000"/>
                </a:solidFill>
                <a:latin typeface="+mn-lt"/>
                <a:ea typeface="+mn-ea"/>
                <a:cs typeface="+mn-cs"/>
              </a:defRPr>
            </a:pPr>
            <a:r>
              <a:rPr lang="es-ES" dirty="0" smtClean="0">
                <a:solidFill>
                  <a:schemeClr val="tx2"/>
                </a:solidFill>
                <a:latin typeface="Arial" panose="020B0604020202020204" pitchFamily="34" charset="0"/>
                <a:cs typeface="Arial" panose="020B0604020202020204" pitchFamily="34" charset="0"/>
                <a:sym typeface="Arial" panose="020B0604020202020204" pitchFamily="34" charset="0"/>
              </a:rPr>
              <a:t>Competitividad en potencial minero, 2019 </a:t>
            </a:r>
          </a:p>
          <a:p>
            <a:pPr>
              <a:defRPr sz="1680" b="1" i="0" u="none" strike="noStrike" kern="1200" baseline="0">
                <a:solidFill>
                  <a:srgbClr val="000000"/>
                </a:solidFill>
                <a:latin typeface="+mn-lt"/>
                <a:ea typeface="+mn-ea"/>
                <a:cs typeface="+mn-cs"/>
              </a:defRPr>
            </a:pPr>
            <a:r>
              <a:rPr lang="es-ES" dirty="0" smtClean="0">
                <a:solidFill>
                  <a:schemeClr val="tx2"/>
                </a:solidFill>
                <a:latin typeface="Arial" panose="020B0604020202020204" pitchFamily="34" charset="0"/>
                <a:cs typeface="Arial" panose="020B0604020202020204" pitchFamily="34" charset="0"/>
                <a:sym typeface="Arial" panose="020B0604020202020204" pitchFamily="34" charset="0"/>
              </a:rPr>
              <a:t>(Puesto en ranking internacional)</a:t>
            </a:r>
            <a:endParaRPr lang="es-ES"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cxnSp>
        <p:nvCxnSpPr>
          <p:cNvPr id="14" name="Straight Connector 13">
            <a:extLst>
              <a:ext uri="{FF2B5EF4-FFF2-40B4-BE49-F238E27FC236}">
                <a16:creationId xmlns:a16="http://schemas.microsoft.com/office/drawing/2014/main" id="{8A3B82F3-F822-46CE-BAB3-5A9D75E9C28C}"/>
              </a:ext>
            </a:extLst>
          </p:cNvPr>
          <p:cNvCxnSpPr>
            <a:cxnSpLocks/>
          </p:cNvCxnSpPr>
          <p:nvPr/>
        </p:nvCxnSpPr>
        <p:spPr>
          <a:xfrm>
            <a:off x="488560" y="1643231"/>
            <a:ext cx="484632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D48174F-E607-4884-9E36-A352A4588BD1}"/>
              </a:ext>
            </a:extLst>
          </p:cNvPr>
          <p:cNvSpPr>
            <a:spLocks/>
          </p:cNvSpPr>
          <p:nvPr/>
        </p:nvSpPr>
        <p:spPr>
          <a:xfrm>
            <a:off x="5941839" y="1110217"/>
            <a:ext cx="4044250" cy="356093"/>
          </a:xfrm>
          <a:prstGeom prst="rect">
            <a:avLst/>
          </a:prstGeom>
        </p:spPr>
        <p:txBody>
          <a:bodyPr wrap="none" lIns="0" tIns="0" rIns="0" bIns="18000">
            <a:noAutofit/>
          </a:bodyPr>
          <a:lstStyle/>
          <a:p>
            <a:pPr>
              <a:defRPr sz="1680" b="1" i="0" u="none" strike="noStrike" kern="1200" baseline="0">
                <a:solidFill>
                  <a:srgbClr val="000000"/>
                </a:solidFill>
                <a:latin typeface="+mn-lt"/>
                <a:ea typeface="+mn-ea"/>
                <a:cs typeface="+mn-cs"/>
              </a:defRPr>
            </a:pPr>
            <a:r>
              <a:rPr lang="es-ES" dirty="0" smtClean="0">
                <a:solidFill>
                  <a:schemeClr val="tx2"/>
                </a:solidFill>
                <a:latin typeface="Arial" panose="020B0604020202020204" pitchFamily="34" charset="0"/>
                <a:cs typeface="Arial" panose="020B0604020202020204" pitchFamily="34" charset="0"/>
                <a:sym typeface="Arial" panose="020B0604020202020204" pitchFamily="34" charset="0"/>
              </a:rPr>
              <a:t>Competitividad y Desarrollo Humano regional, 2019</a:t>
            </a:r>
          </a:p>
          <a:p>
            <a:pPr>
              <a:defRPr sz="1680" b="1" i="0" u="none" strike="noStrike" kern="1200" baseline="0">
                <a:solidFill>
                  <a:srgbClr val="000000"/>
                </a:solidFill>
                <a:latin typeface="+mn-lt"/>
                <a:ea typeface="+mn-ea"/>
                <a:cs typeface="+mn-cs"/>
              </a:defRPr>
            </a:pPr>
            <a:r>
              <a:rPr lang="es-ES" dirty="0" smtClean="0">
                <a:solidFill>
                  <a:schemeClr val="tx2"/>
                </a:solidFill>
                <a:latin typeface="Arial" panose="020B0604020202020204" pitchFamily="34" charset="0"/>
                <a:cs typeface="Arial" panose="020B0604020202020204" pitchFamily="34" charset="0"/>
                <a:sym typeface="Arial" panose="020B0604020202020204" pitchFamily="34" charset="0"/>
              </a:rPr>
              <a:t>(Puesto en el ranking nacional)</a:t>
            </a:r>
            <a:endParaRPr lang="es-ES" dirty="0">
              <a:solidFill>
                <a:schemeClr val="tx2"/>
              </a:solidFill>
              <a:latin typeface="Arial" panose="020B0604020202020204" pitchFamily="34" charset="0"/>
              <a:cs typeface="Arial" panose="020B0604020202020204" pitchFamily="34" charset="0"/>
              <a:sym typeface="Arial" panose="020B0604020202020204" pitchFamily="34" charset="0"/>
            </a:endParaRPr>
          </a:p>
        </p:txBody>
      </p:sp>
      <p:cxnSp>
        <p:nvCxnSpPr>
          <p:cNvPr id="16" name="Straight Connector 15">
            <a:extLst>
              <a:ext uri="{FF2B5EF4-FFF2-40B4-BE49-F238E27FC236}">
                <a16:creationId xmlns:a16="http://schemas.microsoft.com/office/drawing/2014/main" id="{8A3B82F3-F822-46CE-BAB3-5A9D75E9C28C}"/>
              </a:ext>
            </a:extLst>
          </p:cNvPr>
          <p:cNvCxnSpPr>
            <a:cxnSpLocks/>
          </p:cNvCxnSpPr>
          <p:nvPr/>
        </p:nvCxnSpPr>
        <p:spPr>
          <a:xfrm>
            <a:off x="5941838" y="1636607"/>
            <a:ext cx="557784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910668" y="1845726"/>
            <a:ext cx="3200035" cy="4322273"/>
            <a:chOff x="291845" y="1792190"/>
            <a:chExt cx="3200035" cy="4322273"/>
          </a:xfrm>
        </p:grpSpPr>
        <p:cxnSp>
          <p:nvCxnSpPr>
            <p:cNvPr id="18" name="2 Conector recto"/>
            <p:cNvCxnSpPr/>
            <p:nvPr/>
          </p:nvCxnSpPr>
          <p:spPr>
            <a:xfrm>
              <a:off x="1331640" y="5834881"/>
              <a:ext cx="216024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5 Flecha arriba"/>
            <p:cNvSpPr/>
            <p:nvPr/>
          </p:nvSpPr>
          <p:spPr>
            <a:xfrm>
              <a:off x="385914" y="2761269"/>
              <a:ext cx="288033" cy="79208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Rectángulo 26"/>
            <p:cNvSpPr/>
            <p:nvPr/>
          </p:nvSpPr>
          <p:spPr>
            <a:xfrm>
              <a:off x="291845" y="2481573"/>
              <a:ext cx="543739" cy="253916"/>
            </a:xfrm>
            <a:prstGeom prst="rect">
              <a:avLst/>
            </a:prstGeom>
          </p:spPr>
          <p:txBody>
            <a:bodyPr wrap="none">
              <a:spAutoFit/>
            </a:bodyPr>
            <a:lstStyle/>
            <a:p>
              <a:r>
                <a:rPr lang="es-PE" sz="1050" b="1" dirty="0" smtClean="0">
                  <a:solidFill>
                    <a:srgbClr val="00B050"/>
                  </a:solidFill>
                </a:rPr>
                <a:t>Mejor</a:t>
              </a:r>
              <a:endParaRPr lang="es-PE" sz="1050" b="1" dirty="0">
                <a:solidFill>
                  <a:srgbClr val="00B050"/>
                </a:solidFill>
              </a:endParaRPr>
            </a:p>
          </p:txBody>
        </p:sp>
        <p:sp>
          <p:nvSpPr>
            <p:cNvPr id="21" name="6 Flecha abajo"/>
            <p:cNvSpPr/>
            <p:nvPr/>
          </p:nvSpPr>
          <p:spPr>
            <a:xfrm>
              <a:off x="385915" y="3553357"/>
              <a:ext cx="288032" cy="86409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Rectángulo 27"/>
            <p:cNvSpPr/>
            <p:nvPr/>
          </p:nvSpPr>
          <p:spPr>
            <a:xfrm>
              <a:off x="318402" y="4425808"/>
              <a:ext cx="484428" cy="253916"/>
            </a:xfrm>
            <a:prstGeom prst="rect">
              <a:avLst/>
            </a:prstGeom>
          </p:spPr>
          <p:txBody>
            <a:bodyPr wrap="none">
              <a:spAutoFit/>
            </a:bodyPr>
            <a:lstStyle/>
            <a:p>
              <a:r>
                <a:rPr lang="es-PE" sz="1050" b="1" dirty="0" smtClean="0">
                  <a:solidFill>
                    <a:srgbClr val="FF0000"/>
                  </a:solidFill>
                </a:rPr>
                <a:t>Peor</a:t>
              </a:r>
              <a:endParaRPr lang="es-PE" sz="1050" b="1" dirty="0">
                <a:solidFill>
                  <a:srgbClr val="FF0000"/>
                </a:solidFill>
              </a:endParaRPr>
            </a:p>
          </p:txBody>
        </p:sp>
        <p:sp>
          <p:nvSpPr>
            <p:cNvPr id="23" name="8 Rectángulo"/>
            <p:cNvSpPr/>
            <p:nvPr/>
          </p:nvSpPr>
          <p:spPr>
            <a:xfrm>
              <a:off x="1587347" y="4819377"/>
              <a:ext cx="1512168" cy="10155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17 Rectángulo"/>
            <p:cNvSpPr/>
            <p:nvPr/>
          </p:nvSpPr>
          <p:spPr>
            <a:xfrm>
              <a:off x="1587347" y="3811265"/>
              <a:ext cx="1512168" cy="100811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5" name="18 Rectángulo"/>
            <p:cNvSpPr/>
            <p:nvPr/>
          </p:nvSpPr>
          <p:spPr>
            <a:xfrm>
              <a:off x="1587347" y="2800301"/>
              <a:ext cx="1512168" cy="101096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6" name="19 Rectángulo"/>
            <p:cNvSpPr/>
            <p:nvPr/>
          </p:nvSpPr>
          <p:spPr>
            <a:xfrm>
              <a:off x="1587347" y="1792190"/>
              <a:ext cx="1512168" cy="10081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Rectángulo 17"/>
            <p:cNvSpPr/>
            <p:nvPr/>
          </p:nvSpPr>
          <p:spPr>
            <a:xfrm>
              <a:off x="847668" y="2162473"/>
              <a:ext cx="713291" cy="400110"/>
            </a:xfrm>
            <a:prstGeom prst="rect">
              <a:avLst/>
            </a:prstGeom>
            <a:ln>
              <a:noFill/>
            </a:ln>
          </p:spPr>
          <p:txBody>
            <a:bodyPr wrap="square">
              <a:spAutoFit/>
            </a:bodyPr>
            <a:lstStyle/>
            <a:p>
              <a:pPr algn="r"/>
              <a:r>
                <a:rPr lang="es-PE" sz="1000" b="1" dirty="0" smtClean="0">
                  <a:solidFill>
                    <a:srgbClr val="00B050"/>
                  </a:solidFill>
                </a:rPr>
                <a:t>Primer cuartil</a:t>
              </a:r>
              <a:endParaRPr lang="es-PE" sz="1000" b="1" dirty="0">
                <a:solidFill>
                  <a:srgbClr val="00B050"/>
                </a:solidFill>
              </a:endParaRPr>
            </a:p>
          </p:txBody>
        </p:sp>
        <p:sp>
          <p:nvSpPr>
            <p:cNvPr id="28" name="Rectángulo 18"/>
            <p:cNvSpPr/>
            <p:nvPr/>
          </p:nvSpPr>
          <p:spPr>
            <a:xfrm>
              <a:off x="723252" y="3170585"/>
              <a:ext cx="837708" cy="400110"/>
            </a:xfrm>
            <a:prstGeom prst="rect">
              <a:avLst/>
            </a:prstGeom>
          </p:spPr>
          <p:txBody>
            <a:bodyPr wrap="square">
              <a:spAutoFit/>
            </a:bodyPr>
            <a:lstStyle/>
            <a:p>
              <a:pPr algn="r"/>
              <a:r>
                <a:rPr lang="es-PE" sz="1000" b="1" dirty="0" smtClean="0">
                  <a:solidFill>
                    <a:schemeClr val="accent6">
                      <a:lumMod val="60000"/>
                      <a:lumOff val="40000"/>
                    </a:schemeClr>
                  </a:solidFill>
                </a:rPr>
                <a:t>Segundo cuartil</a:t>
              </a:r>
              <a:endParaRPr lang="es-PE" sz="1000" b="1" dirty="0">
                <a:solidFill>
                  <a:schemeClr val="accent6">
                    <a:lumMod val="60000"/>
                    <a:lumOff val="40000"/>
                  </a:schemeClr>
                </a:solidFill>
              </a:endParaRPr>
            </a:p>
          </p:txBody>
        </p:sp>
        <p:sp>
          <p:nvSpPr>
            <p:cNvPr id="29" name="Rectángulo 18"/>
            <p:cNvSpPr/>
            <p:nvPr/>
          </p:nvSpPr>
          <p:spPr>
            <a:xfrm>
              <a:off x="723251" y="4106689"/>
              <a:ext cx="837708" cy="400110"/>
            </a:xfrm>
            <a:prstGeom prst="rect">
              <a:avLst/>
            </a:prstGeom>
          </p:spPr>
          <p:txBody>
            <a:bodyPr wrap="square">
              <a:spAutoFit/>
            </a:bodyPr>
            <a:lstStyle/>
            <a:p>
              <a:pPr algn="r"/>
              <a:r>
                <a:rPr lang="es-PE" sz="1000" b="1" dirty="0" smtClean="0">
                  <a:solidFill>
                    <a:schemeClr val="accent6">
                      <a:lumMod val="75000"/>
                    </a:schemeClr>
                  </a:solidFill>
                </a:rPr>
                <a:t>Tercer</a:t>
              </a:r>
            </a:p>
            <a:p>
              <a:pPr algn="r"/>
              <a:r>
                <a:rPr lang="es-PE" sz="1000" b="1" dirty="0" smtClean="0">
                  <a:solidFill>
                    <a:schemeClr val="accent6">
                      <a:lumMod val="75000"/>
                    </a:schemeClr>
                  </a:solidFill>
                </a:rPr>
                <a:t>cuartil</a:t>
              </a:r>
              <a:endParaRPr lang="es-PE" sz="1000" b="1" dirty="0">
                <a:solidFill>
                  <a:schemeClr val="accent6">
                    <a:lumMod val="75000"/>
                  </a:schemeClr>
                </a:solidFill>
              </a:endParaRPr>
            </a:p>
          </p:txBody>
        </p:sp>
        <p:sp>
          <p:nvSpPr>
            <p:cNvPr id="30" name="Rectángulo 18"/>
            <p:cNvSpPr/>
            <p:nvPr/>
          </p:nvSpPr>
          <p:spPr>
            <a:xfrm>
              <a:off x="723252" y="5114801"/>
              <a:ext cx="837708" cy="400110"/>
            </a:xfrm>
            <a:prstGeom prst="rect">
              <a:avLst/>
            </a:prstGeom>
          </p:spPr>
          <p:txBody>
            <a:bodyPr wrap="square">
              <a:spAutoFit/>
            </a:bodyPr>
            <a:lstStyle/>
            <a:p>
              <a:pPr algn="r"/>
              <a:r>
                <a:rPr lang="es-PE" sz="1000" b="1" dirty="0" smtClean="0">
                  <a:solidFill>
                    <a:srgbClr val="FF0000"/>
                  </a:solidFill>
                </a:rPr>
                <a:t>Cuarto</a:t>
              </a:r>
            </a:p>
            <a:p>
              <a:pPr algn="r"/>
              <a:r>
                <a:rPr lang="es-PE" sz="1000" b="1" dirty="0" smtClean="0">
                  <a:solidFill>
                    <a:srgbClr val="FF0000"/>
                  </a:solidFill>
                </a:rPr>
                <a:t>cuartil</a:t>
              </a:r>
              <a:endParaRPr lang="es-PE" sz="1000" b="1" dirty="0">
                <a:solidFill>
                  <a:srgbClr val="FF0000"/>
                </a:solidFill>
              </a:endParaRPr>
            </a:p>
          </p:txBody>
        </p:sp>
        <p:sp>
          <p:nvSpPr>
            <p:cNvPr id="31" name="28 CuadroTexto"/>
            <p:cNvSpPr txBox="1"/>
            <p:nvPr/>
          </p:nvSpPr>
          <p:spPr>
            <a:xfrm>
              <a:off x="1549530" y="5837464"/>
              <a:ext cx="1549986" cy="276999"/>
            </a:xfrm>
            <a:prstGeom prst="rect">
              <a:avLst/>
            </a:prstGeom>
            <a:noFill/>
          </p:spPr>
          <p:txBody>
            <a:bodyPr wrap="square">
              <a:spAutoFit/>
            </a:bodyPr>
            <a:lstStyle/>
            <a:p>
              <a:pPr algn="ctr">
                <a:defRPr/>
              </a:pPr>
              <a:r>
                <a:rPr lang="es-MX" sz="1200" b="1" dirty="0" smtClean="0">
                  <a:latin typeface="+mn-lt"/>
                </a:rPr>
                <a:t>Países</a:t>
              </a:r>
              <a:endParaRPr lang="en-US" sz="1200" b="1" dirty="0">
                <a:latin typeface="+mn-lt"/>
              </a:endParaRPr>
            </a:p>
          </p:txBody>
        </p:sp>
        <p:sp>
          <p:nvSpPr>
            <p:cNvPr id="32" name="11 Rectángulo"/>
            <p:cNvSpPr/>
            <p:nvPr/>
          </p:nvSpPr>
          <p:spPr>
            <a:xfrm>
              <a:off x="1731363" y="1794826"/>
              <a:ext cx="1512167" cy="200055"/>
            </a:xfrm>
            <a:prstGeom prst="rect">
              <a:avLst/>
            </a:prstGeom>
          </p:spPr>
          <p:txBody>
            <a:bodyPr wrap="square">
              <a:spAutoFit/>
            </a:bodyPr>
            <a:lstStyle/>
            <a:p>
              <a:r>
                <a:rPr lang="es-PE" sz="700" b="1" dirty="0" smtClean="0">
                  <a:solidFill>
                    <a:schemeClr val="bg1"/>
                  </a:solidFill>
                </a:rPr>
                <a:t>1. Guinea </a:t>
              </a:r>
              <a:r>
                <a:rPr lang="es-PE" sz="700" b="1" dirty="0">
                  <a:solidFill>
                    <a:schemeClr val="bg1"/>
                  </a:solidFill>
                </a:rPr>
                <a:t>(Conakry)</a:t>
              </a:r>
            </a:p>
          </p:txBody>
        </p:sp>
        <p:sp>
          <p:nvSpPr>
            <p:cNvPr id="33" name="29 Rectángulo"/>
            <p:cNvSpPr/>
            <p:nvPr/>
          </p:nvSpPr>
          <p:spPr>
            <a:xfrm>
              <a:off x="1731363" y="1994881"/>
              <a:ext cx="1512167" cy="200055"/>
            </a:xfrm>
            <a:prstGeom prst="rect">
              <a:avLst/>
            </a:prstGeom>
          </p:spPr>
          <p:txBody>
            <a:bodyPr wrap="square">
              <a:spAutoFit/>
            </a:bodyPr>
            <a:lstStyle/>
            <a:p>
              <a:r>
                <a:rPr lang="es-PE" sz="700" b="1" dirty="0" smtClean="0">
                  <a:solidFill>
                    <a:schemeClr val="bg1"/>
                  </a:solidFill>
                </a:rPr>
                <a:t>2. Australia</a:t>
              </a:r>
              <a:endParaRPr lang="es-PE" sz="700" b="1" dirty="0">
                <a:solidFill>
                  <a:schemeClr val="bg1"/>
                </a:solidFill>
              </a:endParaRPr>
            </a:p>
          </p:txBody>
        </p:sp>
        <p:sp>
          <p:nvSpPr>
            <p:cNvPr id="34" name="32 Rectángulo"/>
            <p:cNvSpPr/>
            <p:nvPr/>
          </p:nvSpPr>
          <p:spPr>
            <a:xfrm>
              <a:off x="1695359" y="2378497"/>
              <a:ext cx="1512167" cy="230832"/>
            </a:xfrm>
            <a:prstGeom prst="rect">
              <a:avLst/>
            </a:prstGeom>
          </p:spPr>
          <p:txBody>
            <a:bodyPr wrap="square">
              <a:spAutoFit/>
            </a:bodyPr>
            <a:lstStyle/>
            <a:p>
              <a:r>
                <a:rPr lang="es-PE" sz="900" b="1" dirty="0" smtClean="0">
                  <a:solidFill>
                    <a:schemeClr val="bg1"/>
                  </a:solidFill>
                </a:rPr>
                <a:t>12. Perú</a:t>
              </a:r>
              <a:endParaRPr lang="es-PE" sz="900" b="1" dirty="0">
                <a:solidFill>
                  <a:schemeClr val="bg1"/>
                </a:solidFill>
              </a:endParaRPr>
            </a:p>
          </p:txBody>
        </p:sp>
        <p:sp>
          <p:nvSpPr>
            <p:cNvPr id="35" name="33 Rectángulo"/>
            <p:cNvSpPr/>
            <p:nvPr/>
          </p:nvSpPr>
          <p:spPr>
            <a:xfrm>
              <a:off x="1731363" y="2522513"/>
              <a:ext cx="1512167" cy="308995"/>
            </a:xfrm>
            <a:prstGeom prst="rect">
              <a:avLst/>
            </a:prstGeom>
          </p:spPr>
          <p:txBody>
            <a:bodyPr wrap="square">
              <a:spAutoFit/>
            </a:bodyPr>
            <a:lstStyle/>
            <a:p>
              <a:pPr>
                <a:lnSpc>
                  <a:spcPct val="50000"/>
                </a:lnSpc>
              </a:pPr>
              <a:r>
                <a:rPr lang="es-PE" sz="900" b="1" dirty="0" smtClean="0">
                  <a:solidFill>
                    <a:schemeClr val="bg1"/>
                  </a:solidFill>
                </a:rPr>
                <a:t>.</a:t>
              </a:r>
            </a:p>
            <a:p>
              <a:pPr>
                <a:lnSpc>
                  <a:spcPct val="50000"/>
                </a:lnSpc>
              </a:pPr>
              <a:r>
                <a:rPr lang="es-MX" sz="900" b="1" dirty="0" smtClean="0">
                  <a:solidFill>
                    <a:schemeClr val="bg1"/>
                  </a:solidFill>
                </a:rPr>
                <a:t>.</a:t>
              </a:r>
            </a:p>
            <a:p>
              <a:pPr>
                <a:lnSpc>
                  <a:spcPct val="50000"/>
                </a:lnSpc>
              </a:pPr>
              <a:r>
                <a:rPr lang="es-MX" sz="900" b="1" dirty="0">
                  <a:solidFill>
                    <a:schemeClr val="bg1"/>
                  </a:solidFill>
                </a:rPr>
                <a:t>.</a:t>
              </a:r>
              <a:endParaRPr lang="es-PE" sz="900" b="1" dirty="0">
                <a:solidFill>
                  <a:schemeClr val="bg1"/>
                </a:solidFill>
              </a:endParaRPr>
            </a:p>
          </p:txBody>
        </p:sp>
        <p:sp>
          <p:nvSpPr>
            <p:cNvPr id="36" name="34 Rectángulo"/>
            <p:cNvSpPr/>
            <p:nvPr/>
          </p:nvSpPr>
          <p:spPr>
            <a:xfrm>
              <a:off x="1731363" y="2810545"/>
              <a:ext cx="1512167" cy="200055"/>
            </a:xfrm>
            <a:prstGeom prst="rect">
              <a:avLst/>
            </a:prstGeom>
          </p:spPr>
          <p:txBody>
            <a:bodyPr wrap="square">
              <a:spAutoFit/>
            </a:bodyPr>
            <a:lstStyle/>
            <a:p>
              <a:r>
                <a:rPr lang="es-PE" sz="700" b="1" dirty="0" smtClean="0">
                  <a:solidFill>
                    <a:schemeClr val="bg1"/>
                  </a:solidFill>
                </a:rPr>
                <a:t>21</a:t>
              </a:r>
              <a:r>
                <a:rPr lang="es-PE" sz="700" b="1" dirty="0">
                  <a:solidFill>
                    <a:schemeClr val="bg1"/>
                  </a:solidFill>
                </a:rPr>
                <a:t>. </a:t>
              </a:r>
              <a:r>
                <a:rPr lang="es-PE" sz="700" b="1" dirty="0" smtClean="0">
                  <a:solidFill>
                    <a:schemeClr val="bg1"/>
                  </a:solidFill>
                </a:rPr>
                <a:t>Saskatchewan (Canadá)</a:t>
              </a:r>
              <a:endParaRPr lang="es-PE" sz="700" b="1" dirty="0">
                <a:solidFill>
                  <a:schemeClr val="bg1"/>
                </a:solidFill>
              </a:endParaRPr>
            </a:p>
          </p:txBody>
        </p:sp>
        <p:sp>
          <p:nvSpPr>
            <p:cNvPr id="37" name="35 Rectángulo"/>
            <p:cNvSpPr/>
            <p:nvPr/>
          </p:nvSpPr>
          <p:spPr>
            <a:xfrm>
              <a:off x="1731363" y="3010600"/>
              <a:ext cx="1512167" cy="200055"/>
            </a:xfrm>
            <a:prstGeom prst="rect">
              <a:avLst/>
            </a:prstGeom>
          </p:spPr>
          <p:txBody>
            <a:bodyPr wrap="square">
              <a:spAutoFit/>
            </a:bodyPr>
            <a:lstStyle/>
            <a:p>
              <a:r>
                <a:rPr lang="es-PE" sz="700" b="1" dirty="0">
                  <a:solidFill>
                    <a:schemeClr val="bg1"/>
                  </a:solidFill>
                </a:rPr>
                <a:t>22. Tasmania </a:t>
              </a:r>
            </a:p>
          </p:txBody>
        </p:sp>
        <p:sp>
          <p:nvSpPr>
            <p:cNvPr id="38" name="39 Rectángulo"/>
            <p:cNvSpPr/>
            <p:nvPr/>
          </p:nvSpPr>
          <p:spPr>
            <a:xfrm>
              <a:off x="1731363" y="2141510"/>
              <a:ext cx="1512167" cy="308995"/>
            </a:xfrm>
            <a:prstGeom prst="rect">
              <a:avLst/>
            </a:prstGeom>
          </p:spPr>
          <p:txBody>
            <a:bodyPr wrap="square">
              <a:spAutoFit/>
            </a:bodyPr>
            <a:lstStyle/>
            <a:p>
              <a:pPr>
                <a:lnSpc>
                  <a:spcPct val="50000"/>
                </a:lnSpc>
              </a:pPr>
              <a:r>
                <a:rPr lang="es-PE" sz="900" b="1" dirty="0" smtClean="0">
                  <a:solidFill>
                    <a:schemeClr val="bg1"/>
                  </a:solidFill>
                </a:rPr>
                <a:t>.</a:t>
              </a:r>
            </a:p>
            <a:p>
              <a:pPr>
                <a:lnSpc>
                  <a:spcPct val="50000"/>
                </a:lnSpc>
              </a:pPr>
              <a:r>
                <a:rPr lang="es-MX" sz="900" b="1" dirty="0" smtClean="0">
                  <a:solidFill>
                    <a:schemeClr val="bg1"/>
                  </a:solidFill>
                </a:rPr>
                <a:t>.</a:t>
              </a:r>
            </a:p>
            <a:p>
              <a:pPr>
                <a:lnSpc>
                  <a:spcPct val="50000"/>
                </a:lnSpc>
              </a:pPr>
              <a:r>
                <a:rPr lang="es-MX" sz="900" b="1" dirty="0">
                  <a:solidFill>
                    <a:schemeClr val="bg1"/>
                  </a:solidFill>
                </a:rPr>
                <a:t>.</a:t>
              </a:r>
              <a:endParaRPr lang="es-PE" sz="900" b="1" dirty="0">
                <a:solidFill>
                  <a:schemeClr val="bg1"/>
                </a:solidFill>
              </a:endParaRPr>
            </a:p>
          </p:txBody>
        </p:sp>
        <p:sp>
          <p:nvSpPr>
            <p:cNvPr id="39" name="40 Rectángulo"/>
            <p:cNvSpPr/>
            <p:nvPr/>
          </p:nvSpPr>
          <p:spPr>
            <a:xfrm>
              <a:off x="1731363" y="3511807"/>
              <a:ext cx="1512167" cy="308995"/>
            </a:xfrm>
            <a:prstGeom prst="rect">
              <a:avLst/>
            </a:prstGeom>
          </p:spPr>
          <p:txBody>
            <a:bodyPr wrap="square">
              <a:spAutoFit/>
            </a:bodyPr>
            <a:lstStyle/>
            <a:p>
              <a:pPr>
                <a:lnSpc>
                  <a:spcPct val="50000"/>
                </a:lnSpc>
              </a:pPr>
              <a:r>
                <a:rPr lang="es-PE" sz="900" b="1" dirty="0" smtClean="0">
                  <a:solidFill>
                    <a:schemeClr val="bg1"/>
                  </a:solidFill>
                </a:rPr>
                <a:t>.</a:t>
              </a:r>
            </a:p>
            <a:p>
              <a:pPr>
                <a:lnSpc>
                  <a:spcPct val="50000"/>
                </a:lnSpc>
              </a:pPr>
              <a:r>
                <a:rPr lang="es-MX" sz="900" b="1" dirty="0" smtClean="0">
                  <a:solidFill>
                    <a:schemeClr val="bg1"/>
                  </a:solidFill>
                </a:rPr>
                <a:t>.</a:t>
              </a:r>
            </a:p>
            <a:p>
              <a:pPr>
                <a:lnSpc>
                  <a:spcPct val="50000"/>
                </a:lnSpc>
              </a:pPr>
              <a:r>
                <a:rPr lang="es-MX" sz="900" b="1" dirty="0">
                  <a:solidFill>
                    <a:schemeClr val="bg1"/>
                  </a:solidFill>
                </a:rPr>
                <a:t>.</a:t>
              </a:r>
              <a:endParaRPr lang="es-PE" sz="900" b="1" dirty="0">
                <a:solidFill>
                  <a:schemeClr val="bg1"/>
                </a:solidFill>
              </a:endParaRPr>
            </a:p>
          </p:txBody>
        </p:sp>
        <p:sp>
          <p:nvSpPr>
            <p:cNvPr id="40" name="41 Rectángulo"/>
            <p:cNvSpPr/>
            <p:nvPr/>
          </p:nvSpPr>
          <p:spPr>
            <a:xfrm>
              <a:off x="1731363" y="3386609"/>
              <a:ext cx="1512167" cy="200055"/>
            </a:xfrm>
            <a:prstGeom prst="rect">
              <a:avLst/>
            </a:prstGeom>
          </p:spPr>
          <p:txBody>
            <a:bodyPr wrap="square">
              <a:spAutoFit/>
            </a:bodyPr>
            <a:lstStyle/>
            <a:p>
              <a:r>
                <a:rPr lang="es-PE" sz="700" b="1" dirty="0" smtClean="0">
                  <a:solidFill>
                    <a:schemeClr val="bg1"/>
                  </a:solidFill>
                </a:rPr>
                <a:t>27. Chile</a:t>
              </a:r>
              <a:endParaRPr lang="es-PE" sz="700" b="1" dirty="0">
                <a:solidFill>
                  <a:schemeClr val="bg1"/>
                </a:solidFill>
              </a:endParaRPr>
            </a:p>
          </p:txBody>
        </p:sp>
        <p:sp>
          <p:nvSpPr>
            <p:cNvPr id="41" name="43 Rectángulo"/>
            <p:cNvSpPr/>
            <p:nvPr/>
          </p:nvSpPr>
          <p:spPr>
            <a:xfrm>
              <a:off x="1731363" y="3802714"/>
              <a:ext cx="1512167" cy="200055"/>
            </a:xfrm>
            <a:prstGeom prst="rect">
              <a:avLst/>
            </a:prstGeom>
          </p:spPr>
          <p:txBody>
            <a:bodyPr wrap="square">
              <a:spAutoFit/>
            </a:bodyPr>
            <a:lstStyle/>
            <a:p>
              <a:r>
                <a:rPr lang="es-PE" sz="700" b="1" dirty="0" smtClean="0">
                  <a:solidFill>
                    <a:schemeClr val="bg1"/>
                  </a:solidFill>
                </a:rPr>
                <a:t>40. </a:t>
              </a:r>
              <a:r>
                <a:rPr lang="es-PE" sz="700" b="1" dirty="0">
                  <a:solidFill>
                    <a:schemeClr val="bg1"/>
                  </a:solidFill>
                </a:rPr>
                <a:t>Victoria</a:t>
              </a:r>
            </a:p>
          </p:txBody>
        </p:sp>
        <p:sp>
          <p:nvSpPr>
            <p:cNvPr id="42" name="44 Rectángulo"/>
            <p:cNvSpPr/>
            <p:nvPr/>
          </p:nvSpPr>
          <p:spPr>
            <a:xfrm>
              <a:off x="1731363" y="4002769"/>
              <a:ext cx="1512167" cy="200055"/>
            </a:xfrm>
            <a:prstGeom prst="rect">
              <a:avLst/>
            </a:prstGeom>
          </p:spPr>
          <p:txBody>
            <a:bodyPr wrap="square">
              <a:spAutoFit/>
            </a:bodyPr>
            <a:lstStyle/>
            <a:p>
              <a:r>
                <a:rPr lang="es-PE" sz="700" b="1" dirty="0" smtClean="0">
                  <a:solidFill>
                    <a:schemeClr val="bg1"/>
                  </a:solidFill>
                </a:rPr>
                <a:t>41. </a:t>
              </a:r>
              <a:r>
                <a:rPr lang="es-PE" sz="700" b="1" dirty="0">
                  <a:solidFill>
                    <a:schemeClr val="bg1"/>
                  </a:solidFill>
                </a:rPr>
                <a:t>Ecuador</a:t>
              </a:r>
            </a:p>
          </p:txBody>
        </p:sp>
        <p:sp>
          <p:nvSpPr>
            <p:cNvPr id="43" name="45 Rectángulo"/>
            <p:cNvSpPr/>
            <p:nvPr/>
          </p:nvSpPr>
          <p:spPr>
            <a:xfrm>
              <a:off x="1731363" y="4384928"/>
              <a:ext cx="1512167" cy="200055"/>
            </a:xfrm>
            <a:prstGeom prst="rect">
              <a:avLst/>
            </a:prstGeom>
          </p:spPr>
          <p:txBody>
            <a:bodyPr wrap="square">
              <a:spAutoFit/>
            </a:bodyPr>
            <a:lstStyle/>
            <a:p>
              <a:r>
                <a:rPr lang="es-PE" sz="700" b="1" dirty="0" smtClean="0">
                  <a:solidFill>
                    <a:schemeClr val="bg1"/>
                  </a:solidFill>
                </a:rPr>
                <a:t>45. </a:t>
              </a:r>
              <a:r>
                <a:rPr lang="es-PE" sz="700" b="1" dirty="0">
                  <a:solidFill>
                    <a:schemeClr val="bg1"/>
                  </a:solidFill>
                </a:rPr>
                <a:t>Colorado</a:t>
              </a:r>
            </a:p>
          </p:txBody>
        </p:sp>
        <p:sp>
          <p:nvSpPr>
            <p:cNvPr id="44" name="46 Rectángulo"/>
            <p:cNvSpPr/>
            <p:nvPr/>
          </p:nvSpPr>
          <p:spPr>
            <a:xfrm>
              <a:off x="1731363" y="4530401"/>
              <a:ext cx="1512167" cy="308995"/>
            </a:xfrm>
            <a:prstGeom prst="rect">
              <a:avLst/>
            </a:prstGeom>
          </p:spPr>
          <p:txBody>
            <a:bodyPr wrap="square">
              <a:spAutoFit/>
            </a:bodyPr>
            <a:lstStyle/>
            <a:p>
              <a:pPr>
                <a:lnSpc>
                  <a:spcPct val="50000"/>
                </a:lnSpc>
              </a:pPr>
              <a:r>
                <a:rPr lang="es-PE" sz="900" b="1" dirty="0" smtClean="0">
                  <a:solidFill>
                    <a:schemeClr val="bg1"/>
                  </a:solidFill>
                </a:rPr>
                <a:t>.</a:t>
              </a:r>
            </a:p>
            <a:p>
              <a:pPr>
                <a:lnSpc>
                  <a:spcPct val="50000"/>
                </a:lnSpc>
              </a:pPr>
              <a:r>
                <a:rPr lang="es-MX" sz="900" b="1" dirty="0" smtClean="0">
                  <a:solidFill>
                    <a:schemeClr val="bg1"/>
                  </a:solidFill>
                </a:rPr>
                <a:t>.</a:t>
              </a:r>
            </a:p>
            <a:p>
              <a:pPr>
                <a:lnSpc>
                  <a:spcPct val="50000"/>
                </a:lnSpc>
              </a:pPr>
              <a:r>
                <a:rPr lang="es-MX" sz="900" b="1" dirty="0">
                  <a:solidFill>
                    <a:schemeClr val="bg1"/>
                  </a:solidFill>
                </a:rPr>
                <a:t>.</a:t>
              </a:r>
              <a:endParaRPr lang="es-PE" sz="900" b="1" dirty="0">
                <a:solidFill>
                  <a:schemeClr val="bg1"/>
                </a:solidFill>
              </a:endParaRPr>
            </a:p>
          </p:txBody>
        </p:sp>
        <p:sp>
          <p:nvSpPr>
            <p:cNvPr id="45" name="47 Rectángulo"/>
            <p:cNvSpPr/>
            <p:nvPr/>
          </p:nvSpPr>
          <p:spPr>
            <a:xfrm>
              <a:off x="1731363" y="4149398"/>
              <a:ext cx="1512167" cy="308995"/>
            </a:xfrm>
            <a:prstGeom prst="rect">
              <a:avLst/>
            </a:prstGeom>
          </p:spPr>
          <p:txBody>
            <a:bodyPr wrap="square">
              <a:spAutoFit/>
            </a:bodyPr>
            <a:lstStyle/>
            <a:p>
              <a:pPr>
                <a:lnSpc>
                  <a:spcPct val="50000"/>
                </a:lnSpc>
              </a:pPr>
              <a:r>
                <a:rPr lang="es-PE" sz="900" b="1" dirty="0" smtClean="0">
                  <a:solidFill>
                    <a:schemeClr val="bg1"/>
                  </a:solidFill>
                </a:rPr>
                <a:t>.</a:t>
              </a:r>
            </a:p>
            <a:p>
              <a:pPr>
                <a:lnSpc>
                  <a:spcPct val="50000"/>
                </a:lnSpc>
              </a:pPr>
              <a:r>
                <a:rPr lang="es-MX" sz="900" b="1" dirty="0" smtClean="0">
                  <a:solidFill>
                    <a:schemeClr val="bg1"/>
                  </a:solidFill>
                </a:rPr>
                <a:t>.</a:t>
              </a:r>
            </a:p>
            <a:p>
              <a:pPr>
                <a:lnSpc>
                  <a:spcPct val="50000"/>
                </a:lnSpc>
              </a:pPr>
              <a:r>
                <a:rPr lang="es-MX" sz="900" b="1" dirty="0">
                  <a:solidFill>
                    <a:schemeClr val="bg1"/>
                  </a:solidFill>
                </a:rPr>
                <a:t>.</a:t>
              </a:r>
              <a:endParaRPr lang="es-PE" sz="900" b="1" dirty="0">
                <a:solidFill>
                  <a:schemeClr val="bg1"/>
                </a:solidFill>
              </a:endParaRPr>
            </a:p>
          </p:txBody>
        </p:sp>
        <p:sp>
          <p:nvSpPr>
            <p:cNvPr id="46" name="48 Rectángulo"/>
            <p:cNvSpPr/>
            <p:nvPr/>
          </p:nvSpPr>
          <p:spPr>
            <a:xfrm>
              <a:off x="1731363" y="4787224"/>
              <a:ext cx="1512167" cy="200055"/>
            </a:xfrm>
            <a:prstGeom prst="rect">
              <a:avLst/>
            </a:prstGeom>
          </p:spPr>
          <p:txBody>
            <a:bodyPr wrap="square">
              <a:spAutoFit/>
            </a:bodyPr>
            <a:lstStyle/>
            <a:p>
              <a:r>
                <a:rPr lang="es-PE" sz="700" b="1" dirty="0" smtClean="0">
                  <a:solidFill>
                    <a:schemeClr val="bg1"/>
                  </a:solidFill>
                </a:rPr>
                <a:t>58. Mendoza (Argentina)</a:t>
              </a:r>
              <a:endParaRPr lang="es-PE" sz="700" b="1" dirty="0">
                <a:solidFill>
                  <a:schemeClr val="bg1"/>
                </a:solidFill>
              </a:endParaRPr>
            </a:p>
          </p:txBody>
        </p:sp>
        <p:sp>
          <p:nvSpPr>
            <p:cNvPr id="47" name="49 Rectángulo"/>
            <p:cNvSpPr/>
            <p:nvPr/>
          </p:nvSpPr>
          <p:spPr>
            <a:xfrm>
              <a:off x="1731363" y="4987279"/>
              <a:ext cx="1512167" cy="200055"/>
            </a:xfrm>
            <a:prstGeom prst="rect">
              <a:avLst/>
            </a:prstGeom>
          </p:spPr>
          <p:txBody>
            <a:bodyPr wrap="square">
              <a:spAutoFit/>
            </a:bodyPr>
            <a:lstStyle/>
            <a:p>
              <a:r>
                <a:rPr lang="es-PE" sz="700" b="1" dirty="0" smtClean="0">
                  <a:solidFill>
                    <a:schemeClr val="bg1"/>
                  </a:solidFill>
                </a:rPr>
                <a:t>59. </a:t>
              </a:r>
              <a:r>
                <a:rPr lang="es-PE" sz="700" b="1" dirty="0" err="1">
                  <a:solidFill>
                    <a:schemeClr val="bg1"/>
                  </a:solidFill>
                </a:rPr>
                <a:t>Botswana</a:t>
              </a:r>
              <a:endParaRPr lang="es-PE" sz="700" b="1" dirty="0">
                <a:solidFill>
                  <a:schemeClr val="bg1"/>
                </a:solidFill>
              </a:endParaRPr>
            </a:p>
          </p:txBody>
        </p:sp>
        <p:sp>
          <p:nvSpPr>
            <p:cNvPr id="48" name="50 Rectángulo"/>
            <p:cNvSpPr/>
            <p:nvPr/>
          </p:nvSpPr>
          <p:spPr>
            <a:xfrm>
              <a:off x="1731363" y="5618857"/>
              <a:ext cx="1512167" cy="200055"/>
            </a:xfrm>
            <a:prstGeom prst="rect">
              <a:avLst/>
            </a:prstGeom>
          </p:spPr>
          <p:txBody>
            <a:bodyPr wrap="square">
              <a:spAutoFit/>
            </a:bodyPr>
            <a:lstStyle/>
            <a:p>
              <a:r>
                <a:rPr lang="es-PE" sz="700" b="1" dirty="0" smtClean="0">
                  <a:solidFill>
                    <a:schemeClr val="bg1"/>
                  </a:solidFill>
                </a:rPr>
                <a:t>76. República Dominicana</a:t>
              </a:r>
              <a:endParaRPr lang="es-PE" sz="700" b="1" dirty="0">
                <a:solidFill>
                  <a:schemeClr val="bg1"/>
                </a:solidFill>
              </a:endParaRPr>
            </a:p>
          </p:txBody>
        </p:sp>
        <p:sp>
          <p:nvSpPr>
            <p:cNvPr id="49" name="51 Rectángulo"/>
            <p:cNvSpPr/>
            <p:nvPr/>
          </p:nvSpPr>
          <p:spPr>
            <a:xfrm>
              <a:off x="1731363" y="5381870"/>
              <a:ext cx="1512167" cy="308995"/>
            </a:xfrm>
            <a:prstGeom prst="rect">
              <a:avLst/>
            </a:prstGeom>
          </p:spPr>
          <p:txBody>
            <a:bodyPr wrap="square">
              <a:spAutoFit/>
            </a:bodyPr>
            <a:lstStyle/>
            <a:p>
              <a:pPr>
                <a:lnSpc>
                  <a:spcPct val="50000"/>
                </a:lnSpc>
              </a:pPr>
              <a:r>
                <a:rPr lang="es-PE" sz="900" b="1" dirty="0" smtClean="0">
                  <a:solidFill>
                    <a:schemeClr val="bg1"/>
                  </a:solidFill>
                </a:rPr>
                <a:t>.</a:t>
              </a:r>
            </a:p>
            <a:p>
              <a:pPr>
                <a:lnSpc>
                  <a:spcPct val="50000"/>
                </a:lnSpc>
              </a:pPr>
              <a:r>
                <a:rPr lang="es-MX" sz="900" b="1" dirty="0" smtClean="0">
                  <a:solidFill>
                    <a:schemeClr val="bg1"/>
                  </a:solidFill>
                </a:rPr>
                <a:t>.</a:t>
              </a:r>
            </a:p>
            <a:p>
              <a:pPr>
                <a:lnSpc>
                  <a:spcPct val="50000"/>
                </a:lnSpc>
              </a:pPr>
              <a:r>
                <a:rPr lang="es-MX" sz="900" b="1" dirty="0">
                  <a:solidFill>
                    <a:schemeClr val="bg1"/>
                  </a:solidFill>
                </a:rPr>
                <a:t>.</a:t>
              </a:r>
              <a:endParaRPr lang="es-PE" sz="900" b="1" dirty="0">
                <a:solidFill>
                  <a:schemeClr val="bg1"/>
                </a:solidFill>
              </a:endParaRPr>
            </a:p>
          </p:txBody>
        </p:sp>
        <p:sp>
          <p:nvSpPr>
            <p:cNvPr id="50" name="52 Rectángulo"/>
            <p:cNvSpPr/>
            <p:nvPr/>
          </p:nvSpPr>
          <p:spPr>
            <a:xfrm>
              <a:off x="1731363" y="5133908"/>
              <a:ext cx="1512167" cy="308995"/>
            </a:xfrm>
            <a:prstGeom prst="rect">
              <a:avLst/>
            </a:prstGeom>
          </p:spPr>
          <p:txBody>
            <a:bodyPr wrap="square">
              <a:spAutoFit/>
            </a:bodyPr>
            <a:lstStyle/>
            <a:p>
              <a:pPr>
                <a:lnSpc>
                  <a:spcPct val="50000"/>
                </a:lnSpc>
              </a:pPr>
              <a:r>
                <a:rPr lang="es-PE" sz="900" b="1" dirty="0" smtClean="0">
                  <a:solidFill>
                    <a:schemeClr val="bg1"/>
                  </a:solidFill>
                </a:rPr>
                <a:t>.</a:t>
              </a:r>
            </a:p>
            <a:p>
              <a:pPr>
                <a:lnSpc>
                  <a:spcPct val="50000"/>
                </a:lnSpc>
              </a:pPr>
              <a:r>
                <a:rPr lang="es-MX" sz="900" b="1" dirty="0" smtClean="0">
                  <a:solidFill>
                    <a:schemeClr val="bg1"/>
                  </a:solidFill>
                </a:rPr>
                <a:t>.</a:t>
              </a:r>
            </a:p>
            <a:p>
              <a:pPr>
                <a:lnSpc>
                  <a:spcPct val="50000"/>
                </a:lnSpc>
              </a:pPr>
              <a:r>
                <a:rPr lang="es-MX" sz="900" b="1" dirty="0">
                  <a:solidFill>
                    <a:schemeClr val="bg1"/>
                  </a:solidFill>
                </a:rPr>
                <a:t>.</a:t>
              </a:r>
              <a:endParaRPr lang="es-PE" sz="900" b="1" dirty="0">
                <a:solidFill>
                  <a:schemeClr val="bg1"/>
                </a:solidFill>
              </a:endParaRPr>
            </a:p>
          </p:txBody>
        </p:sp>
      </p:grpSp>
      <p:sp>
        <p:nvSpPr>
          <p:cNvPr id="52" name="Rectángulo 15"/>
          <p:cNvSpPr/>
          <p:nvPr/>
        </p:nvSpPr>
        <p:spPr>
          <a:xfrm>
            <a:off x="6503419" y="3909614"/>
            <a:ext cx="1728192" cy="1781081"/>
          </a:xfrm>
          <a:prstGeom prst="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6 CuadroTexto"/>
          <p:cNvSpPr txBox="1"/>
          <p:nvPr/>
        </p:nvSpPr>
        <p:spPr>
          <a:xfrm rot="16200000">
            <a:off x="4662595" y="2776624"/>
            <a:ext cx="2803132" cy="430887"/>
          </a:xfrm>
          <a:prstGeom prst="rect">
            <a:avLst/>
          </a:prstGeom>
          <a:noFill/>
        </p:spPr>
        <p:txBody>
          <a:bodyPr wrap="square">
            <a:spAutoFit/>
          </a:bodyPr>
          <a:lstStyle/>
          <a:p>
            <a:pPr algn="ctr">
              <a:defRPr/>
            </a:pPr>
            <a:r>
              <a:rPr lang="es-PE" sz="1100" dirty="0" smtClean="0">
                <a:latin typeface="+mn-lt"/>
              </a:rPr>
              <a:t>INDICE DE DESARROLLO HUMANO (IDH) RURAL</a:t>
            </a:r>
            <a:endParaRPr lang="es-PE" sz="1100" dirty="0">
              <a:latin typeface="+mn-lt"/>
            </a:endParaRPr>
          </a:p>
        </p:txBody>
      </p:sp>
      <p:graphicFrame>
        <p:nvGraphicFramePr>
          <p:cNvPr id="54" name="Gráfico 76"/>
          <p:cNvGraphicFramePr>
            <a:graphicFrameLocks/>
          </p:cNvGraphicFramePr>
          <p:nvPr>
            <p:extLst>
              <p:ext uri="{D42A27DB-BD31-4B8C-83A1-F6EECF244321}">
                <p14:modId xmlns:p14="http://schemas.microsoft.com/office/powerpoint/2010/main" val="2261068805"/>
              </p:ext>
            </p:extLst>
          </p:nvPr>
        </p:nvGraphicFramePr>
        <p:xfrm>
          <a:off x="6184000" y="1733169"/>
          <a:ext cx="5321779" cy="4322272"/>
        </p:xfrm>
        <a:graphic>
          <a:graphicData uri="http://schemas.openxmlformats.org/drawingml/2006/chart">
            <c:chart xmlns:c="http://schemas.openxmlformats.org/drawingml/2006/chart" xmlns:r="http://schemas.openxmlformats.org/officeDocument/2006/relationships" r:id="rId3"/>
          </a:graphicData>
        </a:graphic>
      </p:graphicFrame>
      <p:sp>
        <p:nvSpPr>
          <p:cNvPr id="55" name="28 CuadroTexto"/>
          <p:cNvSpPr txBox="1"/>
          <p:nvPr/>
        </p:nvSpPr>
        <p:spPr>
          <a:xfrm>
            <a:off x="10027424" y="5971932"/>
            <a:ext cx="1549986" cy="261610"/>
          </a:xfrm>
          <a:prstGeom prst="rect">
            <a:avLst/>
          </a:prstGeom>
          <a:noFill/>
        </p:spPr>
        <p:txBody>
          <a:bodyPr wrap="square">
            <a:spAutoFit/>
          </a:bodyPr>
          <a:lstStyle/>
          <a:p>
            <a:pPr algn="ctr">
              <a:defRPr/>
            </a:pPr>
            <a:r>
              <a:rPr lang="es-MX" sz="1100" dirty="0" smtClean="0">
                <a:latin typeface="+mn-lt"/>
              </a:rPr>
              <a:t>COMPETITIVIDAD</a:t>
            </a:r>
            <a:endParaRPr lang="en-US" sz="1100" dirty="0">
              <a:latin typeface="+mn-lt"/>
            </a:endParaRPr>
          </a:p>
        </p:txBody>
      </p:sp>
      <p:cxnSp>
        <p:nvCxnSpPr>
          <p:cNvPr id="56" name="73 Conector recto"/>
          <p:cNvCxnSpPr/>
          <p:nvPr/>
        </p:nvCxnSpPr>
        <p:spPr>
          <a:xfrm>
            <a:off x="6503419" y="3894305"/>
            <a:ext cx="475252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7" name="Conector recto 9"/>
          <p:cNvCxnSpPr/>
          <p:nvPr/>
        </p:nvCxnSpPr>
        <p:spPr>
          <a:xfrm flipV="1">
            <a:off x="8264662" y="1733169"/>
            <a:ext cx="0" cy="397727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8" name="Rectángulo 27"/>
          <p:cNvSpPr/>
          <p:nvPr/>
        </p:nvSpPr>
        <p:spPr>
          <a:xfrm>
            <a:off x="10802417" y="3902855"/>
            <a:ext cx="598241" cy="200055"/>
          </a:xfrm>
          <a:prstGeom prst="rect">
            <a:avLst/>
          </a:prstGeom>
        </p:spPr>
        <p:txBody>
          <a:bodyPr wrap="none">
            <a:spAutoFit/>
          </a:bodyPr>
          <a:lstStyle/>
          <a:p>
            <a:r>
              <a:rPr lang="es-PE" sz="700" b="1" dirty="0" smtClean="0">
                <a:solidFill>
                  <a:srgbClr val="FF0000"/>
                </a:solidFill>
              </a:rPr>
              <a:t>Promedio</a:t>
            </a:r>
            <a:endParaRPr lang="es-PE" sz="700" b="1" dirty="0">
              <a:solidFill>
                <a:srgbClr val="FF0000"/>
              </a:solidFill>
            </a:endParaRPr>
          </a:p>
        </p:txBody>
      </p:sp>
      <p:sp>
        <p:nvSpPr>
          <p:cNvPr id="59" name="Flecha derecha 13"/>
          <p:cNvSpPr/>
          <p:nvPr/>
        </p:nvSpPr>
        <p:spPr>
          <a:xfrm rot="19137705">
            <a:off x="10331887" y="4553703"/>
            <a:ext cx="595993" cy="28963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echa derecha 14"/>
          <p:cNvSpPr/>
          <p:nvPr/>
        </p:nvSpPr>
        <p:spPr>
          <a:xfrm rot="8219024">
            <a:off x="9861294" y="4952909"/>
            <a:ext cx="648071" cy="301126"/>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ángulo 26"/>
          <p:cNvSpPr/>
          <p:nvPr/>
        </p:nvSpPr>
        <p:spPr>
          <a:xfrm>
            <a:off x="9364946" y="5253038"/>
            <a:ext cx="543739" cy="253916"/>
          </a:xfrm>
          <a:prstGeom prst="rect">
            <a:avLst/>
          </a:prstGeom>
        </p:spPr>
        <p:txBody>
          <a:bodyPr wrap="none">
            <a:spAutoFit/>
          </a:bodyPr>
          <a:lstStyle/>
          <a:p>
            <a:r>
              <a:rPr lang="es-PE" sz="1050" b="1" dirty="0" smtClean="0">
                <a:solidFill>
                  <a:srgbClr val="00B050"/>
                </a:solidFill>
              </a:rPr>
              <a:t>Mejor</a:t>
            </a:r>
            <a:endParaRPr lang="es-PE" sz="1050" b="1" dirty="0">
              <a:solidFill>
                <a:srgbClr val="00B050"/>
              </a:solidFill>
            </a:endParaRPr>
          </a:p>
        </p:txBody>
      </p:sp>
      <p:sp>
        <p:nvSpPr>
          <p:cNvPr id="62" name="Rectángulo 27"/>
          <p:cNvSpPr/>
          <p:nvPr/>
        </p:nvSpPr>
        <p:spPr>
          <a:xfrm>
            <a:off x="10707522" y="4219937"/>
            <a:ext cx="484428" cy="253916"/>
          </a:xfrm>
          <a:prstGeom prst="rect">
            <a:avLst/>
          </a:prstGeom>
        </p:spPr>
        <p:txBody>
          <a:bodyPr wrap="none">
            <a:spAutoFit/>
          </a:bodyPr>
          <a:lstStyle/>
          <a:p>
            <a:r>
              <a:rPr lang="es-PE" sz="1050" b="1" dirty="0" smtClean="0">
                <a:solidFill>
                  <a:srgbClr val="FF0000"/>
                </a:solidFill>
              </a:rPr>
              <a:t>Peor</a:t>
            </a:r>
            <a:endParaRPr lang="es-PE" sz="1050" b="1" dirty="0">
              <a:solidFill>
                <a:srgbClr val="FF0000"/>
              </a:solidFill>
            </a:endParaRPr>
          </a:p>
        </p:txBody>
      </p:sp>
      <p:sp>
        <p:nvSpPr>
          <p:cNvPr id="63" name="Decisión 16"/>
          <p:cNvSpPr/>
          <p:nvPr/>
        </p:nvSpPr>
        <p:spPr>
          <a:xfrm>
            <a:off x="8173583" y="6070748"/>
            <a:ext cx="202044" cy="277853"/>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28 CuadroTexto"/>
          <p:cNvSpPr txBox="1"/>
          <p:nvPr/>
        </p:nvSpPr>
        <p:spPr>
          <a:xfrm>
            <a:off x="8193793" y="6067293"/>
            <a:ext cx="1549986" cy="261610"/>
          </a:xfrm>
          <a:prstGeom prst="rect">
            <a:avLst/>
          </a:prstGeom>
          <a:noFill/>
        </p:spPr>
        <p:txBody>
          <a:bodyPr wrap="square">
            <a:spAutoFit/>
          </a:bodyPr>
          <a:lstStyle/>
          <a:p>
            <a:pPr algn="ctr">
              <a:defRPr/>
            </a:pPr>
            <a:r>
              <a:rPr lang="es-MX" sz="1100" b="1" dirty="0" smtClean="0">
                <a:solidFill>
                  <a:srgbClr val="FF0000"/>
                </a:solidFill>
                <a:latin typeface="+mn-lt"/>
              </a:rPr>
              <a:t>Regiones mineras</a:t>
            </a:r>
            <a:endParaRPr lang="en-US" sz="1100" b="1" dirty="0">
              <a:solidFill>
                <a:srgbClr val="FF0000"/>
              </a:solidFill>
              <a:latin typeface="+mn-lt"/>
            </a:endParaRPr>
          </a:p>
        </p:txBody>
      </p:sp>
    </p:spTree>
    <p:extLst>
      <p:ext uri="{BB962C8B-B14F-4D97-AF65-F5344CB8AC3E}">
        <p14:creationId xmlns:p14="http://schemas.microsoft.com/office/powerpoint/2010/main" val="2069511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2D30401-CB9E-4217-9785-6A9B2AD9E272}"/>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893" name="think-cell Slide" r:id="rId8" imgW="473" imgH="476" progId="TCLayout.ActiveDocument.1">
                  <p:embed/>
                </p:oleObj>
              </mc:Choice>
              <mc:Fallback>
                <p:oleObj name="think-cell Slide" r:id="rId8" imgW="473" imgH="476" progId="TCLayout.ActiveDocument.1">
                  <p:embed/>
                  <p:pic>
                    <p:nvPicPr>
                      <p:cNvPr id="4" name="Object 3" hidden="1">
                        <a:extLst>
                          <a:ext uri="{FF2B5EF4-FFF2-40B4-BE49-F238E27FC236}">
                            <a16:creationId xmlns:a16="http://schemas.microsoft.com/office/drawing/2014/main" id="{22D30401-CB9E-4217-9785-6A9B2AD9E27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5283DC6-6311-46AA-AA13-29118EC0EAA3}"/>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s-CO" sz="2041" dirty="0"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72916B8-4BF6-4C55-8781-18CC85C36996}"/>
              </a:ext>
            </a:extLst>
          </p:cNvPr>
          <p:cNvSpPr>
            <a:spLocks noGrp="1"/>
          </p:cNvSpPr>
          <p:nvPr>
            <p:ph type="title"/>
          </p:nvPr>
        </p:nvSpPr>
        <p:spPr/>
        <p:txBody>
          <a:bodyPr/>
          <a:lstStyle/>
          <a:p>
            <a:r>
              <a:rPr lang="es-CO" altLang="en-US" dirty="0">
                <a:latin typeface="Arial" panose="020B0604020202020204" pitchFamily="34" charset="0"/>
                <a:cs typeface="Arial" panose="020B0604020202020204" pitchFamily="34" charset="0"/>
                <a:sym typeface="Arial" panose="020B0604020202020204" pitchFamily="34" charset="0"/>
              </a:rPr>
              <a:t>Contenido</a:t>
            </a:r>
            <a:endParaRPr lang="es-CO" dirty="0">
              <a:latin typeface="Arial" panose="020B0604020202020204" pitchFamily="34" charset="0"/>
              <a:cs typeface="Arial" panose="020B0604020202020204" pitchFamily="34" charset="0"/>
              <a:sym typeface="Arial" panose="020B0604020202020204" pitchFamily="34" charset="0"/>
            </a:endParaRPr>
          </a:p>
        </p:txBody>
      </p:sp>
      <p:sp>
        <p:nvSpPr>
          <p:cNvPr id="8" name="Rectangle 7">
            <a:extLst>
              <a:ext uri="{FF2B5EF4-FFF2-40B4-BE49-F238E27FC236}">
                <a16:creationId xmlns:a16="http://schemas.microsoft.com/office/drawing/2014/main" id="{E6C8F9B4-CDAA-4C1C-949D-FCB37DE7609B}"/>
              </a:ext>
            </a:extLst>
          </p:cNvPr>
          <p:cNvSpPr/>
          <p:nvPr/>
        </p:nvSpPr>
        <p:spPr>
          <a:xfrm>
            <a:off x="9052975" y="0"/>
            <a:ext cx="3138936" cy="6858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9" name="Rectangle 8">
            <a:extLst>
              <a:ext uri="{FF2B5EF4-FFF2-40B4-BE49-F238E27FC236}">
                <a16:creationId xmlns:a16="http://schemas.microsoft.com/office/drawing/2014/main" id="{B4B595AE-3678-4DB5-9668-939F1D0C1A80}"/>
              </a:ext>
            </a:extLst>
          </p:cNvPr>
          <p:cNvSpPr/>
          <p:nvPr/>
        </p:nvSpPr>
        <p:spPr>
          <a:xfrm>
            <a:off x="1574484" y="1"/>
            <a:ext cx="10617427" cy="6857999"/>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37"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10" name="Slide Number">
            <a:extLst>
              <a:ext uri="{FF2B5EF4-FFF2-40B4-BE49-F238E27FC236}">
                <a16:creationId xmlns:a16="http://schemas.microsoft.com/office/drawing/2014/main" id="{CE11EBF6-511C-4EA5-903A-719DCF0AFF5E}"/>
              </a:ext>
            </a:extLst>
          </p:cNvPr>
          <p:cNvSpPr txBox="1">
            <a:spLocks/>
          </p:cNvSpPr>
          <p:nvPr/>
        </p:nvSpPr>
        <p:spPr bwMode="gray">
          <a:xfrm>
            <a:off x="11914930" y="6594791"/>
            <a:ext cx="58880" cy="128097"/>
          </a:xfrm>
          <a:prstGeom prst="rect">
            <a:avLst/>
          </a:prstGeom>
          <a:noFill/>
        </p:spPr>
        <p:txBody>
          <a:bodyPr vert="horz" wrap="none" lIns="0" tIns="0" rIns="0" bIns="0" rtlCol="0" anchor="ctr">
            <a:spAutoFit/>
          </a:bodyPr>
          <a:lstStyle>
            <a:defPPr>
              <a:defRPr lang="es-ES"/>
            </a:defPPr>
            <a:lvl1pPr>
              <a:defRPr sz="1000" baseline="0">
                <a:latin typeface="+mn-lt"/>
              </a:defRPr>
            </a:lvl1pPr>
          </a:lstStyle>
          <a:p>
            <a:pPr lvl="0" algn="ctr"/>
            <a:fld id="{42C328C1-A84F-4A39-A664-DBA00541A8C6}" type="slidenum">
              <a:rPr lang="es-CO" sz="816">
                <a:solidFill>
                  <a:schemeClr val="bg2"/>
                </a:solidFill>
                <a:latin typeface="Arial" panose="020B0604020202020204" pitchFamily="34" charset="0"/>
                <a:cs typeface="Arial" panose="020B0604020202020204" pitchFamily="34" charset="0"/>
                <a:sym typeface="Arial" panose="020B0604020202020204" pitchFamily="34" charset="0"/>
              </a:rPr>
              <a:pPr lvl="0" algn="ctr"/>
              <a:t>8</a:t>
            </a:fld>
            <a:endParaRPr lang="es-CO" sz="816" dirty="0">
              <a:solidFill>
                <a:schemeClr val="bg2"/>
              </a:solidFill>
              <a:latin typeface="Arial" panose="020B0604020202020204" pitchFamily="34" charset="0"/>
              <a:cs typeface="Arial" panose="020B0604020202020204" pitchFamily="34" charset="0"/>
              <a:sym typeface="Arial" panose="020B0604020202020204" pitchFamily="34" charset="0"/>
            </a:endParaRPr>
          </a:p>
        </p:txBody>
      </p:sp>
      <p:grpSp>
        <p:nvGrpSpPr>
          <p:cNvPr id="11" name="Group 24">
            <a:extLst>
              <a:ext uri="{FF2B5EF4-FFF2-40B4-BE49-F238E27FC236}">
                <a16:creationId xmlns:a16="http://schemas.microsoft.com/office/drawing/2014/main" id="{429F8C18-FC58-46B7-9B0F-A81DE2104074}"/>
              </a:ext>
            </a:extLst>
          </p:cNvPr>
          <p:cNvGrpSpPr/>
          <p:nvPr/>
        </p:nvGrpSpPr>
        <p:grpSpPr>
          <a:xfrm>
            <a:off x="11312671" y="6520241"/>
            <a:ext cx="315252" cy="277198"/>
            <a:chOff x="3824288" y="1468438"/>
            <a:chExt cx="4300538" cy="3781425"/>
          </a:xfrm>
          <a:solidFill>
            <a:schemeClr val="bg1"/>
          </a:solidFill>
        </p:grpSpPr>
        <p:sp>
          <p:nvSpPr>
            <p:cNvPr id="12" name="Freeform 5">
              <a:extLst>
                <a:ext uri="{FF2B5EF4-FFF2-40B4-BE49-F238E27FC236}">
                  <a16:creationId xmlns:a16="http://schemas.microsoft.com/office/drawing/2014/main" id="{7B1DBB92-3FA5-4C01-A5FB-79F35CE8A4A8}"/>
                </a:ext>
              </a:extLst>
            </p:cNvPr>
            <p:cNvSpPr>
              <a:spLocks/>
            </p:cNvSpPr>
            <p:nvPr/>
          </p:nvSpPr>
          <p:spPr bwMode="auto">
            <a:xfrm>
              <a:off x="3824288" y="1468438"/>
              <a:ext cx="4300538" cy="2162175"/>
            </a:xfrm>
            <a:custGeom>
              <a:avLst/>
              <a:gdLst>
                <a:gd name="T0" fmla="*/ 3354 w 3496"/>
                <a:gd name="T1" fmla="*/ 1490 h 1760"/>
                <a:gd name="T2" fmla="*/ 3233 w 3496"/>
                <a:gd name="T3" fmla="*/ 1296 h 1760"/>
                <a:gd name="T4" fmla="*/ 2953 w 3496"/>
                <a:gd name="T5" fmla="*/ 944 h 1760"/>
                <a:gd name="T6" fmla="*/ 2751 w 3496"/>
                <a:gd name="T7" fmla="*/ 782 h 1760"/>
                <a:gd name="T8" fmla="*/ 2465 w 3496"/>
                <a:gd name="T9" fmla="*/ 554 h 1760"/>
                <a:gd name="T10" fmla="*/ 2256 w 3496"/>
                <a:gd name="T11" fmla="*/ 302 h 1760"/>
                <a:gd name="T12" fmla="*/ 1941 w 3496"/>
                <a:gd name="T13" fmla="*/ 6 h 1760"/>
                <a:gd name="T14" fmla="*/ 1889 w 3496"/>
                <a:gd name="T15" fmla="*/ 5 h 1760"/>
                <a:gd name="T16" fmla="*/ 1432 w 3496"/>
                <a:gd name="T17" fmla="*/ 328 h 1760"/>
                <a:gd name="T18" fmla="*/ 1007 w 3496"/>
                <a:gd name="T19" fmla="*/ 586 h 1760"/>
                <a:gd name="T20" fmla="*/ 944 w 3496"/>
                <a:gd name="T21" fmla="*/ 607 h 1760"/>
                <a:gd name="T22" fmla="*/ 330 w 3496"/>
                <a:gd name="T23" fmla="*/ 1347 h 1760"/>
                <a:gd name="T24" fmla="*/ 0 w 3496"/>
                <a:gd name="T25" fmla="*/ 1714 h 1760"/>
                <a:gd name="T26" fmla="*/ 1470 w 3496"/>
                <a:gd name="T27" fmla="*/ 1714 h 1760"/>
                <a:gd name="T28" fmla="*/ 1566 w 3496"/>
                <a:gd name="T29" fmla="*/ 1580 h 1760"/>
                <a:gd name="T30" fmla="*/ 1910 w 3496"/>
                <a:gd name="T31" fmla="*/ 1286 h 1760"/>
                <a:gd name="T32" fmla="*/ 2232 w 3496"/>
                <a:gd name="T33" fmla="*/ 1295 h 1760"/>
                <a:gd name="T34" fmla="*/ 2597 w 3496"/>
                <a:gd name="T35" fmla="*/ 1750 h 1760"/>
                <a:gd name="T36" fmla="*/ 2662 w 3496"/>
                <a:gd name="T37" fmla="*/ 1757 h 1760"/>
                <a:gd name="T38" fmla="*/ 2605 w 3496"/>
                <a:gd name="T39" fmla="*/ 1554 h 1760"/>
                <a:gd name="T40" fmla="*/ 2230 w 3496"/>
                <a:gd name="T41" fmla="*/ 1203 h 1760"/>
                <a:gd name="T42" fmla="*/ 1735 w 3496"/>
                <a:gd name="T43" fmla="*/ 1279 h 1760"/>
                <a:gd name="T44" fmla="*/ 1379 w 3496"/>
                <a:gd name="T45" fmla="*/ 1647 h 1760"/>
                <a:gd name="T46" fmla="*/ 1201 w 3496"/>
                <a:gd name="T47" fmla="*/ 1597 h 1760"/>
                <a:gd name="T48" fmla="*/ 1201 w 3496"/>
                <a:gd name="T49" fmla="*/ 1579 h 1760"/>
                <a:gd name="T50" fmla="*/ 1745 w 3496"/>
                <a:gd name="T51" fmla="*/ 1161 h 1760"/>
                <a:gd name="T52" fmla="*/ 2169 w 3496"/>
                <a:gd name="T53" fmla="*/ 1074 h 1760"/>
                <a:gd name="T54" fmla="*/ 2547 w 3496"/>
                <a:gd name="T55" fmla="*/ 1316 h 1760"/>
                <a:gd name="T56" fmla="*/ 2809 w 3496"/>
                <a:gd name="T57" fmla="*/ 1748 h 1760"/>
                <a:gd name="T58" fmla="*/ 2851 w 3496"/>
                <a:gd name="T59" fmla="*/ 1760 h 1760"/>
                <a:gd name="T60" fmla="*/ 2596 w 3496"/>
                <a:gd name="T61" fmla="*/ 1248 h 1760"/>
                <a:gd name="T62" fmla="*/ 2240 w 3496"/>
                <a:gd name="T63" fmla="*/ 1002 h 1760"/>
                <a:gd name="T64" fmla="*/ 1837 w 3496"/>
                <a:gd name="T65" fmla="*/ 1045 h 1760"/>
                <a:gd name="T66" fmla="*/ 1106 w 3496"/>
                <a:gd name="T67" fmla="*/ 1499 h 1760"/>
                <a:gd name="T68" fmla="*/ 947 w 3496"/>
                <a:gd name="T69" fmla="*/ 1451 h 1760"/>
                <a:gd name="T70" fmla="*/ 936 w 3496"/>
                <a:gd name="T71" fmla="*/ 1405 h 1760"/>
                <a:gd name="T72" fmla="*/ 1388 w 3496"/>
                <a:gd name="T73" fmla="*/ 1129 h 1760"/>
                <a:gd name="T74" fmla="*/ 1815 w 3496"/>
                <a:gd name="T75" fmla="*/ 946 h 1760"/>
                <a:gd name="T76" fmla="*/ 2408 w 3496"/>
                <a:gd name="T77" fmla="*/ 943 h 1760"/>
                <a:gd name="T78" fmla="*/ 2917 w 3496"/>
                <a:gd name="T79" fmla="*/ 1535 h 1760"/>
                <a:gd name="T80" fmla="*/ 3011 w 3496"/>
                <a:gd name="T81" fmla="*/ 1758 h 1760"/>
                <a:gd name="T82" fmla="*/ 3074 w 3496"/>
                <a:gd name="T83" fmla="*/ 1738 h 1760"/>
                <a:gd name="T84" fmla="*/ 2798 w 3496"/>
                <a:gd name="T85" fmla="*/ 1175 h 1760"/>
                <a:gd name="T86" fmla="*/ 2356 w 3496"/>
                <a:gd name="T87" fmla="*/ 861 h 1760"/>
                <a:gd name="T88" fmla="*/ 1793 w 3496"/>
                <a:gd name="T89" fmla="*/ 886 h 1760"/>
                <a:gd name="T90" fmla="*/ 1052 w 3496"/>
                <a:gd name="T91" fmla="*/ 1188 h 1760"/>
                <a:gd name="T92" fmla="*/ 796 w 3496"/>
                <a:gd name="T93" fmla="*/ 1283 h 1760"/>
                <a:gd name="T94" fmla="*/ 697 w 3496"/>
                <a:gd name="T95" fmla="*/ 1193 h 1760"/>
                <a:gd name="T96" fmla="*/ 883 w 3496"/>
                <a:gd name="T97" fmla="*/ 1074 h 1760"/>
                <a:gd name="T98" fmla="*/ 1191 w 3496"/>
                <a:gd name="T99" fmla="*/ 950 h 1760"/>
                <a:gd name="T100" fmla="*/ 1664 w 3496"/>
                <a:gd name="T101" fmla="*/ 792 h 1760"/>
                <a:gd name="T102" fmla="*/ 2190 w 3496"/>
                <a:gd name="T103" fmla="*/ 720 h 1760"/>
                <a:gd name="T104" fmla="*/ 2566 w 3496"/>
                <a:gd name="T105" fmla="*/ 837 h 1760"/>
                <a:gd name="T106" fmla="*/ 3253 w 3496"/>
                <a:gd name="T107" fmla="*/ 1729 h 1760"/>
                <a:gd name="T108" fmla="*/ 3496 w 3496"/>
                <a:gd name="T109" fmla="*/ 1747 h 1760"/>
                <a:gd name="T110" fmla="*/ 3490 w 3496"/>
                <a:gd name="T111" fmla="*/ 173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96" h="1760">
                  <a:moveTo>
                    <a:pt x="3490" y="1730"/>
                  </a:moveTo>
                  <a:cubicBezTo>
                    <a:pt x="3458" y="1642"/>
                    <a:pt x="3407" y="1566"/>
                    <a:pt x="3354" y="1490"/>
                  </a:cubicBezTo>
                  <a:cubicBezTo>
                    <a:pt x="3319" y="1440"/>
                    <a:pt x="3284" y="1390"/>
                    <a:pt x="3250" y="1340"/>
                  </a:cubicBezTo>
                  <a:cubicBezTo>
                    <a:pt x="3240" y="1327"/>
                    <a:pt x="3234" y="1313"/>
                    <a:pt x="3233" y="1296"/>
                  </a:cubicBezTo>
                  <a:cubicBezTo>
                    <a:pt x="3225" y="1211"/>
                    <a:pt x="3185" y="1143"/>
                    <a:pt x="3127" y="1083"/>
                  </a:cubicBezTo>
                  <a:cubicBezTo>
                    <a:pt x="3075" y="1029"/>
                    <a:pt x="3014" y="986"/>
                    <a:pt x="2953" y="944"/>
                  </a:cubicBezTo>
                  <a:cubicBezTo>
                    <a:pt x="2891" y="901"/>
                    <a:pt x="2828" y="860"/>
                    <a:pt x="2773" y="808"/>
                  </a:cubicBezTo>
                  <a:cubicBezTo>
                    <a:pt x="2764" y="800"/>
                    <a:pt x="2757" y="791"/>
                    <a:pt x="2751" y="782"/>
                  </a:cubicBezTo>
                  <a:cubicBezTo>
                    <a:pt x="2720" y="738"/>
                    <a:pt x="2682" y="702"/>
                    <a:pt x="2639" y="671"/>
                  </a:cubicBezTo>
                  <a:cubicBezTo>
                    <a:pt x="2583" y="630"/>
                    <a:pt x="2525" y="590"/>
                    <a:pt x="2465" y="554"/>
                  </a:cubicBezTo>
                  <a:cubicBezTo>
                    <a:pt x="2430" y="534"/>
                    <a:pt x="2401" y="509"/>
                    <a:pt x="2378" y="478"/>
                  </a:cubicBezTo>
                  <a:cubicBezTo>
                    <a:pt x="2336" y="420"/>
                    <a:pt x="2295" y="361"/>
                    <a:pt x="2256" y="302"/>
                  </a:cubicBezTo>
                  <a:cubicBezTo>
                    <a:pt x="2210" y="234"/>
                    <a:pt x="2166" y="166"/>
                    <a:pt x="2107" y="108"/>
                  </a:cubicBezTo>
                  <a:cubicBezTo>
                    <a:pt x="2059" y="62"/>
                    <a:pt x="2005" y="26"/>
                    <a:pt x="1941" y="6"/>
                  </a:cubicBezTo>
                  <a:cubicBezTo>
                    <a:pt x="1941" y="6"/>
                    <a:pt x="1940" y="6"/>
                    <a:pt x="1940" y="6"/>
                  </a:cubicBezTo>
                  <a:cubicBezTo>
                    <a:pt x="1916" y="0"/>
                    <a:pt x="1889" y="5"/>
                    <a:pt x="1889" y="5"/>
                  </a:cubicBezTo>
                  <a:cubicBezTo>
                    <a:pt x="1791" y="28"/>
                    <a:pt x="1708" y="79"/>
                    <a:pt x="1633" y="143"/>
                  </a:cubicBezTo>
                  <a:cubicBezTo>
                    <a:pt x="1564" y="203"/>
                    <a:pt x="1498" y="266"/>
                    <a:pt x="1432" y="328"/>
                  </a:cubicBezTo>
                  <a:cubicBezTo>
                    <a:pt x="1368" y="388"/>
                    <a:pt x="1304" y="448"/>
                    <a:pt x="1230" y="497"/>
                  </a:cubicBezTo>
                  <a:cubicBezTo>
                    <a:pt x="1162" y="542"/>
                    <a:pt x="1089" y="575"/>
                    <a:pt x="1007" y="586"/>
                  </a:cubicBezTo>
                  <a:cubicBezTo>
                    <a:pt x="1000" y="587"/>
                    <a:pt x="992" y="589"/>
                    <a:pt x="984" y="588"/>
                  </a:cubicBezTo>
                  <a:cubicBezTo>
                    <a:pt x="967" y="587"/>
                    <a:pt x="956" y="596"/>
                    <a:pt x="944" y="607"/>
                  </a:cubicBezTo>
                  <a:cubicBezTo>
                    <a:pt x="828" y="716"/>
                    <a:pt x="724" y="836"/>
                    <a:pt x="626" y="962"/>
                  </a:cubicBezTo>
                  <a:cubicBezTo>
                    <a:pt x="527" y="1090"/>
                    <a:pt x="430" y="1219"/>
                    <a:pt x="330" y="1347"/>
                  </a:cubicBezTo>
                  <a:cubicBezTo>
                    <a:pt x="231" y="1475"/>
                    <a:pt x="125" y="1596"/>
                    <a:pt x="7" y="1706"/>
                  </a:cubicBezTo>
                  <a:cubicBezTo>
                    <a:pt x="4" y="1708"/>
                    <a:pt x="2" y="1711"/>
                    <a:pt x="0" y="1714"/>
                  </a:cubicBezTo>
                  <a:cubicBezTo>
                    <a:pt x="195" y="1714"/>
                    <a:pt x="390" y="1714"/>
                    <a:pt x="585" y="1714"/>
                  </a:cubicBezTo>
                  <a:cubicBezTo>
                    <a:pt x="880" y="1714"/>
                    <a:pt x="1175" y="1714"/>
                    <a:pt x="1470" y="1714"/>
                  </a:cubicBezTo>
                  <a:cubicBezTo>
                    <a:pt x="1481" y="1714"/>
                    <a:pt x="1487" y="1711"/>
                    <a:pt x="1493" y="1702"/>
                  </a:cubicBezTo>
                  <a:cubicBezTo>
                    <a:pt x="1517" y="1661"/>
                    <a:pt x="1541" y="1620"/>
                    <a:pt x="1566" y="1580"/>
                  </a:cubicBezTo>
                  <a:cubicBezTo>
                    <a:pt x="1615" y="1504"/>
                    <a:pt x="1671" y="1433"/>
                    <a:pt x="1743" y="1378"/>
                  </a:cubicBezTo>
                  <a:cubicBezTo>
                    <a:pt x="1794" y="1339"/>
                    <a:pt x="1848" y="1304"/>
                    <a:pt x="1910" y="1286"/>
                  </a:cubicBezTo>
                  <a:cubicBezTo>
                    <a:pt x="1974" y="1268"/>
                    <a:pt x="2039" y="1261"/>
                    <a:pt x="2104" y="1262"/>
                  </a:cubicBezTo>
                  <a:cubicBezTo>
                    <a:pt x="2150" y="1263"/>
                    <a:pt x="2192" y="1273"/>
                    <a:pt x="2232" y="1295"/>
                  </a:cubicBezTo>
                  <a:cubicBezTo>
                    <a:pt x="2303" y="1334"/>
                    <a:pt x="2363" y="1386"/>
                    <a:pt x="2416" y="1446"/>
                  </a:cubicBezTo>
                  <a:cubicBezTo>
                    <a:pt x="2497" y="1535"/>
                    <a:pt x="2564" y="1632"/>
                    <a:pt x="2597" y="1750"/>
                  </a:cubicBezTo>
                  <a:cubicBezTo>
                    <a:pt x="2598" y="1754"/>
                    <a:pt x="2601" y="1759"/>
                    <a:pt x="2604" y="1759"/>
                  </a:cubicBezTo>
                  <a:cubicBezTo>
                    <a:pt x="2623" y="1759"/>
                    <a:pt x="2643" y="1760"/>
                    <a:pt x="2662" y="1757"/>
                  </a:cubicBezTo>
                  <a:cubicBezTo>
                    <a:pt x="2677" y="1755"/>
                    <a:pt x="2679" y="1750"/>
                    <a:pt x="2675" y="1735"/>
                  </a:cubicBezTo>
                  <a:cubicBezTo>
                    <a:pt x="2662" y="1671"/>
                    <a:pt x="2638" y="1611"/>
                    <a:pt x="2605" y="1554"/>
                  </a:cubicBezTo>
                  <a:cubicBezTo>
                    <a:pt x="2518" y="1402"/>
                    <a:pt x="2393" y="1290"/>
                    <a:pt x="2240" y="1207"/>
                  </a:cubicBezTo>
                  <a:cubicBezTo>
                    <a:pt x="2237" y="1205"/>
                    <a:pt x="2233" y="1203"/>
                    <a:pt x="2230" y="1203"/>
                  </a:cubicBezTo>
                  <a:cubicBezTo>
                    <a:pt x="2128" y="1183"/>
                    <a:pt x="2027" y="1180"/>
                    <a:pt x="1925" y="1202"/>
                  </a:cubicBezTo>
                  <a:cubicBezTo>
                    <a:pt x="1857" y="1216"/>
                    <a:pt x="1794" y="1243"/>
                    <a:pt x="1735" y="1279"/>
                  </a:cubicBezTo>
                  <a:cubicBezTo>
                    <a:pt x="1643" y="1334"/>
                    <a:pt x="1567" y="1406"/>
                    <a:pt x="1501" y="1488"/>
                  </a:cubicBezTo>
                  <a:cubicBezTo>
                    <a:pt x="1458" y="1540"/>
                    <a:pt x="1419" y="1594"/>
                    <a:pt x="1379" y="1647"/>
                  </a:cubicBezTo>
                  <a:cubicBezTo>
                    <a:pt x="1375" y="1653"/>
                    <a:pt x="1371" y="1658"/>
                    <a:pt x="1363" y="1657"/>
                  </a:cubicBezTo>
                  <a:cubicBezTo>
                    <a:pt x="1304" y="1650"/>
                    <a:pt x="1250" y="1631"/>
                    <a:pt x="1201" y="1597"/>
                  </a:cubicBezTo>
                  <a:cubicBezTo>
                    <a:pt x="1198" y="1594"/>
                    <a:pt x="1195" y="1592"/>
                    <a:pt x="1192" y="1589"/>
                  </a:cubicBezTo>
                  <a:cubicBezTo>
                    <a:pt x="1196" y="1585"/>
                    <a:pt x="1198" y="1582"/>
                    <a:pt x="1201" y="1579"/>
                  </a:cubicBezTo>
                  <a:cubicBezTo>
                    <a:pt x="1256" y="1527"/>
                    <a:pt x="1311" y="1474"/>
                    <a:pt x="1367" y="1423"/>
                  </a:cubicBezTo>
                  <a:cubicBezTo>
                    <a:pt x="1482" y="1320"/>
                    <a:pt x="1605" y="1228"/>
                    <a:pt x="1745" y="1161"/>
                  </a:cubicBezTo>
                  <a:cubicBezTo>
                    <a:pt x="1865" y="1103"/>
                    <a:pt x="1991" y="1071"/>
                    <a:pt x="2125" y="1072"/>
                  </a:cubicBezTo>
                  <a:cubicBezTo>
                    <a:pt x="2140" y="1072"/>
                    <a:pt x="2155" y="1075"/>
                    <a:pt x="2169" y="1074"/>
                  </a:cubicBezTo>
                  <a:cubicBezTo>
                    <a:pt x="2207" y="1072"/>
                    <a:pt x="2241" y="1083"/>
                    <a:pt x="2274" y="1098"/>
                  </a:cubicBezTo>
                  <a:cubicBezTo>
                    <a:pt x="2383" y="1149"/>
                    <a:pt x="2471" y="1225"/>
                    <a:pt x="2547" y="1316"/>
                  </a:cubicBezTo>
                  <a:cubicBezTo>
                    <a:pt x="2617" y="1399"/>
                    <a:pt x="2675" y="1490"/>
                    <a:pt x="2726" y="1586"/>
                  </a:cubicBezTo>
                  <a:cubicBezTo>
                    <a:pt x="2755" y="1639"/>
                    <a:pt x="2781" y="1694"/>
                    <a:pt x="2809" y="1748"/>
                  </a:cubicBezTo>
                  <a:cubicBezTo>
                    <a:pt x="2813" y="1756"/>
                    <a:pt x="2817" y="1760"/>
                    <a:pt x="2826" y="1759"/>
                  </a:cubicBezTo>
                  <a:cubicBezTo>
                    <a:pt x="2834" y="1759"/>
                    <a:pt x="2843" y="1760"/>
                    <a:pt x="2851" y="1760"/>
                  </a:cubicBezTo>
                  <a:cubicBezTo>
                    <a:pt x="2868" y="1759"/>
                    <a:pt x="2873" y="1752"/>
                    <a:pt x="2867" y="1735"/>
                  </a:cubicBezTo>
                  <a:cubicBezTo>
                    <a:pt x="2809" y="1555"/>
                    <a:pt x="2722" y="1391"/>
                    <a:pt x="2596" y="1248"/>
                  </a:cubicBezTo>
                  <a:cubicBezTo>
                    <a:pt x="2522" y="1163"/>
                    <a:pt x="2437" y="1091"/>
                    <a:pt x="2336" y="1041"/>
                  </a:cubicBezTo>
                  <a:cubicBezTo>
                    <a:pt x="2305" y="1025"/>
                    <a:pt x="2273" y="1009"/>
                    <a:pt x="2240" y="1002"/>
                  </a:cubicBezTo>
                  <a:cubicBezTo>
                    <a:pt x="2206" y="994"/>
                    <a:pt x="2170" y="994"/>
                    <a:pt x="2136" y="994"/>
                  </a:cubicBezTo>
                  <a:cubicBezTo>
                    <a:pt x="2033" y="994"/>
                    <a:pt x="1934" y="1012"/>
                    <a:pt x="1837" y="1045"/>
                  </a:cubicBezTo>
                  <a:cubicBezTo>
                    <a:pt x="1686" y="1096"/>
                    <a:pt x="1548" y="1176"/>
                    <a:pt x="1419" y="1268"/>
                  </a:cubicBezTo>
                  <a:cubicBezTo>
                    <a:pt x="1313" y="1343"/>
                    <a:pt x="1210" y="1422"/>
                    <a:pt x="1106" y="1499"/>
                  </a:cubicBezTo>
                  <a:cubicBezTo>
                    <a:pt x="1098" y="1504"/>
                    <a:pt x="1088" y="1508"/>
                    <a:pt x="1078" y="1508"/>
                  </a:cubicBezTo>
                  <a:cubicBezTo>
                    <a:pt x="1025" y="1510"/>
                    <a:pt x="984" y="1485"/>
                    <a:pt x="947" y="1451"/>
                  </a:cubicBezTo>
                  <a:cubicBezTo>
                    <a:pt x="937" y="1441"/>
                    <a:pt x="928" y="1430"/>
                    <a:pt x="918" y="1419"/>
                  </a:cubicBezTo>
                  <a:cubicBezTo>
                    <a:pt x="925" y="1414"/>
                    <a:pt x="930" y="1409"/>
                    <a:pt x="936" y="1405"/>
                  </a:cubicBezTo>
                  <a:cubicBezTo>
                    <a:pt x="997" y="1364"/>
                    <a:pt x="1056" y="1321"/>
                    <a:pt x="1118" y="1284"/>
                  </a:cubicBezTo>
                  <a:cubicBezTo>
                    <a:pt x="1207" y="1230"/>
                    <a:pt x="1298" y="1181"/>
                    <a:pt x="1388" y="1129"/>
                  </a:cubicBezTo>
                  <a:cubicBezTo>
                    <a:pt x="1419" y="1112"/>
                    <a:pt x="1447" y="1090"/>
                    <a:pt x="1479" y="1077"/>
                  </a:cubicBezTo>
                  <a:cubicBezTo>
                    <a:pt x="1591" y="1031"/>
                    <a:pt x="1702" y="986"/>
                    <a:pt x="1815" y="946"/>
                  </a:cubicBezTo>
                  <a:cubicBezTo>
                    <a:pt x="1936" y="903"/>
                    <a:pt x="2062" y="881"/>
                    <a:pt x="2192" y="889"/>
                  </a:cubicBezTo>
                  <a:cubicBezTo>
                    <a:pt x="2267" y="894"/>
                    <a:pt x="2340" y="910"/>
                    <a:pt x="2408" y="943"/>
                  </a:cubicBezTo>
                  <a:cubicBezTo>
                    <a:pt x="2525" y="997"/>
                    <a:pt x="2620" y="1077"/>
                    <a:pt x="2701" y="1175"/>
                  </a:cubicBezTo>
                  <a:cubicBezTo>
                    <a:pt x="2792" y="1284"/>
                    <a:pt x="2861" y="1406"/>
                    <a:pt x="2917" y="1535"/>
                  </a:cubicBezTo>
                  <a:cubicBezTo>
                    <a:pt x="2948" y="1604"/>
                    <a:pt x="2975" y="1676"/>
                    <a:pt x="3003" y="1746"/>
                  </a:cubicBezTo>
                  <a:cubicBezTo>
                    <a:pt x="3005" y="1751"/>
                    <a:pt x="3008" y="1758"/>
                    <a:pt x="3011" y="1758"/>
                  </a:cubicBezTo>
                  <a:cubicBezTo>
                    <a:pt x="3028" y="1759"/>
                    <a:pt x="3046" y="1759"/>
                    <a:pt x="3063" y="1757"/>
                  </a:cubicBezTo>
                  <a:cubicBezTo>
                    <a:pt x="3073" y="1756"/>
                    <a:pt x="3077" y="1748"/>
                    <a:pt x="3074" y="1738"/>
                  </a:cubicBezTo>
                  <a:cubicBezTo>
                    <a:pt x="3059" y="1682"/>
                    <a:pt x="3047" y="1626"/>
                    <a:pt x="3028" y="1572"/>
                  </a:cubicBezTo>
                  <a:cubicBezTo>
                    <a:pt x="2979" y="1424"/>
                    <a:pt x="2903" y="1291"/>
                    <a:pt x="2798" y="1175"/>
                  </a:cubicBezTo>
                  <a:cubicBezTo>
                    <a:pt x="2748" y="1119"/>
                    <a:pt x="2692" y="1067"/>
                    <a:pt x="2636" y="1015"/>
                  </a:cubicBezTo>
                  <a:cubicBezTo>
                    <a:pt x="2556" y="939"/>
                    <a:pt x="2462" y="889"/>
                    <a:pt x="2356" y="861"/>
                  </a:cubicBezTo>
                  <a:cubicBezTo>
                    <a:pt x="2244" y="831"/>
                    <a:pt x="2132" y="831"/>
                    <a:pt x="2018" y="843"/>
                  </a:cubicBezTo>
                  <a:cubicBezTo>
                    <a:pt x="1942" y="851"/>
                    <a:pt x="1867" y="867"/>
                    <a:pt x="1793" y="886"/>
                  </a:cubicBezTo>
                  <a:cubicBezTo>
                    <a:pt x="1611" y="933"/>
                    <a:pt x="1437" y="1005"/>
                    <a:pt x="1262" y="1071"/>
                  </a:cubicBezTo>
                  <a:cubicBezTo>
                    <a:pt x="1186" y="1099"/>
                    <a:pt x="1119" y="1145"/>
                    <a:pt x="1052" y="1188"/>
                  </a:cubicBezTo>
                  <a:cubicBezTo>
                    <a:pt x="1005" y="1217"/>
                    <a:pt x="958" y="1246"/>
                    <a:pt x="910" y="1271"/>
                  </a:cubicBezTo>
                  <a:cubicBezTo>
                    <a:pt x="875" y="1288"/>
                    <a:pt x="836" y="1295"/>
                    <a:pt x="796" y="1283"/>
                  </a:cubicBezTo>
                  <a:cubicBezTo>
                    <a:pt x="753" y="1270"/>
                    <a:pt x="722" y="1240"/>
                    <a:pt x="695" y="1206"/>
                  </a:cubicBezTo>
                  <a:cubicBezTo>
                    <a:pt x="693" y="1203"/>
                    <a:pt x="694" y="1195"/>
                    <a:pt x="697" y="1193"/>
                  </a:cubicBezTo>
                  <a:cubicBezTo>
                    <a:pt x="712" y="1178"/>
                    <a:pt x="726" y="1162"/>
                    <a:pt x="743" y="1149"/>
                  </a:cubicBezTo>
                  <a:cubicBezTo>
                    <a:pt x="785" y="1116"/>
                    <a:pt x="834" y="1094"/>
                    <a:pt x="883" y="1074"/>
                  </a:cubicBezTo>
                  <a:cubicBezTo>
                    <a:pt x="967" y="1039"/>
                    <a:pt x="1052" y="1006"/>
                    <a:pt x="1136" y="972"/>
                  </a:cubicBezTo>
                  <a:cubicBezTo>
                    <a:pt x="1155" y="965"/>
                    <a:pt x="1172" y="956"/>
                    <a:pt x="1191" y="950"/>
                  </a:cubicBezTo>
                  <a:cubicBezTo>
                    <a:pt x="1243" y="933"/>
                    <a:pt x="1296" y="918"/>
                    <a:pt x="1347" y="901"/>
                  </a:cubicBezTo>
                  <a:cubicBezTo>
                    <a:pt x="1453" y="865"/>
                    <a:pt x="1558" y="827"/>
                    <a:pt x="1664" y="792"/>
                  </a:cubicBezTo>
                  <a:cubicBezTo>
                    <a:pt x="1763" y="759"/>
                    <a:pt x="1864" y="734"/>
                    <a:pt x="1967" y="722"/>
                  </a:cubicBezTo>
                  <a:cubicBezTo>
                    <a:pt x="2041" y="713"/>
                    <a:pt x="2115" y="712"/>
                    <a:pt x="2190" y="720"/>
                  </a:cubicBezTo>
                  <a:cubicBezTo>
                    <a:pt x="2225" y="724"/>
                    <a:pt x="2261" y="727"/>
                    <a:pt x="2296" y="732"/>
                  </a:cubicBezTo>
                  <a:cubicBezTo>
                    <a:pt x="2394" y="747"/>
                    <a:pt x="2483" y="785"/>
                    <a:pt x="2566" y="837"/>
                  </a:cubicBezTo>
                  <a:cubicBezTo>
                    <a:pt x="2685" y="912"/>
                    <a:pt x="2785" y="1008"/>
                    <a:pt x="2875" y="1115"/>
                  </a:cubicBezTo>
                  <a:cubicBezTo>
                    <a:pt x="3031" y="1301"/>
                    <a:pt x="3152" y="1509"/>
                    <a:pt x="3253" y="1729"/>
                  </a:cubicBezTo>
                  <a:cubicBezTo>
                    <a:pt x="3263" y="1751"/>
                    <a:pt x="3275" y="1759"/>
                    <a:pt x="3298" y="1758"/>
                  </a:cubicBezTo>
                  <a:cubicBezTo>
                    <a:pt x="3364" y="1754"/>
                    <a:pt x="3430" y="1750"/>
                    <a:pt x="3496" y="1747"/>
                  </a:cubicBezTo>
                  <a:cubicBezTo>
                    <a:pt x="3496" y="1744"/>
                    <a:pt x="3496" y="1740"/>
                    <a:pt x="3496" y="1737"/>
                  </a:cubicBezTo>
                  <a:cubicBezTo>
                    <a:pt x="3494" y="1735"/>
                    <a:pt x="3491" y="1733"/>
                    <a:pt x="3490" y="1730"/>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3" name="Freeform 6">
              <a:extLst>
                <a:ext uri="{FF2B5EF4-FFF2-40B4-BE49-F238E27FC236}">
                  <a16:creationId xmlns:a16="http://schemas.microsoft.com/office/drawing/2014/main" id="{EC503F1F-43DE-4FC7-A9D9-3D40932D6A54}"/>
                </a:ext>
              </a:extLst>
            </p:cNvPr>
            <p:cNvSpPr>
              <a:spLocks/>
            </p:cNvSpPr>
            <p:nvPr/>
          </p:nvSpPr>
          <p:spPr bwMode="auto">
            <a:xfrm>
              <a:off x="6065838" y="3919538"/>
              <a:ext cx="538163" cy="1330325"/>
            </a:xfrm>
            <a:custGeom>
              <a:avLst/>
              <a:gdLst>
                <a:gd name="T0" fmla="*/ 434 w 437"/>
                <a:gd name="T1" fmla="*/ 924 h 1083"/>
                <a:gd name="T2" fmla="*/ 429 w 437"/>
                <a:gd name="T3" fmla="*/ 761 h 1083"/>
                <a:gd name="T4" fmla="*/ 427 w 437"/>
                <a:gd name="T5" fmla="*/ 657 h 1083"/>
                <a:gd name="T6" fmla="*/ 424 w 437"/>
                <a:gd name="T7" fmla="*/ 530 h 1083"/>
                <a:gd name="T8" fmla="*/ 422 w 437"/>
                <a:gd name="T9" fmla="*/ 357 h 1083"/>
                <a:gd name="T10" fmla="*/ 421 w 437"/>
                <a:gd name="T11" fmla="*/ 331 h 1083"/>
                <a:gd name="T12" fmla="*/ 420 w 437"/>
                <a:gd name="T13" fmla="*/ 290 h 1083"/>
                <a:gd name="T14" fmla="*/ 414 w 437"/>
                <a:gd name="T15" fmla="*/ 31 h 1083"/>
                <a:gd name="T16" fmla="*/ 392 w 437"/>
                <a:gd name="T17" fmla="*/ 2 h 1083"/>
                <a:gd name="T18" fmla="*/ 363 w 437"/>
                <a:gd name="T19" fmla="*/ 25 h 1083"/>
                <a:gd name="T20" fmla="*/ 260 w 437"/>
                <a:gd name="T21" fmla="*/ 457 h 1083"/>
                <a:gd name="T22" fmla="*/ 203 w 437"/>
                <a:gd name="T23" fmla="*/ 696 h 1083"/>
                <a:gd name="T24" fmla="*/ 198 w 437"/>
                <a:gd name="T25" fmla="*/ 709 h 1083"/>
                <a:gd name="T26" fmla="*/ 195 w 437"/>
                <a:gd name="T27" fmla="*/ 697 h 1083"/>
                <a:gd name="T28" fmla="*/ 118 w 437"/>
                <a:gd name="T29" fmla="*/ 341 h 1083"/>
                <a:gd name="T30" fmla="*/ 56 w 437"/>
                <a:gd name="T31" fmla="*/ 54 h 1083"/>
                <a:gd name="T32" fmla="*/ 50 w 437"/>
                <a:gd name="T33" fmla="*/ 28 h 1083"/>
                <a:gd name="T34" fmla="*/ 21 w 437"/>
                <a:gd name="T35" fmla="*/ 10 h 1083"/>
                <a:gd name="T36" fmla="*/ 0 w 437"/>
                <a:gd name="T37" fmla="*/ 35 h 1083"/>
                <a:gd name="T38" fmla="*/ 0 w 437"/>
                <a:gd name="T39" fmla="*/ 50 h 1083"/>
                <a:gd name="T40" fmla="*/ 3 w 437"/>
                <a:gd name="T41" fmla="*/ 388 h 1083"/>
                <a:gd name="T42" fmla="*/ 3 w 437"/>
                <a:gd name="T43" fmla="*/ 395 h 1083"/>
                <a:gd name="T44" fmla="*/ 5 w 437"/>
                <a:gd name="T45" fmla="*/ 527 h 1083"/>
                <a:gd name="T46" fmla="*/ 8 w 437"/>
                <a:gd name="T47" fmla="*/ 816 h 1083"/>
                <a:gd name="T48" fmla="*/ 8 w 437"/>
                <a:gd name="T49" fmla="*/ 834 h 1083"/>
                <a:gd name="T50" fmla="*/ 28 w 437"/>
                <a:gd name="T51" fmla="*/ 855 h 1083"/>
                <a:gd name="T52" fmla="*/ 59 w 437"/>
                <a:gd name="T53" fmla="*/ 828 h 1083"/>
                <a:gd name="T54" fmla="*/ 58 w 437"/>
                <a:gd name="T55" fmla="*/ 703 h 1083"/>
                <a:gd name="T56" fmla="*/ 55 w 437"/>
                <a:gd name="T57" fmla="*/ 316 h 1083"/>
                <a:gd name="T58" fmla="*/ 55 w 437"/>
                <a:gd name="T59" fmla="*/ 306 h 1083"/>
                <a:gd name="T60" fmla="*/ 60 w 437"/>
                <a:gd name="T61" fmla="*/ 317 h 1083"/>
                <a:gd name="T62" fmla="*/ 170 w 437"/>
                <a:gd name="T63" fmla="*/ 830 h 1083"/>
                <a:gd name="T64" fmla="*/ 197 w 437"/>
                <a:gd name="T65" fmla="*/ 856 h 1083"/>
                <a:gd name="T66" fmla="*/ 223 w 437"/>
                <a:gd name="T67" fmla="*/ 831 h 1083"/>
                <a:gd name="T68" fmla="*/ 250 w 437"/>
                <a:gd name="T69" fmla="*/ 721 h 1083"/>
                <a:gd name="T70" fmla="*/ 360 w 437"/>
                <a:gd name="T71" fmla="*/ 256 h 1083"/>
                <a:gd name="T72" fmla="*/ 365 w 437"/>
                <a:gd name="T73" fmla="*/ 239 h 1083"/>
                <a:gd name="T74" fmla="*/ 367 w 437"/>
                <a:gd name="T75" fmla="*/ 240 h 1083"/>
                <a:gd name="T76" fmla="*/ 378 w 437"/>
                <a:gd name="T77" fmla="*/ 698 h 1083"/>
                <a:gd name="T78" fmla="*/ 378 w 437"/>
                <a:gd name="T79" fmla="*/ 713 h 1083"/>
                <a:gd name="T80" fmla="*/ 380 w 437"/>
                <a:gd name="T81" fmla="*/ 816 h 1083"/>
                <a:gd name="T82" fmla="*/ 381 w 437"/>
                <a:gd name="T83" fmla="*/ 824 h 1083"/>
                <a:gd name="T84" fmla="*/ 385 w 437"/>
                <a:gd name="T85" fmla="*/ 1029 h 1083"/>
                <a:gd name="T86" fmla="*/ 386 w 437"/>
                <a:gd name="T87" fmla="*/ 1055 h 1083"/>
                <a:gd name="T88" fmla="*/ 396 w 437"/>
                <a:gd name="T89" fmla="*/ 1083 h 1083"/>
                <a:gd name="T90" fmla="*/ 427 w 437"/>
                <a:gd name="T91" fmla="*/ 1083 h 1083"/>
                <a:gd name="T92" fmla="*/ 436 w 437"/>
                <a:gd name="T93" fmla="*/ 1051 h 1083"/>
                <a:gd name="T94" fmla="*/ 435 w 437"/>
                <a:gd name="T95" fmla="*/ 950 h 1083"/>
                <a:gd name="T96" fmla="*/ 434 w 437"/>
                <a:gd name="T97" fmla="*/ 924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7" h="1083">
                  <a:moveTo>
                    <a:pt x="434" y="924"/>
                  </a:moveTo>
                  <a:cubicBezTo>
                    <a:pt x="433" y="870"/>
                    <a:pt x="431" y="816"/>
                    <a:pt x="429" y="761"/>
                  </a:cubicBezTo>
                  <a:cubicBezTo>
                    <a:pt x="428" y="726"/>
                    <a:pt x="428" y="692"/>
                    <a:pt x="427" y="657"/>
                  </a:cubicBezTo>
                  <a:cubicBezTo>
                    <a:pt x="426" y="614"/>
                    <a:pt x="425" y="572"/>
                    <a:pt x="424" y="530"/>
                  </a:cubicBezTo>
                  <a:cubicBezTo>
                    <a:pt x="423" y="472"/>
                    <a:pt x="423" y="414"/>
                    <a:pt x="422" y="357"/>
                  </a:cubicBezTo>
                  <a:cubicBezTo>
                    <a:pt x="422" y="348"/>
                    <a:pt x="421" y="340"/>
                    <a:pt x="421" y="331"/>
                  </a:cubicBezTo>
                  <a:cubicBezTo>
                    <a:pt x="421" y="317"/>
                    <a:pt x="420" y="304"/>
                    <a:pt x="420" y="290"/>
                  </a:cubicBezTo>
                  <a:cubicBezTo>
                    <a:pt x="418" y="204"/>
                    <a:pt x="416" y="117"/>
                    <a:pt x="414" y="31"/>
                  </a:cubicBezTo>
                  <a:cubicBezTo>
                    <a:pt x="414" y="14"/>
                    <a:pt x="406" y="3"/>
                    <a:pt x="392" y="2"/>
                  </a:cubicBezTo>
                  <a:cubicBezTo>
                    <a:pt x="377" y="0"/>
                    <a:pt x="367" y="8"/>
                    <a:pt x="363" y="25"/>
                  </a:cubicBezTo>
                  <a:cubicBezTo>
                    <a:pt x="328" y="169"/>
                    <a:pt x="294" y="313"/>
                    <a:pt x="260" y="457"/>
                  </a:cubicBezTo>
                  <a:cubicBezTo>
                    <a:pt x="241" y="537"/>
                    <a:pt x="222" y="616"/>
                    <a:pt x="203" y="696"/>
                  </a:cubicBezTo>
                  <a:cubicBezTo>
                    <a:pt x="202" y="699"/>
                    <a:pt x="200" y="702"/>
                    <a:pt x="198" y="709"/>
                  </a:cubicBezTo>
                  <a:cubicBezTo>
                    <a:pt x="196" y="702"/>
                    <a:pt x="195" y="700"/>
                    <a:pt x="195" y="697"/>
                  </a:cubicBezTo>
                  <a:cubicBezTo>
                    <a:pt x="169" y="578"/>
                    <a:pt x="143" y="460"/>
                    <a:pt x="118" y="341"/>
                  </a:cubicBezTo>
                  <a:cubicBezTo>
                    <a:pt x="97" y="246"/>
                    <a:pt x="76" y="150"/>
                    <a:pt x="56" y="54"/>
                  </a:cubicBezTo>
                  <a:cubicBezTo>
                    <a:pt x="54" y="45"/>
                    <a:pt x="52" y="37"/>
                    <a:pt x="50" y="28"/>
                  </a:cubicBezTo>
                  <a:cubicBezTo>
                    <a:pt x="45" y="15"/>
                    <a:pt x="34" y="8"/>
                    <a:pt x="21" y="10"/>
                  </a:cubicBezTo>
                  <a:cubicBezTo>
                    <a:pt x="9" y="12"/>
                    <a:pt x="1" y="22"/>
                    <a:pt x="0" y="35"/>
                  </a:cubicBezTo>
                  <a:cubicBezTo>
                    <a:pt x="0" y="40"/>
                    <a:pt x="0" y="45"/>
                    <a:pt x="0" y="50"/>
                  </a:cubicBezTo>
                  <a:cubicBezTo>
                    <a:pt x="1" y="163"/>
                    <a:pt x="2" y="275"/>
                    <a:pt x="3" y="388"/>
                  </a:cubicBezTo>
                  <a:cubicBezTo>
                    <a:pt x="3" y="390"/>
                    <a:pt x="3" y="393"/>
                    <a:pt x="3" y="395"/>
                  </a:cubicBezTo>
                  <a:cubicBezTo>
                    <a:pt x="4" y="439"/>
                    <a:pt x="5" y="483"/>
                    <a:pt x="5" y="527"/>
                  </a:cubicBezTo>
                  <a:cubicBezTo>
                    <a:pt x="6" y="623"/>
                    <a:pt x="7" y="720"/>
                    <a:pt x="8" y="816"/>
                  </a:cubicBezTo>
                  <a:cubicBezTo>
                    <a:pt x="8" y="822"/>
                    <a:pt x="8" y="828"/>
                    <a:pt x="8" y="834"/>
                  </a:cubicBezTo>
                  <a:cubicBezTo>
                    <a:pt x="10" y="845"/>
                    <a:pt x="17" y="853"/>
                    <a:pt x="28" y="855"/>
                  </a:cubicBezTo>
                  <a:cubicBezTo>
                    <a:pt x="46" y="859"/>
                    <a:pt x="60" y="847"/>
                    <a:pt x="59" y="828"/>
                  </a:cubicBezTo>
                  <a:cubicBezTo>
                    <a:pt x="59" y="786"/>
                    <a:pt x="58" y="745"/>
                    <a:pt x="58" y="703"/>
                  </a:cubicBezTo>
                  <a:cubicBezTo>
                    <a:pt x="57" y="574"/>
                    <a:pt x="56" y="445"/>
                    <a:pt x="55" y="316"/>
                  </a:cubicBezTo>
                  <a:cubicBezTo>
                    <a:pt x="55" y="313"/>
                    <a:pt x="55" y="309"/>
                    <a:pt x="55" y="306"/>
                  </a:cubicBezTo>
                  <a:cubicBezTo>
                    <a:pt x="58" y="310"/>
                    <a:pt x="59" y="313"/>
                    <a:pt x="60" y="317"/>
                  </a:cubicBezTo>
                  <a:cubicBezTo>
                    <a:pt x="97" y="488"/>
                    <a:pt x="133" y="659"/>
                    <a:pt x="170" y="830"/>
                  </a:cubicBezTo>
                  <a:cubicBezTo>
                    <a:pt x="174" y="847"/>
                    <a:pt x="183" y="856"/>
                    <a:pt x="197" y="856"/>
                  </a:cubicBezTo>
                  <a:cubicBezTo>
                    <a:pt x="211" y="856"/>
                    <a:pt x="219" y="848"/>
                    <a:pt x="223" y="831"/>
                  </a:cubicBezTo>
                  <a:cubicBezTo>
                    <a:pt x="232" y="794"/>
                    <a:pt x="241" y="758"/>
                    <a:pt x="250" y="721"/>
                  </a:cubicBezTo>
                  <a:cubicBezTo>
                    <a:pt x="287" y="566"/>
                    <a:pt x="323" y="411"/>
                    <a:pt x="360" y="256"/>
                  </a:cubicBezTo>
                  <a:cubicBezTo>
                    <a:pt x="362" y="250"/>
                    <a:pt x="364" y="245"/>
                    <a:pt x="365" y="239"/>
                  </a:cubicBezTo>
                  <a:cubicBezTo>
                    <a:pt x="366" y="239"/>
                    <a:pt x="366" y="240"/>
                    <a:pt x="367" y="240"/>
                  </a:cubicBezTo>
                  <a:cubicBezTo>
                    <a:pt x="370" y="393"/>
                    <a:pt x="374" y="545"/>
                    <a:pt x="378" y="698"/>
                  </a:cubicBezTo>
                  <a:cubicBezTo>
                    <a:pt x="378" y="703"/>
                    <a:pt x="378" y="708"/>
                    <a:pt x="378" y="713"/>
                  </a:cubicBezTo>
                  <a:cubicBezTo>
                    <a:pt x="379" y="748"/>
                    <a:pt x="380" y="782"/>
                    <a:pt x="380" y="816"/>
                  </a:cubicBezTo>
                  <a:cubicBezTo>
                    <a:pt x="381" y="819"/>
                    <a:pt x="381" y="821"/>
                    <a:pt x="381" y="824"/>
                  </a:cubicBezTo>
                  <a:cubicBezTo>
                    <a:pt x="382" y="892"/>
                    <a:pt x="384" y="961"/>
                    <a:pt x="385" y="1029"/>
                  </a:cubicBezTo>
                  <a:cubicBezTo>
                    <a:pt x="386" y="1038"/>
                    <a:pt x="386" y="1046"/>
                    <a:pt x="386" y="1055"/>
                  </a:cubicBezTo>
                  <a:cubicBezTo>
                    <a:pt x="389" y="1064"/>
                    <a:pt x="393" y="1074"/>
                    <a:pt x="396" y="1083"/>
                  </a:cubicBezTo>
                  <a:cubicBezTo>
                    <a:pt x="406" y="1083"/>
                    <a:pt x="416" y="1083"/>
                    <a:pt x="427" y="1083"/>
                  </a:cubicBezTo>
                  <a:cubicBezTo>
                    <a:pt x="430" y="1072"/>
                    <a:pt x="436" y="1061"/>
                    <a:pt x="436" y="1051"/>
                  </a:cubicBezTo>
                  <a:cubicBezTo>
                    <a:pt x="437" y="1017"/>
                    <a:pt x="435" y="983"/>
                    <a:pt x="435" y="950"/>
                  </a:cubicBezTo>
                  <a:cubicBezTo>
                    <a:pt x="434" y="941"/>
                    <a:pt x="434" y="933"/>
                    <a:pt x="434" y="924"/>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4" name="Freeform 7">
              <a:extLst>
                <a:ext uri="{FF2B5EF4-FFF2-40B4-BE49-F238E27FC236}">
                  <a16:creationId xmlns:a16="http://schemas.microsoft.com/office/drawing/2014/main" id="{62FD2182-2583-440B-93E6-5DEE6499A549}"/>
                </a:ext>
              </a:extLst>
            </p:cNvPr>
            <p:cNvSpPr>
              <a:spLocks noEditPoints="1"/>
            </p:cNvSpPr>
            <p:nvPr/>
          </p:nvSpPr>
          <p:spPr bwMode="auto">
            <a:xfrm>
              <a:off x="4657725" y="3698875"/>
              <a:ext cx="382588" cy="1282700"/>
            </a:xfrm>
            <a:custGeom>
              <a:avLst/>
              <a:gdLst>
                <a:gd name="T0" fmla="*/ 306 w 311"/>
                <a:gd name="T1" fmla="*/ 185 h 1044"/>
                <a:gd name="T2" fmla="*/ 305 w 311"/>
                <a:gd name="T3" fmla="*/ 32 h 1044"/>
                <a:gd name="T4" fmla="*/ 279 w 311"/>
                <a:gd name="T5" fmla="*/ 0 h 1044"/>
                <a:gd name="T6" fmla="*/ 254 w 311"/>
                <a:gd name="T7" fmla="*/ 32 h 1044"/>
                <a:gd name="T8" fmla="*/ 256 w 311"/>
                <a:gd name="T9" fmla="*/ 281 h 1044"/>
                <a:gd name="T10" fmla="*/ 258 w 311"/>
                <a:gd name="T11" fmla="*/ 834 h 1044"/>
                <a:gd name="T12" fmla="*/ 254 w 311"/>
                <a:gd name="T13" fmla="*/ 834 h 1044"/>
                <a:gd name="T14" fmla="*/ 71 w 311"/>
                <a:gd name="T15" fmla="*/ 252 h 1044"/>
                <a:gd name="T16" fmla="*/ 54 w 311"/>
                <a:gd name="T17" fmla="*/ 200 h 1044"/>
                <a:gd name="T18" fmla="*/ 26 w 311"/>
                <a:gd name="T19" fmla="*/ 183 h 1044"/>
                <a:gd name="T20" fmla="*/ 4 w 311"/>
                <a:gd name="T21" fmla="*/ 206 h 1044"/>
                <a:gd name="T22" fmla="*/ 4 w 311"/>
                <a:gd name="T23" fmla="*/ 222 h 1044"/>
                <a:gd name="T24" fmla="*/ 3 w 311"/>
                <a:gd name="T25" fmla="*/ 399 h 1044"/>
                <a:gd name="T26" fmla="*/ 0 w 311"/>
                <a:gd name="T27" fmla="*/ 1013 h 1044"/>
                <a:gd name="T28" fmla="*/ 26 w 311"/>
                <a:gd name="T29" fmla="*/ 1042 h 1044"/>
                <a:gd name="T30" fmla="*/ 51 w 311"/>
                <a:gd name="T31" fmla="*/ 1014 h 1044"/>
                <a:gd name="T32" fmla="*/ 53 w 311"/>
                <a:gd name="T33" fmla="*/ 734 h 1044"/>
                <a:gd name="T34" fmla="*/ 54 w 311"/>
                <a:gd name="T35" fmla="*/ 405 h 1044"/>
                <a:gd name="T36" fmla="*/ 55 w 311"/>
                <a:gd name="T37" fmla="*/ 388 h 1044"/>
                <a:gd name="T38" fmla="*/ 59 w 311"/>
                <a:gd name="T39" fmla="*/ 388 h 1044"/>
                <a:gd name="T40" fmla="*/ 61 w 311"/>
                <a:gd name="T41" fmla="*/ 394 h 1044"/>
                <a:gd name="T42" fmla="*/ 202 w 311"/>
                <a:gd name="T43" fmla="*/ 841 h 1044"/>
                <a:gd name="T44" fmla="*/ 260 w 311"/>
                <a:gd name="T45" fmla="*/ 1022 h 1044"/>
                <a:gd name="T46" fmla="*/ 283 w 311"/>
                <a:gd name="T47" fmla="*/ 1043 h 1044"/>
                <a:gd name="T48" fmla="*/ 311 w 311"/>
                <a:gd name="T49" fmla="*/ 1013 h 1044"/>
                <a:gd name="T50" fmla="*/ 308 w 311"/>
                <a:gd name="T51" fmla="*/ 653 h 1044"/>
                <a:gd name="T52" fmla="*/ 306 w 311"/>
                <a:gd name="T53" fmla="*/ 185 h 1044"/>
                <a:gd name="T54" fmla="*/ 257 w 311"/>
                <a:gd name="T55" fmla="*/ 838 h 1044"/>
                <a:gd name="T56" fmla="*/ 258 w 311"/>
                <a:gd name="T57" fmla="*/ 834 h 1044"/>
                <a:gd name="T58" fmla="*/ 258 w 311"/>
                <a:gd name="T59" fmla="*/ 834 h 1044"/>
                <a:gd name="T60" fmla="*/ 257 w 311"/>
                <a:gd name="T61" fmla="*/ 838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1" h="1044">
                  <a:moveTo>
                    <a:pt x="306" y="185"/>
                  </a:moveTo>
                  <a:cubicBezTo>
                    <a:pt x="306" y="134"/>
                    <a:pt x="306" y="83"/>
                    <a:pt x="305" y="32"/>
                  </a:cubicBezTo>
                  <a:cubicBezTo>
                    <a:pt x="305" y="13"/>
                    <a:pt x="295" y="0"/>
                    <a:pt x="279" y="0"/>
                  </a:cubicBezTo>
                  <a:cubicBezTo>
                    <a:pt x="264" y="0"/>
                    <a:pt x="254" y="12"/>
                    <a:pt x="254" y="32"/>
                  </a:cubicBezTo>
                  <a:cubicBezTo>
                    <a:pt x="254" y="115"/>
                    <a:pt x="255" y="198"/>
                    <a:pt x="256" y="281"/>
                  </a:cubicBezTo>
                  <a:cubicBezTo>
                    <a:pt x="257" y="465"/>
                    <a:pt x="258" y="650"/>
                    <a:pt x="258" y="834"/>
                  </a:cubicBezTo>
                  <a:cubicBezTo>
                    <a:pt x="257" y="834"/>
                    <a:pt x="256" y="834"/>
                    <a:pt x="254" y="834"/>
                  </a:cubicBezTo>
                  <a:cubicBezTo>
                    <a:pt x="193" y="640"/>
                    <a:pt x="132" y="446"/>
                    <a:pt x="71" y="252"/>
                  </a:cubicBezTo>
                  <a:cubicBezTo>
                    <a:pt x="65" y="235"/>
                    <a:pt x="60" y="217"/>
                    <a:pt x="54" y="200"/>
                  </a:cubicBezTo>
                  <a:cubicBezTo>
                    <a:pt x="50" y="187"/>
                    <a:pt x="38" y="181"/>
                    <a:pt x="26" y="183"/>
                  </a:cubicBezTo>
                  <a:cubicBezTo>
                    <a:pt x="14" y="184"/>
                    <a:pt x="6" y="193"/>
                    <a:pt x="4" y="206"/>
                  </a:cubicBezTo>
                  <a:cubicBezTo>
                    <a:pt x="4" y="211"/>
                    <a:pt x="4" y="217"/>
                    <a:pt x="4" y="222"/>
                  </a:cubicBezTo>
                  <a:cubicBezTo>
                    <a:pt x="4" y="281"/>
                    <a:pt x="3" y="340"/>
                    <a:pt x="3" y="399"/>
                  </a:cubicBezTo>
                  <a:cubicBezTo>
                    <a:pt x="2" y="604"/>
                    <a:pt x="1" y="808"/>
                    <a:pt x="0" y="1013"/>
                  </a:cubicBezTo>
                  <a:cubicBezTo>
                    <a:pt x="0" y="1030"/>
                    <a:pt x="11" y="1042"/>
                    <a:pt x="26" y="1042"/>
                  </a:cubicBezTo>
                  <a:cubicBezTo>
                    <a:pt x="41" y="1042"/>
                    <a:pt x="51" y="1030"/>
                    <a:pt x="51" y="1014"/>
                  </a:cubicBezTo>
                  <a:cubicBezTo>
                    <a:pt x="52" y="921"/>
                    <a:pt x="53" y="828"/>
                    <a:pt x="53" y="734"/>
                  </a:cubicBezTo>
                  <a:cubicBezTo>
                    <a:pt x="54" y="625"/>
                    <a:pt x="54" y="515"/>
                    <a:pt x="54" y="405"/>
                  </a:cubicBezTo>
                  <a:cubicBezTo>
                    <a:pt x="54" y="399"/>
                    <a:pt x="55" y="394"/>
                    <a:pt x="55" y="388"/>
                  </a:cubicBezTo>
                  <a:cubicBezTo>
                    <a:pt x="57" y="388"/>
                    <a:pt x="58" y="388"/>
                    <a:pt x="59" y="388"/>
                  </a:cubicBezTo>
                  <a:cubicBezTo>
                    <a:pt x="60" y="390"/>
                    <a:pt x="61" y="392"/>
                    <a:pt x="61" y="394"/>
                  </a:cubicBezTo>
                  <a:cubicBezTo>
                    <a:pt x="108" y="543"/>
                    <a:pt x="155" y="692"/>
                    <a:pt x="202" y="841"/>
                  </a:cubicBezTo>
                  <a:cubicBezTo>
                    <a:pt x="222" y="902"/>
                    <a:pt x="241" y="962"/>
                    <a:pt x="260" y="1022"/>
                  </a:cubicBezTo>
                  <a:cubicBezTo>
                    <a:pt x="263" y="1034"/>
                    <a:pt x="270" y="1042"/>
                    <a:pt x="283" y="1043"/>
                  </a:cubicBezTo>
                  <a:cubicBezTo>
                    <a:pt x="300" y="1044"/>
                    <a:pt x="311" y="1033"/>
                    <a:pt x="311" y="1013"/>
                  </a:cubicBezTo>
                  <a:cubicBezTo>
                    <a:pt x="310" y="893"/>
                    <a:pt x="309" y="773"/>
                    <a:pt x="308" y="653"/>
                  </a:cubicBezTo>
                  <a:cubicBezTo>
                    <a:pt x="308" y="497"/>
                    <a:pt x="307" y="341"/>
                    <a:pt x="306" y="185"/>
                  </a:cubicBezTo>
                  <a:close/>
                  <a:moveTo>
                    <a:pt x="257" y="838"/>
                  </a:moveTo>
                  <a:cubicBezTo>
                    <a:pt x="258" y="837"/>
                    <a:pt x="258" y="835"/>
                    <a:pt x="258" y="834"/>
                  </a:cubicBezTo>
                  <a:cubicBezTo>
                    <a:pt x="258" y="834"/>
                    <a:pt x="258" y="834"/>
                    <a:pt x="258" y="834"/>
                  </a:cubicBezTo>
                  <a:cubicBezTo>
                    <a:pt x="258" y="835"/>
                    <a:pt x="258" y="837"/>
                    <a:pt x="257" y="838"/>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5" name="Freeform 8">
              <a:extLst>
                <a:ext uri="{FF2B5EF4-FFF2-40B4-BE49-F238E27FC236}">
                  <a16:creationId xmlns:a16="http://schemas.microsoft.com/office/drawing/2014/main" id="{D2AC23D9-7F95-4ACC-9AEA-176A914F591B}"/>
                </a:ext>
              </a:extLst>
            </p:cNvPr>
            <p:cNvSpPr>
              <a:spLocks/>
            </p:cNvSpPr>
            <p:nvPr/>
          </p:nvSpPr>
          <p:spPr bwMode="auto">
            <a:xfrm>
              <a:off x="6832600" y="3771900"/>
              <a:ext cx="390525" cy="1236663"/>
            </a:xfrm>
            <a:custGeom>
              <a:avLst/>
              <a:gdLst>
                <a:gd name="T0" fmla="*/ 294 w 317"/>
                <a:gd name="T1" fmla="*/ 2 h 1006"/>
                <a:gd name="T2" fmla="*/ 267 w 317"/>
                <a:gd name="T3" fmla="*/ 20 h 1006"/>
                <a:gd name="T4" fmla="*/ 265 w 317"/>
                <a:gd name="T5" fmla="*/ 41 h 1006"/>
                <a:gd name="T6" fmla="*/ 265 w 317"/>
                <a:gd name="T7" fmla="*/ 785 h 1006"/>
                <a:gd name="T8" fmla="*/ 262 w 317"/>
                <a:gd name="T9" fmla="*/ 785 h 1006"/>
                <a:gd name="T10" fmla="*/ 87 w 317"/>
                <a:gd name="T11" fmla="*/ 239 h 1006"/>
                <a:gd name="T12" fmla="*/ 54 w 317"/>
                <a:gd name="T13" fmla="*/ 139 h 1006"/>
                <a:gd name="T14" fmla="*/ 18 w 317"/>
                <a:gd name="T15" fmla="*/ 121 h 1006"/>
                <a:gd name="T16" fmla="*/ 3 w 317"/>
                <a:gd name="T17" fmla="*/ 150 h 1006"/>
                <a:gd name="T18" fmla="*/ 1 w 317"/>
                <a:gd name="T19" fmla="*/ 528 h 1006"/>
                <a:gd name="T20" fmla="*/ 0 w 317"/>
                <a:gd name="T21" fmla="*/ 849 h 1006"/>
                <a:gd name="T22" fmla="*/ 1 w 317"/>
                <a:gd name="T23" fmla="*/ 978 h 1006"/>
                <a:gd name="T24" fmla="*/ 26 w 317"/>
                <a:gd name="T25" fmla="*/ 1005 h 1006"/>
                <a:gd name="T26" fmla="*/ 52 w 317"/>
                <a:gd name="T27" fmla="*/ 980 h 1006"/>
                <a:gd name="T28" fmla="*/ 52 w 317"/>
                <a:gd name="T29" fmla="*/ 970 h 1006"/>
                <a:gd name="T30" fmla="*/ 52 w 317"/>
                <a:gd name="T31" fmla="*/ 829 h 1006"/>
                <a:gd name="T32" fmla="*/ 54 w 317"/>
                <a:gd name="T33" fmla="*/ 354 h 1006"/>
                <a:gd name="T34" fmla="*/ 54 w 317"/>
                <a:gd name="T35" fmla="*/ 320 h 1006"/>
                <a:gd name="T36" fmla="*/ 57 w 317"/>
                <a:gd name="T37" fmla="*/ 319 h 1006"/>
                <a:gd name="T38" fmla="*/ 62 w 317"/>
                <a:gd name="T39" fmla="*/ 330 h 1006"/>
                <a:gd name="T40" fmla="*/ 86 w 317"/>
                <a:gd name="T41" fmla="*/ 405 h 1006"/>
                <a:gd name="T42" fmla="*/ 264 w 317"/>
                <a:gd name="T43" fmla="*/ 957 h 1006"/>
                <a:gd name="T44" fmla="*/ 295 w 317"/>
                <a:gd name="T45" fmla="*/ 983 h 1006"/>
                <a:gd name="T46" fmla="*/ 316 w 317"/>
                <a:gd name="T47" fmla="*/ 948 h 1006"/>
                <a:gd name="T48" fmla="*/ 316 w 317"/>
                <a:gd name="T49" fmla="*/ 37 h 1006"/>
                <a:gd name="T50" fmla="*/ 316 w 317"/>
                <a:gd name="T51" fmla="*/ 25 h 1006"/>
                <a:gd name="T52" fmla="*/ 294 w 317"/>
                <a:gd name="T53" fmla="*/ 2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7" h="1006">
                  <a:moveTo>
                    <a:pt x="294" y="2"/>
                  </a:moveTo>
                  <a:cubicBezTo>
                    <a:pt x="280" y="0"/>
                    <a:pt x="270" y="7"/>
                    <a:pt x="267" y="20"/>
                  </a:cubicBezTo>
                  <a:cubicBezTo>
                    <a:pt x="265" y="27"/>
                    <a:pt x="265" y="34"/>
                    <a:pt x="265" y="41"/>
                  </a:cubicBezTo>
                  <a:cubicBezTo>
                    <a:pt x="265" y="289"/>
                    <a:pt x="265" y="537"/>
                    <a:pt x="265" y="785"/>
                  </a:cubicBezTo>
                  <a:cubicBezTo>
                    <a:pt x="264" y="785"/>
                    <a:pt x="263" y="785"/>
                    <a:pt x="262" y="785"/>
                  </a:cubicBezTo>
                  <a:cubicBezTo>
                    <a:pt x="204" y="603"/>
                    <a:pt x="145" y="421"/>
                    <a:pt x="87" y="239"/>
                  </a:cubicBezTo>
                  <a:cubicBezTo>
                    <a:pt x="76" y="206"/>
                    <a:pt x="65" y="172"/>
                    <a:pt x="54" y="139"/>
                  </a:cubicBezTo>
                  <a:cubicBezTo>
                    <a:pt x="48" y="121"/>
                    <a:pt x="33" y="114"/>
                    <a:pt x="18" y="121"/>
                  </a:cubicBezTo>
                  <a:cubicBezTo>
                    <a:pt x="6" y="127"/>
                    <a:pt x="3" y="137"/>
                    <a:pt x="3" y="150"/>
                  </a:cubicBezTo>
                  <a:cubicBezTo>
                    <a:pt x="2" y="276"/>
                    <a:pt x="2" y="402"/>
                    <a:pt x="1" y="528"/>
                  </a:cubicBezTo>
                  <a:cubicBezTo>
                    <a:pt x="1" y="635"/>
                    <a:pt x="1" y="742"/>
                    <a:pt x="0" y="849"/>
                  </a:cubicBezTo>
                  <a:cubicBezTo>
                    <a:pt x="0" y="892"/>
                    <a:pt x="0" y="935"/>
                    <a:pt x="1" y="978"/>
                  </a:cubicBezTo>
                  <a:cubicBezTo>
                    <a:pt x="1" y="994"/>
                    <a:pt x="12" y="1005"/>
                    <a:pt x="26" y="1005"/>
                  </a:cubicBezTo>
                  <a:cubicBezTo>
                    <a:pt x="39" y="1006"/>
                    <a:pt x="50" y="995"/>
                    <a:pt x="52" y="980"/>
                  </a:cubicBezTo>
                  <a:cubicBezTo>
                    <a:pt x="52" y="977"/>
                    <a:pt x="52" y="973"/>
                    <a:pt x="52" y="970"/>
                  </a:cubicBezTo>
                  <a:cubicBezTo>
                    <a:pt x="52" y="923"/>
                    <a:pt x="52" y="876"/>
                    <a:pt x="52" y="829"/>
                  </a:cubicBezTo>
                  <a:cubicBezTo>
                    <a:pt x="53" y="670"/>
                    <a:pt x="53" y="512"/>
                    <a:pt x="54" y="354"/>
                  </a:cubicBezTo>
                  <a:cubicBezTo>
                    <a:pt x="54" y="343"/>
                    <a:pt x="54" y="331"/>
                    <a:pt x="54" y="320"/>
                  </a:cubicBezTo>
                  <a:cubicBezTo>
                    <a:pt x="55" y="320"/>
                    <a:pt x="56" y="320"/>
                    <a:pt x="57" y="319"/>
                  </a:cubicBezTo>
                  <a:cubicBezTo>
                    <a:pt x="59" y="323"/>
                    <a:pt x="60" y="327"/>
                    <a:pt x="62" y="330"/>
                  </a:cubicBezTo>
                  <a:cubicBezTo>
                    <a:pt x="70" y="355"/>
                    <a:pt x="78" y="380"/>
                    <a:pt x="86" y="405"/>
                  </a:cubicBezTo>
                  <a:cubicBezTo>
                    <a:pt x="145" y="589"/>
                    <a:pt x="204" y="773"/>
                    <a:pt x="264" y="957"/>
                  </a:cubicBezTo>
                  <a:cubicBezTo>
                    <a:pt x="270" y="978"/>
                    <a:pt x="279" y="985"/>
                    <a:pt x="295" y="983"/>
                  </a:cubicBezTo>
                  <a:cubicBezTo>
                    <a:pt x="310" y="981"/>
                    <a:pt x="316" y="971"/>
                    <a:pt x="316" y="948"/>
                  </a:cubicBezTo>
                  <a:cubicBezTo>
                    <a:pt x="316" y="644"/>
                    <a:pt x="316" y="340"/>
                    <a:pt x="316" y="37"/>
                  </a:cubicBezTo>
                  <a:cubicBezTo>
                    <a:pt x="316" y="33"/>
                    <a:pt x="317" y="29"/>
                    <a:pt x="316" y="25"/>
                  </a:cubicBezTo>
                  <a:cubicBezTo>
                    <a:pt x="315" y="12"/>
                    <a:pt x="306" y="3"/>
                    <a:pt x="294" y="2"/>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6" name="Freeform 9">
              <a:extLst>
                <a:ext uri="{FF2B5EF4-FFF2-40B4-BE49-F238E27FC236}">
                  <a16:creationId xmlns:a16="http://schemas.microsoft.com/office/drawing/2014/main" id="{B092EE40-D82A-409D-9C20-E7C6EB9ACB04}"/>
                </a:ext>
              </a:extLst>
            </p:cNvPr>
            <p:cNvSpPr>
              <a:spLocks noEditPoints="1"/>
            </p:cNvSpPr>
            <p:nvPr/>
          </p:nvSpPr>
          <p:spPr bwMode="auto">
            <a:xfrm>
              <a:off x="5483225" y="3930650"/>
              <a:ext cx="555625" cy="1052513"/>
            </a:xfrm>
            <a:custGeom>
              <a:avLst/>
              <a:gdLst>
                <a:gd name="T0" fmla="*/ 408 w 452"/>
                <a:gd name="T1" fmla="*/ 658 h 857"/>
                <a:gd name="T2" fmla="*/ 377 w 452"/>
                <a:gd name="T3" fmla="*/ 659 h 857"/>
                <a:gd name="T4" fmla="*/ 358 w 452"/>
                <a:gd name="T5" fmla="*/ 643 h 857"/>
                <a:gd name="T6" fmla="*/ 256 w 452"/>
                <a:gd name="T7" fmla="*/ 52 h 857"/>
                <a:gd name="T8" fmla="*/ 248 w 452"/>
                <a:gd name="T9" fmla="*/ 17 h 857"/>
                <a:gd name="T10" fmla="*/ 224 w 452"/>
                <a:gd name="T11" fmla="*/ 0 h 857"/>
                <a:gd name="T12" fmla="*/ 201 w 452"/>
                <a:gd name="T13" fmla="*/ 17 h 857"/>
                <a:gd name="T14" fmla="*/ 197 w 452"/>
                <a:gd name="T15" fmla="*/ 30 h 857"/>
                <a:gd name="T16" fmla="*/ 64 w 452"/>
                <a:gd name="T17" fmla="*/ 571 h 857"/>
                <a:gd name="T18" fmla="*/ 5 w 452"/>
                <a:gd name="T19" fmla="*/ 815 h 857"/>
                <a:gd name="T20" fmla="*/ 21 w 452"/>
                <a:gd name="T21" fmla="*/ 853 h 857"/>
                <a:gd name="T22" fmla="*/ 55 w 452"/>
                <a:gd name="T23" fmla="*/ 828 h 857"/>
                <a:gd name="T24" fmla="*/ 71 w 452"/>
                <a:gd name="T25" fmla="*/ 758 h 857"/>
                <a:gd name="T26" fmla="*/ 91 w 452"/>
                <a:gd name="T27" fmla="*/ 743 h 857"/>
                <a:gd name="T28" fmla="*/ 311 w 452"/>
                <a:gd name="T29" fmla="*/ 745 h 857"/>
                <a:gd name="T30" fmla="*/ 326 w 452"/>
                <a:gd name="T31" fmla="*/ 758 h 857"/>
                <a:gd name="T32" fmla="*/ 340 w 452"/>
                <a:gd name="T33" fmla="*/ 834 h 857"/>
                <a:gd name="T34" fmla="*/ 363 w 452"/>
                <a:gd name="T35" fmla="*/ 856 h 857"/>
                <a:gd name="T36" fmla="*/ 388 w 452"/>
                <a:gd name="T37" fmla="*/ 840 h 857"/>
                <a:gd name="T38" fmla="*/ 389 w 452"/>
                <a:gd name="T39" fmla="*/ 817 h 857"/>
                <a:gd name="T40" fmla="*/ 378 w 452"/>
                <a:gd name="T41" fmla="*/ 759 h 857"/>
                <a:gd name="T42" fmla="*/ 390 w 452"/>
                <a:gd name="T43" fmla="*/ 746 h 857"/>
                <a:gd name="T44" fmla="*/ 409 w 452"/>
                <a:gd name="T45" fmla="*/ 746 h 857"/>
                <a:gd name="T46" fmla="*/ 451 w 452"/>
                <a:gd name="T47" fmla="*/ 702 h 857"/>
                <a:gd name="T48" fmla="*/ 408 w 452"/>
                <a:gd name="T49" fmla="*/ 658 h 857"/>
                <a:gd name="T50" fmla="*/ 97 w 452"/>
                <a:gd name="T51" fmla="*/ 655 h 857"/>
                <a:gd name="T52" fmla="*/ 218 w 452"/>
                <a:gd name="T53" fmla="*/ 161 h 857"/>
                <a:gd name="T54" fmla="*/ 222 w 452"/>
                <a:gd name="T55" fmla="*/ 161 h 857"/>
                <a:gd name="T56" fmla="*/ 308 w 452"/>
                <a:gd name="T57" fmla="*/ 655 h 857"/>
                <a:gd name="T58" fmla="*/ 97 w 452"/>
                <a:gd name="T59" fmla="*/ 65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2" h="857">
                  <a:moveTo>
                    <a:pt x="408" y="658"/>
                  </a:moveTo>
                  <a:cubicBezTo>
                    <a:pt x="397" y="658"/>
                    <a:pt x="387" y="657"/>
                    <a:pt x="377" y="659"/>
                  </a:cubicBezTo>
                  <a:cubicBezTo>
                    <a:pt x="364" y="660"/>
                    <a:pt x="360" y="655"/>
                    <a:pt x="358" y="643"/>
                  </a:cubicBezTo>
                  <a:cubicBezTo>
                    <a:pt x="324" y="446"/>
                    <a:pt x="290" y="249"/>
                    <a:pt x="256" y="52"/>
                  </a:cubicBezTo>
                  <a:cubicBezTo>
                    <a:pt x="254" y="40"/>
                    <a:pt x="252" y="28"/>
                    <a:pt x="248" y="17"/>
                  </a:cubicBezTo>
                  <a:cubicBezTo>
                    <a:pt x="245" y="5"/>
                    <a:pt x="236" y="0"/>
                    <a:pt x="224" y="0"/>
                  </a:cubicBezTo>
                  <a:cubicBezTo>
                    <a:pt x="212" y="1"/>
                    <a:pt x="204" y="7"/>
                    <a:pt x="201" y="17"/>
                  </a:cubicBezTo>
                  <a:cubicBezTo>
                    <a:pt x="199" y="21"/>
                    <a:pt x="198" y="26"/>
                    <a:pt x="197" y="30"/>
                  </a:cubicBezTo>
                  <a:cubicBezTo>
                    <a:pt x="153" y="210"/>
                    <a:pt x="109" y="391"/>
                    <a:pt x="64" y="571"/>
                  </a:cubicBezTo>
                  <a:cubicBezTo>
                    <a:pt x="44" y="653"/>
                    <a:pt x="24" y="734"/>
                    <a:pt x="5" y="815"/>
                  </a:cubicBezTo>
                  <a:cubicBezTo>
                    <a:pt x="0" y="835"/>
                    <a:pt x="6" y="849"/>
                    <a:pt x="21" y="853"/>
                  </a:cubicBezTo>
                  <a:cubicBezTo>
                    <a:pt x="37" y="857"/>
                    <a:pt x="50" y="847"/>
                    <a:pt x="55" y="828"/>
                  </a:cubicBezTo>
                  <a:cubicBezTo>
                    <a:pt x="60" y="805"/>
                    <a:pt x="67" y="781"/>
                    <a:pt x="71" y="758"/>
                  </a:cubicBezTo>
                  <a:cubicBezTo>
                    <a:pt x="74" y="746"/>
                    <a:pt x="79" y="743"/>
                    <a:pt x="91" y="743"/>
                  </a:cubicBezTo>
                  <a:cubicBezTo>
                    <a:pt x="164" y="744"/>
                    <a:pt x="238" y="745"/>
                    <a:pt x="311" y="745"/>
                  </a:cubicBezTo>
                  <a:cubicBezTo>
                    <a:pt x="321" y="745"/>
                    <a:pt x="325" y="748"/>
                    <a:pt x="326" y="758"/>
                  </a:cubicBezTo>
                  <a:cubicBezTo>
                    <a:pt x="330" y="783"/>
                    <a:pt x="335" y="809"/>
                    <a:pt x="340" y="834"/>
                  </a:cubicBezTo>
                  <a:cubicBezTo>
                    <a:pt x="342" y="847"/>
                    <a:pt x="351" y="855"/>
                    <a:pt x="363" y="856"/>
                  </a:cubicBezTo>
                  <a:cubicBezTo>
                    <a:pt x="375" y="856"/>
                    <a:pt x="384" y="851"/>
                    <a:pt x="388" y="840"/>
                  </a:cubicBezTo>
                  <a:cubicBezTo>
                    <a:pt x="391" y="833"/>
                    <a:pt x="390" y="825"/>
                    <a:pt x="389" y="817"/>
                  </a:cubicBezTo>
                  <a:cubicBezTo>
                    <a:pt x="386" y="798"/>
                    <a:pt x="382" y="778"/>
                    <a:pt x="378" y="759"/>
                  </a:cubicBezTo>
                  <a:cubicBezTo>
                    <a:pt x="376" y="748"/>
                    <a:pt x="380" y="745"/>
                    <a:pt x="390" y="746"/>
                  </a:cubicBezTo>
                  <a:cubicBezTo>
                    <a:pt x="396" y="746"/>
                    <a:pt x="403" y="746"/>
                    <a:pt x="409" y="746"/>
                  </a:cubicBezTo>
                  <a:cubicBezTo>
                    <a:pt x="433" y="744"/>
                    <a:pt x="451" y="725"/>
                    <a:pt x="451" y="702"/>
                  </a:cubicBezTo>
                  <a:cubicBezTo>
                    <a:pt x="452" y="678"/>
                    <a:pt x="432" y="658"/>
                    <a:pt x="408" y="658"/>
                  </a:cubicBezTo>
                  <a:close/>
                  <a:moveTo>
                    <a:pt x="97" y="655"/>
                  </a:moveTo>
                  <a:cubicBezTo>
                    <a:pt x="138" y="489"/>
                    <a:pt x="178" y="325"/>
                    <a:pt x="218" y="161"/>
                  </a:cubicBezTo>
                  <a:cubicBezTo>
                    <a:pt x="219" y="161"/>
                    <a:pt x="221" y="161"/>
                    <a:pt x="222" y="161"/>
                  </a:cubicBezTo>
                  <a:cubicBezTo>
                    <a:pt x="251" y="325"/>
                    <a:pt x="279" y="489"/>
                    <a:pt x="308" y="655"/>
                  </a:cubicBezTo>
                  <a:cubicBezTo>
                    <a:pt x="237" y="655"/>
                    <a:pt x="169" y="655"/>
                    <a:pt x="97" y="655"/>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7" name="Freeform 10">
              <a:extLst>
                <a:ext uri="{FF2B5EF4-FFF2-40B4-BE49-F238E27FC236}">
                  <a16:creationId xmlns:a16="http://schemas.microsoft.com/office/drawing/2014/main" id="{8A8EFC8B-1CC5-4DCC-8675-DFD35CEA411F}"/>
                </a:ext>
              </a:extLst>
            </p:cNvPr>
            <p:cNvSpPr>
              <a:spLocks noEditPoints="1"/>
            </p:cNvSpPr>
            <p:nvPr/>
          </p:nvSpPr>
          <p:spPr bwMode="auto">
            <a:xfrm>
              <a:off x="4065588" y="3922713"/>
              <a:ext cx="554038" cy="1060450"/>
            </a:xfrm>
            <a:custGeom>
              <a:avLst/>
              <a:gdLst>
                <a:gd name="T0" fmla="*/ 406 w 451"/>
                <a:gd name="T1" fmla="*/ 663 h 864"/>
                <a:gd name="T2" fmla="*/ 373 w 451"/>
                <a:gd name="T3" fmla="*/ 663 h 864"/>
                <a:gd name="T4" fmla="*/ 358 w 451"/>
                <a:gd name="T5" fmla="*/ 650 h 864"/>
                <a:gd name="T6" fmla="*/ 299 w 451"/>
                <a:gd name="T7" fmla="*/ 308 h 864"/>
                <a:gd name="T8" fmla="*/ 274 w 451"/>
                <a:gd name="T9" fmla="*/ 165 h 864"/>
                <a:gd name="T10" fmla="*/ 249 w 451"/>
                <a:gd name="T11" fmla="*/ 27 h 864"/>
                <a:gd name="T12" fmla="*/ 214 w 451"/>
                <a:gd name="T13" fmla="*/ 6 h 864"/>
                <a:gd name="T14" fmla="*/ 197 w 451"/>
                <a:gd name="T15" fmla="*/ 31 h 864"/>
                <a:gd name="T16" fmla="*/ 49 w 451"/>
                <a:gd name="T17" fmla="*/ 635 h 864"/>
                <a:gd name="T18" fmla="*/ 3 w 451"/>
                <a:gd name="T19" fmla="*/ 821 h 864"/>
                <a:gd name="T20" fmla="*/ 11 w 451"/>
                <a:gd name="T21" fmla="*/ 852 h 864"/>
                <a:gd name="T22" fmla="*/ 53 w 451"/>
                <a:gd name="T23" fmla="*/ 836 h 864"/>
                <a:gd name="T24" fmla="*/ 70 w 451"/>
                <a:gd name="T25" fmla="*/ 762 h 864"/>
                <a:gd name="T26" fmla="*/ 89 w 451"/>
                <a:gd name="T27" fmla="*/ 748 h 864"/>
                <a:gd name="T28" fmla="*/ 306 w 451"/>
                <a:gd name="T29" fmla="*/ 749 h 864"/>
                <a:gd name="T30" fmla="*/ 326 w 451"/>
                <a:gd name="T31" fmla="*/ 767 h 864"/>
                <a:gd name="T32" fmla="*/ 338 w 451"/>
                <a:gd name="T33" fmla="*/ 837 h 864"/>
                <a:gd name="T34" fmla="*/ 366 w 451"/>
                <a:gd name="T35" fmla="*/ 860 h 864"/>
                <a:gd name="T36" fmla="*/ 389 w 451"/>
                <a:gd name="T37" fmla="*/ 837 h 864"/>
                <a:gd name="T38" fmla="*/ 388 w 451"/>
                <a:gd name="T39" fmla="*/ 824 h 864"/>
                <a:gd name="T40" fmla="*/ 376 w 451"/>
                <a:gd name="T41" fmla="*/ 750 h 864"/>
                <a:gd name="T42" fmla="*/ 408 w 451"/>
                <a:gd name="T43" fmla="*/ 750 h 864"/>
                <a:gd name="T44" fmla="*/ 450 w 451"/>
                <a:gd name="T45" fmla="*/ 704 h 864"/>
                <a:gd name="T46" fmla="*/ 406 w 451"/>
                <a:gd name="T47" fmla="*/ 663 h 864"/>
                <a:gd name="T48" fmla="*/ 96 w 451"/>
                <a:gd name="T49" fmla="*/ 659 h 864"/>
                <a:gd name="T50" fmla="*/ 217 w 451"/>
                <a:gd name="T51" fmla="*/ 164 h 864"/>
                <a:gd name="T52" fmla="*/ 221 w 451"/>
                <a:gd name="T53" fmla="*/ 164 h 864"/>
                <a:gd name="T54" fmla="*/ 307 w 451"/>
                <a:gd name="T55" fmla="*/ 659 h 864"/>
                <a:gd name="T56" fmla="*/ 96 w 451"/>
                <a:gd name="T57" fmla="*/ 659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1" h="864">
                  <a:moveTo>
                    <a:pt x="406" y="663"/>
                  </a:moveTo>
                  <a:cubicBezTo>
                    <a:pt x="395" y="663"/>
                    <a:pt x="384" y="662"/>
                    <a:pt x="373" y="663"/>
                  </a:cubicBezTo>
                  <a:cubicBezTo>
                    <a:pt x="364" y="663"/>
                    <a:pt x="360" y="660"/>
                    <a:pt x="358" y="650"/>
                  </a:cubicBezTo>
                  <a:cubicBezTo>
                    <a:pt x="339" y="536"/>
                    <a:pt x="319" y="422"/>
                    <a:pt x="299" y="308"/>
                  </a:cubicBezTo>
                  <a:cubicBezTo>
                    <a:pt x="290" y="261"/>
                    <a:pt x="282" y="213"/>
                    <a:pt x="274" y="165"/>
                  </a:cubicBezTo>
                  <a:cubicBezTo>
                    <a:pt x="266" y="119"/>
                    <a:pt x="258" y="73"/>
                    <a:pt x="249" y="27"/>
                  </a:cubicBezTo>
                  <a:cubicBezTo>
                    <a:pt x="246" y="9"/>
                    <a:pt x="230" y="0"/>
                    <a:pt x="214" y="6"/>
                  </a:cubicBezTo>
                  <a:cubicBezTo>
                    <a:pt x="203" y="11"/>
                    <a:pt x="199" y="21"/>
                    <a:pt x="197" y="31"/>
                  </a:cubicBezTo>
                  <a:cubicBezTo>
                    <a:pt x="148" y="233"/>
                    <a:pt x="98" y="434"/>
                    <a:pt x="49" y="635"/>
                  </a:cubicBezTo>
                  <a:cubicBezTo>
                    <a:pt x="34" y="697"/>
                    <a:pt x="19" y="759"/>
                    <a:pt x="3" y="821"/>
                  </a:cubicBezTo>
                  <a:cubicBezTo>
                    <a:pt x="0" y="833"/>
                    <a:pt x="1" y="844"/>
                    <a:pt x="11" y="852"/>
                  </a:cubicBezTo>
                  <a:cubicBezTo>
                    <a:pt x="26" y="864"/>
                    <a:pt x="47" y="856"/>
                    <a:pt x="53" y="836"/>
                  </a:cubicBezTo>
                  <a:cubicBezTo>
                    <a:pt x="59" y="811"/>
                    <a:pt x="65" y="787"/>
                    <a:pt x="70" y="762"/>
                  </a:cubicBezTo>
                  <a:cubicBezTo>
                    <a:pt x="73" y="750"/>
                    <a:pt x="78" y="747"/>
                    <a:pt x="89" y="748"/>
                  </a:cubicBezTo>
                  <a:cubicBezTo>
                    <a:pt x="162" y="749"/>
                    <a:pt x="234" y="749"/>
                    <a:pt x="306" y="749"/>
                  </a:cubicBezTo>
                  <a:cubicBezTo>
                    <a:pt x="320" y="749"/>
                    <a:pt x="325" y="753"/>
                    <a:pt x="326" y="767"/>
                  </a:cubicBezTo>
                  <a:cubicBezTo>
                    <a:pt x="329" y="790"/>
                    <a:pt x="334" y="814"/>
                    <a:pt x="338" y="837"/>
                  </a:cubicBezTo>
                  <a:cubicBezTo>
                    <a:pt x="341" y="852"/>
                    <a:pt x="353" y="861"/>
                    <a:pt x="366" y="860"/>
                  </a:cubicBezTo>
                  <a:cubicBezTo>
                    <a:pt x="378" y="859"/>
                    <a:pt x="388" y="849"/>
                    <a:pt x="389" y="837"/>
                  </a:cubicBezTo>
                  <a:cubicBezTo>
                    <a:pt x="390" y="833"/>
                    <a:pt x="389" y="828"/>
                    <a:pt x="388" y="824"/>
                  </a:cubicBezTo>
                  <a:cubicBezTo>
                    <a:pt x="384" y="800"/>
                    <a:pt x="380" y="776"/>
                    <a:pt x="376" y="750"/>
                  </a:cubicBezTo>
                  <a:cubicBezTo>
                    <a:pt x="388" y="750"/>
                    <a:pt x="398" y="750"/>
                    <a:pt x="408" y="750"/>
                  </a:cubicBezTo>
                  <a:cubicBezTo>
                    <a:pt x="433" y="749"/>
                    <a:pt x="451" y="729"/>
                    <a:pt x="450" y="704"/>
                  </a:cubicBezTo>
                  <a:cubicBezTo>
                    <a:pt x="449" y="680"/>
                    <a:pt x="430" y="662"/>
                    <a:pt x="406" y="663"/>
                  </a:cubicBezTo>
                  <a:close/>
                  <a:moveTo>
                    <a:pt x="96" y="659"/>
                  </a:moveTo>
                  <a:cubicBezTo>
                    <a:pt x="137" y="492"/>
                    <a:pt x="177" y="328"/>
                    <a:pt x="217" y="164"/>
                  </a:cubicBezTo>
                  <a:cubicBezTo>
                    <a:pt x="219" y="164"/>
                    <a:pt x="220" y="164"/>
                    <a:pt x="221" y="164"/>
                  </a:cubicBezTo>
                  <a:cubicBezTo>
                    <a:pt x="250" y="328"/>
                    <a:pt x="278" y="493"/>
                    <a:pt x="307" y="659"/>
                  </a:cubicBezTo>
                  <a:cubicBezTo>
                    <a:pt x="237" y="659"/>
                    <a:pt x="168" y="659"/>
                    <a:pt x="96" y="659"/>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8" name="Freeform 11">
              <a:extLst>
                <a:ext uri="{FF2B5EF4-FFF2-40B4-BE49-F238E27FC236}">
                  <a16:creationId xmlns:a16="http://schemas.microsoft.com/office/drawing/2014/main" id="{B642E9E8-09ED-4D16-BF8A-F9315731866A}"/>
                </a:ext>
              </a:extLst>
            </p:cNvPr>
            <p:cNvSpPr>
              <a:spLocks noEditPoints="1"/>
            </p:cNvSpPr>
            <p:nvPr/>
          </p:nvSpPr>
          <p:spPr bwMode="auto">
            <a:xfrm>
              <a:off x="7319963" y="3983038"/>
              <a:ext cx="555625" cy="1054100"/>
            </a:xfrm>
            <a:custGeom>
              <a:avLst/>
              <a:gdLst>
                <a:gd name="T0" fmla="*/ 406 w 452"/>
                <a:gd name="T1" fmla="*/ 657 h 858"/>
                <a:gd name="T2" fmla="*/ 372 w 452"/>
                <a:gd name="T3" fmla="*/ 658 h 858"/>
                <a:gd name="T4" fmla="*/ 358 w 452"/>
                <a:gd name="T5" fmla="*/ 645 h 858"/>
                <a:gd name="T6" fmla="*/ 273 w 452"/>
                <a:gd name="T7" fmla="*/ 150 h 858"/>
                <a:gd name="T8" fmla="*/ 251 w 452"/>
                <a:gd name="T9" fmla="*/ 24 h 858"/>
                <a:gd name="T10" fmla="*/ 227 w 452"/>
                <a:gd name="T11" fmla="*/ 1 h 858"/>
                <a:gd name="T12" fmla="*/ 200 w 452"/>
                <a:gd name="T13" fmla="*/ 21 h 858"/>
                <a:gd name="T14" fmla="*/ 198 w 452"/>
                <a:gd name="T15" fmla="*/ 30 h 858"/>
                <a:gd name="T16" fmla="*/ 5 w 452"/>
                <a:gd name="T17" fmla="*/ 817 h 858"/>
                <a:gd name="T18" fmla="*/ 23 w 452"/>
                <a:gd name="T19" fmla="*/ 854 h 858"/>
                <a:gd name="T20" fmla="*/ 55 w 452"/>
                <a:gd name="T21" fmla="*/ 830 h 858"/>
                <a:gd name="T22" fmla="*/ 73 w 452"/>
                <a:gd name="T23" fmla="*/ 757 h 858"/>
                <a:gd name="T24" fmla="*/ 80 w 452"/>
                <a:gd name="T25" fmla="*/ 745 h 858"/>
                <a:gd name="T26" fmla="*/ 106 w 452"/>
                <a:gd name="T27" fmla="*/ 745 h 858"/>
                <a:gd name="T28" fmla="*/ 303 w 452"/>
                <a:gd name="T29" fmla="*/ 746 h 858"/>
                <a:gd name="T30" fmla="*/ 326 w 452"/>
                <a:gd name="T31" fmla="*/ 766 h 858"/>
                <a:gd name="T32" fmla="*/ 337 w 452"/>
                <a:gd name="T33" fmla="*/ 826 h 858"/>
                <a:gd name="T34" fmla="*/ 365 w 452"/>
                <a:gd name="T35" fmla="*/ 846 h 858"/>
                <a:gd name="T36" fmla="*/ 386 w 452"/>
                <a:gd name="T37" fmla="*/ 820 h 858"/>
                <a:gd name="T38" fmla="*/ 384 w 452"/>
                <a:gd name="T39" fmla="*/ 805 h 858"/>
                <a:gd name="T40" fmla="*/ 376 w 452"/>
                <a:gd name="T41" fmla="*/ 747 h 858"/>
                <a:gd name="T42" fmla="*/ 405 w 452"/>
                <a:gd name="T43" fmla="*/ 747 h 858"/>
                <a:gd name="T44" fmla="*/ 451 w 452"/>
                <a:gd name="T45" fmla="*/ 703 h 858"/>
                <a:gd name="T46" fmla="*/ 406 w 452"/>
                <a:gd name="T47" fmla="*/ 657 h 858"/>
                <a:gd name="T48" fmla="*/ 98 w 452"/>
                <a:gd name="T49" fmla="*/ 655 h 858"/>
                <a:gd name="T50" fmla="*/ 219 w 452"/>
                <a:gd name="T51" fmla="*/ 161 h 858"/>
                <a:gd name="T52" fmla="*/ 222 w 452"/>
                <a:gd name="T53" fmla="*/ 161 h 858"/>
                <a:gd name="T54" fmla="*/ 307 w 452"/>
                <a:gd name="T55" fmla="*/ 655 h 858"/>
                <a:gd name="T56" fmla="*/ 98 w 452"/>
                <a:gd name="T57" fmla="*/ 655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2" h="858">
                  <a:moveTo>
                    <a:pt x="406" y="657"/>
                  </a:moveTo>
                  <a:cubicBezTo>
                    <a:pt x="395" y="657"/>
                    <a:pt x="383" y="657"/>
                    <a:pt x="372" y="658"/>
                  </a:cubicBezTo>
                  <a:cubicBezTo>
                    <a:pt x="362" y="658"/>
                    <a:pt x="359" y="654"/>
                    <a:pt x="358" y="645"/>
                  </a:cubicBezTo>
                  <a:cubicBezTo>
                    <a:pt x="329" y="480"/>
                    <a:pt x="301" y="315"/>
                    <a:pt x="273" y="150"/>
                  </a:cubicBezTo>
                  <a:cubicBezTo>
                    <a:pt x="265" y="108"/>
                    <a:pt x="258" y="66"/>
                    <a:pt x="251" y="24"/>
                  </a:cubicBezTo>
                  <a:cubicBezTo>
                    <a:pt x="248" y="9"/>
                    <a:pt x="240" y="1"/>
                    <a:pt x="227" y="1"/>
                  </a:cubicBezTo>
                  <a:cubicBezTo>
                    <a:pt x="214" y="0"/>
                    <a:pt x="205" y="7"/>
                    <a:pt x="200" y="21"/>
                  </a:cubicBezTo>
                  <a:cubicBezTo>
                    <a:pt x="199" y="24"/>
                    <a:pt x="199" y="27"/>
                    <a:pt x="198" y="30"/>
                  </a:cubicBezTo>
                  <a:cubicBezTo>
                    <a:pt x="134" y="292"/>
                    <a:pt x="69" y="555"/>
                    <a:pt x="5" y="817"/>
                  </a:cubicBezTo>
                  <a:cubicBezTo>
                    <a:pt x="0" y="836"/>
                    <a:pt x="7" y="849"/>
                    <a:pt x="23" y="854"/>
                  </a:cubicBezTo>
                  <a:cubicBezTo>
                    <a:pt x="37" y="858"/>
                    <a:pt x="50" y="848"/>
                    <a:pt x="55" y="830"/>
                  </a:cubicBezTo>
                  <a:cubicBezTo>
                    <a:pt x="61" y="806"/>
                    <a:pt x="66" y="781"/>
                    <a:pt x="73" y="757"/>
                  </a:cubicBezTo>
                  <a:cubicBezTo>
                    <a:pt x="74" y="752"/>
                    <a:pt x="78" y="749"/>
                    <a:pt x="80" y="745"/>
                  </a:cubicBezTo>
                  <a:cubicBezTo>
                    <a:pt x="89" y="745"/>
                    <a:pt x="97" y="745"/>
                    <a:pt x="106" y="745"/>
                  </a:cubicBezTo>
                  <a:cubicBezTo>
                    <a:pt x="172" y="745"/>
                    <a:pt x="238" y="745"/>
                    <a:pt x="303" y="746"/>
                  </a:cubicBezTo>
                  <a:cubicBezTo>
                    <a:pt x="323" y="746"/>
                    <a:pt x="323" y="746"/>
                    <a:pt x="326" y="766"/>
                  </a:cubicBezTo>
                  <a:cubicBezTo>
                    <a:pt x="330" y="786"/>
                    <a:pt x="333" y="806"/>
                    <a:pt x="337" y="826"/>
                  </a:cubicBezTo>
                  <a:cubicBezTo>
                    <a:pt x="340" y="840"/>
                    <a:pt x="351" y="847"/>
                    <a:pt x="365" y="846"/>
                  </a:cubicBezTo>
                  <a:cubicBezTo>
                    <a:pt x="378" y="844"/>
                    <a:pt x="386" y="836"/>
                    <a:pt x="386" y="820"/>
                  </a:cubicBezTo>
                  <a:cubicBezTo>
                    <a:pt x="386" y="815"/>
                    <a:pt x="385" y="810"/>
                    <a:pt x="384" y="805"/>
                  </a:cubicBezTo>
                  <a:cubicBezTo>
                    <a:pt x="381" y="786"/>
                    <a:pt x="379" y="768"/>
                    <a:pt x="376" y="747"/>
                  </a:cubicBezTo>
                  <a:cubicBezTo>
                    <a:pt x="387" y="747"/>
                    <a:pt x="396" y="747"/>
                    <a:pt x="405" y="747"/>
                  </a:cubicBezTo>
                  <a:cubicBezTo>
                    <a:pt x="432" y="746"/>
                    <a:pt x="451" y="729"/>
                    <a:pt x="451" y="703"/>
                  </a:cubicBezTo>
                  <a:cubicBezTo>
                    <a:pt x="452" y="678"/>
                    <a:pt x="433" y="658"/>
                    <a:pt x="406" y="657"/>
                  </a:cubicBezTo>
                  <a:close/>
                  <a:moveTo>
                    <a:pt x="98" y="655"/>
                  </a:moveTo>
                  <a:cubicBezTo>
                    <a:pt x="138" y="489"/>
                    <a:pt x="179" y="325"/>
                    <a:pt x="219" y="161"/>
                  </a:cubicBezTo>
                  <a:cubicBezTo>
                    <a:pt x="220" y="161"/>
                    <a:pt x="221" y="161"/>
                    <a:pt x="222" y="161"/>
                  </a:cubicBezTo>
                  <a:cubicBezTo>
                    <a:pt x="251" y="326"/>
                    <a:pt x="279" y="490"/>
                    <a:pt x="307" y="655"/>
                  </a:cubicBezTo>
                  <a:cubicBezTo>
                    <a:pt x="237" y="655"/>
                    <a:pt x="169" y="655"/>
                    <a:pt x="98" y="655"/>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19" name="Freeform 12">
              <a:extLst>
                <a:ext uri="{FF2B5EF4-FFF2-40B4-BE49-F238E27FC236}">
                  <a16:creationId xmlns:a16="http://schemas.microsoft.com/office/drawing/2014/main" id="{18C8EB76-422B-47AC-9FDB-C658B32F5176}"/>
                </a:ext>
              </a:extLst>
            </p:cNvPr>
            <p:cNvSpPr>
              <a:spLocks/>
            </p:cNvSpPr>
            <p:nvPr/>
          </p:nvSpPr>
          <p:spPr bwMode="auto">
            <a:xfrm>
              <a:off x="5886450" y="3135313"/>
              <a:ext cx="979488" cy="495300"/>
            </a:xfrm>
            <a:custGeom>
              <a:avLst/>
              <a:gdLst>
                <a:gd name="T0" fmla="*/ 763 w 795"/>
                <a:gd name="T1" fmla="*/ 319 h 402"/>
                <a:gd name="T2" fmla="*/ 655 w 795"/>
                <a:gd name="T3" fmla="*/ 146 h 402"/>
                <a:gd name="T4" fmla="*/ 430 w 795"/>
                <a:gd name="T5" fmla="*/ 11 h 402"/>
                <a:gd name="T6" fmla="*/ 312 w 795"/>
                <a:gd name="T7" fmla="*/ 7 h 402"/>
                <a:gd name="T8" fmla="*/ 175 w 795"/>
                <a:gd name="T9" fmla="*/ 83 h 402"/>
                <a:gd name="T10" fmla="*/ 85 w 795"/>
                <a:gd name="T11" fmla="*/ 202 h 402"/>
                <a:gd name="T12" fmla="*/ 0 w 795"/>
                <a:gd name="T13" fmla="*/ 388 h 402"/>
                <a:gd name="T14" fmla="*/ 57 w 795"/>
                <a:gd name="T15" fmla="*/ 399 h 402"/>
                <a:gd name="T16" fmla="*/ 96 w 795"/>
                <a:gd name="T17" fmla="*/ 380 h 402"/>
                <a:gd name="T18" fmla="*/ 114 w 795"/>
                <a:gd name="T19" fmla="*/ 347 h 402"/>
                <a:gd name="T20" fmla="*/ 163 w 795"/>
                <a:gd name="T21" fmla="*/ 239 h 402"/>
                <a:gd name="T22" fmla="*/ 546 w 795"/>
                <a:gd name="T23" fmla="*/ 161 h 402"/>
                <a:gd name="T24" fmla="*/ 631 w 795"/>
                <a:gd name="T25" fmla="*/ 270 h 402"/>
                <a:gd name="T26" fmla="*/ 690 w 795"/>
                <a:gd name="T27" fmla="*/ 391 h 402"/>
                <a:gd name="T28" fmla="*/ 700 w 795"/>
                <a:gd name="T29" fmla="*/ 401 h 402"/>
                <a:gd name="T30" fmla="*/ 765 w 795"/>
                <a:gd name="T31" fmla="*/ 401 h 402"/>
                <a:gd name="T32" fmla="*/ 795 w 795"/>
                <a:gd name="T33" fmla="*/ 393 h 402"/>
                <a:gd name="T34" fmla="*/ 763 w 795"/>
                <a:gd name="T35" fmla="*/ 3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402">
                  <a:moveTo>
                    <a:pt x="763" y="319"/>
                  </a:moveTo>
                  <a:cubicBezTo>
                    <a:pt x="740" y="253"/>
                    <a:pt x="702" y="196"/>
                    <a:pt x="655" y="146"/>
                  </a:cubicBezTo>
                  <a:cubicBezTo>
                    <a:pt x="593" y="79"/>
                    <a:pt x="520" y="31"/>
                    <a:pt x="430" y="11"/>
                  </a:cubicBezTo>
                  <a:cubicBezTo>
                    <a:pt x="391" y="2"/>
                    <a:pt x="351" y="0"/>
                    <a:pt x="312" y="7"/>
                  </a:cubicBezTo>
                  <a:cubicBezTo>
                    <a:pt x="258" y="16"/>
                    <a:pt x="214" y="45"/>
                    <a:pt x="175" y="83"/>
                  </a:cubicBezTo>
                  <a:cubicBezTo>
                    <a:pt x="138" y="118"/>
                    <a:pt x="110" y="159"/>
                    <a:pt x="85" y="202"/>
                  </a:cubicBezTo>
                  <a:cubicBezTo>
                    <a:pt x="51" y="260"/>
                    <a:pt x="26" y="322"/>
                    <a:pt x="0" y="388"/>
                  </a:cubicBezTo>
                  <a:cubicBezTo>
                    <a:pt x="20" y="392"/>
                    <a:pt x="39" y="396"/>
                    <a:pt x="57" y="399"/>
                  </a:cubicBezTo>
                  <a:cubicBezTo>
                    <a:pt x="74" y="401"/>
                    <a:pt x="87" y="394"/>
                    <a:pt x="96" y="380"/>
                  </a:cubicBezTo>
                  <a:cubicBezTo>
                    <a:pt x="103" y="369"/>
                    <a:pt x="109" y="358"/>
                    <a:pt x="114" y="347"/>
                  </a:cubicBezTo>
                  <a:cubicBezTo>
                    <a:pt x="131" y="311"/>
                    <a:pt x="145" y="274"/>
                    <a:pt x="163" y="239"/>
                  </a:cubicBezTo>
                  <a:cubicBezTo>
                    <a:pt x="240" y="91"/>
                    <a:pt x="424" y="69"/>
                    <a:pt x="546" y="161"/>
                  </a:cubicBezTo>
                  <a:cubicBezTo>
                    <a:pt x="584" y="190"/>
                    <a:pt x="610" y="229"/>
                    <a:pt x="631" y="270"/>
                  </a:cubicBezTo>
                  <a:cubicBezTo>
                    <a:pt x="652" y="310"/>
                    <a:pt x="670" y="351"/>
                    <a:pt x="690" y="391"/>
                  </a:cubicBezTo>
                  <a:cubicBezTo>
                    <a:pt x="692" y="395"/>
                    <a:pt x="697" y="401"/>
                    <a:pt x="700" y="401"/>
                  </a:cubicBezTo>
                  <a:cubicBezTo>
                    <a:pt x="722" y="402"/>
                    <a:pt x="744" y="402"/>
                    <a:pt x="765" y="401"/>
                  </a:cubicBezTo>
                  <a:cubicBezTo>
                    <a:pt x="776" y="400"/>
                    <a:pt x="785" y="396"/>
                    <a:pt x="795" y="393"/>
                  </a:cubicBezTo>
                  <a:cubicBezTo>
                    <a:pt x="783" y="366"/>
                    <a:pt x="771" y="343"/>
                    <a:pt x="763" y="319"/>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0" name="Freeform 13">
              <a:extLst>
                <a:ext uri="{FF2B5EF4-FFF2-40B4-BE49-F238E27FC236}">
                  <a16:creationId xmlns:a16="http://schemas.microsoft.com/office/drawing/2014/main" id="{891F3731-BCDF-4116-8059-3ED27FF00245}"/>
                </a:ext>
              </a:extLst>
            </p:cNvPr>
            <p:cNvSpPr>
              <a:spLocks/>
            </p:cNvSpPr>
            <p:nvPr/>
          </p:nvSpPr>
          <p:spPr bwMode="auto">
            <a:xfrm>
              <a:off x="5076825" y="3938588"/>
              <a:ext cx="536575" cy="1266825"/>
            </a:xfrm>
            <a:custGeom>
              <a:avLst/>
              <a:gdLst>
                <a:gd name="T0" fmla="*/ 417 w 436"/>
                <a:gd name="T1" fmla="*/ 75 h 1032"/>
                <a:gd name="T2" fmla="*/ 429 w 436"/>
                <a:gd name="T3" fmla="*/ 28 h 1032"/>
                <a:gd name="T4" fmla="*/ 387 w 436"/>
                <a:gd name="T5" fmla="*/ 1 h 1032"/>
                <a:gd name="T6" fmla="*/ 262 w 436"/>
                <a:gd name="T7" fmla="*/ 0 h 1032"/>
                <a:gd name="T8" fmla="*/ 45 w 436"/>
                <a:gd name="T9" fmla="*/ 1 h 1032"/>
                <a:gd name="T10" fmla="*/ 0 w 436"/>
                <a:gd name="T11" fmla="*/ 43 h 1032"/>
                <a:gd name="T12" fmla="*/ 45 w 436"/>
                <a:gd name="T13" fmla="*/ 85 h 1032"/>
                <a:gd name="T14" fmla="*/ 181 w 436"/>
                <a:gd name="T15" fmla="*/ 85 h 1032"/>
                <a:gd name="T16" fmla="*/ 189 w 436"/>
                <a:gd name="T17" fmla="*/ 86 h 1032"/>
                <a:gd name="T18" fmla="*/ 190 w 436"/>
                <a:gd name="T19" fmla="*/ 98 h 1032"/>
                <a:gd name="T20" fmla="*/ 187 w 436"/>
                <a:gd name="T21" fmla="*/ 345 h 1032"/>
                <a:gd name="T22" fmla="*/ 184 w 436"/>
                <a:gd name="T23" fmla="*/ 621 h 1032"/>
                <a:gd name="T24" fmla="*/ 180 w 436"/>
                <a:gd name="T25" fmla="*/ 956 h 1032"/>
                <a:gd name="T26" fmla="*/ 180 w 436"/>
                <a:gd name="T27" fmla="*/ 1006 h 1032"/>
                <a:gd name="T28" fmla="*/ 202 w 436"/>
                <a:gd name="T29" fmla="*/ 1032 h 1032"/>
                <a:gd name="T30" fmla="*/ 226 w 436"/>
                <a:gd name="T31" fmla="*/ 1007 h 1032"/>
                <a:gd name="T32" fmla="*/ 227 w 436"/>
                <a:gd name="T33" fmla="*/ 988 h 1032"/>
                <a:gd name="T34" fmla="*/ 229 w 436"/>
                <a:gd name="T35" fmla="*/ 788 h 1032"/>
                <a:gd name="T36" fmla="*/ 232 w 436"/>
                <a:gd name="T37" fmla="*/ 442 h 1032"/>
                <a:gd name="T38" fmla="*/ 233 w 436"/>
                <a:gd name="T39" fmla="*/ 390 h 1032"/>
                <a:gd name="T40" fmla="*/ 233 w 436"/>
                <a:gd name="T41" fmla="*/ 379 h 1032"/>
                <a:gd name="T42" fmla="*/ 236 w 436"/>
                <a:gd name="T43" fmla="*/ 102 h 1032"/>
                <a:gd name="T44" fmla="*/ 252 w 436"/>
                <a:gd name="T45" fmla="*/ 85 h 1032"/>
                <a:gd name="T46" fmla="*/ 388 w 436"/>
                <a:gd name="T47" fmla="*/ 85 h 1032"/>
                <a:gd name="T48" fmla="*/ 417 w 436"/>
                <a:gd name="T49" fmla="*/ 75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6" h="1032">
                  <a:moveTo>
                    <a:pt x="417" y="75"/>
                  </a:moveTo>
                  <a:cubicBezTo>
                    <a:pt x="432" y="65"/>
                    <a:pt x="436" y="45"/>
                    <a:pt x="429" y="28"/>
                  </a:cubicBezTo>
                  <a:cubicBezTo>
                    <a:pt x="424" y="12"/>
                    <a:pt x="408" y="1"/>
                    <a:pt x="387" y="1"/>
                  </a:cubicBezTo>
                  <a:cubicBezTo>
                    <a:pt x="345" y="0"/>
                    <a:pt x="303" y="0"/>
                    <a:pt x="262" y="0"/>
                  </a:cubicBezTo>
                  <a:cubicBezTo>
                    <a:pt x="189" y="0"/>
                    <a:pt x="117" y="0"/>
                    <a:pt x="45" y="1"/>
                  </a:cubicBezTo>
                  <a:cubicBezTo>
                    <a:pt x="18" y="1"/>
                    <a:pt x="0" y="19"/>
                    <a:pt x="0" y="43"/>
                  </a:cubicBezTo>
                  <a:cubicBezTo>
                    <a:pt x="0" y="68"/>
                    <a:pt x="18" y="85"/>
                    <a:pt x="45" y="85"/>
                  </a:cubicBezTo>
                  <a:cubicBezTo>
                    <a:pt x="90" y="85"/>
                    <a:pt x="136" y="85"/>
                    <a:pt x="181" y="85"/>
                  </a:cubicBezTo>
                  <a:cubicBezTo>
                    <a:pt x="184" y="85"/>
                    <a:pt x="186" y="86"/>
                    <a:pt x="189" y="86"/>
                  </a:cubicBezTo>
                  <a:cubicBezTo>
                    <a:pt x="189" y="90"/>
                    <a:pt x="190" y="94"/>
                    <a:pt x="190" y="98"/>
                  </a:cubicBezTo>
                  <a:cubicBezTo>
                    <a:pt x="189" y="180"/>
                    <a:pt x="188" y="263"/>
                    <a:pt x="187" y="345"/>
                  </a:cubicBezTo>
                  <a:cubicBezTo>
                    <a:pt x="186" y="437"/>
                    <a:pt x="185" y="529"/>
                    <a:pt x="184" y="621"/>
                  </a:cubicBezTo>
                  <a:cubicBezTo>
                    <a:pt x="183" y="732"/>
                    <a:pt x="181" y="844"/>
                    <a:pt x="180" y="956"/>
                  </a:cubicBezTo>
                  <a:cubicBezTo>
                    <a:pt x="180" y="972"/>
                    <a:pt x="180" y="989"/>
                    <a:pt x="180" y="1006"/>
                  </a:cubicBezTo>
                  <a:cubicBezTo>
                    <a:pt x="180" y="1021"/>
                    <a:pt x="189" y="1031"/>
                    <a:pt x="202" y="1032"/>
                  </a:cubicBezTo>
                  <a:cubicBezTo>
                    <a:pt x="215" y="1032"/>
                    <a:pt x="225" y="1023"/>
                    <a:pt x="226" y="1007"/>
                  </a:cubicBezTo>
                  <a:cubicBezTo>
                    <a:pt x="227" y="1001"/>
                    <a:pt x="227" y="994"/>
                    <a:pt x="227" y="988"/>
                  </a:cubicBezTo>
                  <a:cubicBezTo>
                    <a:pt x="228" y="921"/>
                    <a:pt x="229" y="855"/>
                    <a:pt x="229" y="788"/>
                  </a:cubicBezTo>
                  <a:cubicBezTo>
                    <a:pt x="230" y="673"/>
                    <a:pt x="231" y="557"/>
                    <a:pt x="232" y="442"/>
                  </a:cubicBezTo>
                  <a:cubicBezTo>
                    <a:pt x="232" y="425"/>
                    <a:pt x="232" y="408"/>
                    <a:pt x="233" y="390"/>
                  </a:cubicBezTo>
                  <a:cubicBezTo>
                    <a:pt x="233" y="387"/>
                    <a:pt x="233" y="383"/>
                    <a:pt x="233" y="379"/>
                  </a:cubicBezTo>
                  <a:cubicBezTo>
                    <a:pt x="234" y="287"/>
                    <a:pt x="235" y="194"/>
                    <a:pt x="236" y="102"/>
                  </a:cubicBezTo>
                  <a:cubicBezTo>
                    <a:pt x="236" y="89"/>
                    <a:pt x="239" y="85"/>
                    <a:pt x="252" y="85"/>
                  </a:cubicBezTo>
                  <a:cubicBezTo>
                    <a:pt x="297" y="86"/>
                    <a:pt x="343" y="86"/>
                    <a:pt x="388" y="85"/>
                  </a:cubicBezTo>
                  <a:cubicBezTo>
                    <a:pt x="398" y="84"/>
                    <a:pt x="409" y="80"/>
                    <a:pt x="417" y="75"/>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1" name="Freeform 14">
              <a:extLst>
                <a:ext uri="{FF2B5EF4-FFF2-40B4-BE49-F238E27FC236}">
                  <a16:creationId xmlns:a16="http://schemas.microsoft.com/office/drawing/2014/main" id="{0161A615-5045-4674-944E-9EE3AE0DA8D0}"/>
                </a:ext>
              </a:extLst>
            </p:cNvPr>
            <p:cNvSpPr>
              <a:spLocks/>
            </p:cNvSpPr>
            <p:nvPr/>
          </p:nvSpPr>
          <p:spPr bwMode="auto">
            <a:xfrm>
              <a:off x="6678613" y="3930650"/>
              <a:ext cx="57150" cy="1098550"/>
            </a:xfrm>
            <a:custGeom>
              <a:avLst/>
              <a:gdLst>
                <a:gd name="T0" fmla="*/ 46 w 47"/>
                <a:gd name="T1" fmla="*/ 22 h 894"/>
                <a:gd name="T2" fmla="*/ 24 w 47"/>
                <a:gd name="T3" fmla="*/ 0 h 894"/>
                <a:gd name="T4" fmla="*/ 1 w 47"/>
                <a:gd name="T5" fmla="*/ 21 h 894"/>
                <a:gd name="T6" fmla="*/ 0 w 47"/>
                <a:gd name="T7" fmla="*/ 33 h 894"/>
                <a:gd name="T8" fmla="*/ 0 w 47"/>
                <a:gd name="T9" fmla="*/ 859 h 894"/>
                <a:gd name="T10" fmla="*/ 1 w 47"/>
                <a:gd name="T11" fmla="*/ 875 h 894"/>
                <a:gd name="T12" fmla="*/ 23 w 47"/>
                <a:gd name="T13" fmla="*/ 894 h 894"/>
                <a:gd name="T14" fmla="*/ 46 w 47"/>
                <a:gd name="T15" fmla="*/ 875 h 894"/>
                <a:gd name="T16" fmla="*/ 46 w 47"/>
                <a:gd name="T17" fmla="*/ 859 h 894"/>
                <a:gd name="T18" fmla="*/ 46 w 47"/>
                <a:gd name="T19" fmla="*/ 448 h 894"/>
                <a:gd name="T20" fmla="*/ 46 w 47"/>
                <a:gd name="T21" fmla="*/ 35 h 894"/>
                <a:gd name="T22" fmla="*/ 46 w 47"/>
                <a:gd name="T23" fmla="*/ 22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894">
                  <a:moveTo>
                    <a:pt x="46" y="22"/>
                  </a:moveTo>
                  <a:cubicBezTo>
                    <a:pt x="45" y="9"/>
                    <a:pt x="36" y="0"/>
                    <a:pt x="24" y="0"/>
                  </a:cubicBezTo>
                  <a:cubicBezTo>
                    <a:pt x="11" y="0"/>
                    <a:pt x="2" y="8"/>
                    <a:pt x="1" y="21"/>
                  </a:cubicBezTo>
                  <a:cubicBezTo>
                    <a:pt x="0" y="25"/>
                    <a:pt x="0" y="29"/>
                    <a:pt x="0" y="33"/>
                  </a:cubicBezTo>
                  <a:cubicBezTo>
                    <a:pt x="0" y="309"/>
                    <a:pt x="0" y="584"/>
                    <a:pt x="0" y="859"/>
                  </a:cubicBezTo>
                  <a:cubicBezTo>
                    <a:pt x="0" y="865"/>
                    <a:pt x="0" y="870"/>
                    <a:pt x="1" y="875"/>
                  </a:cubicBezTo>
                  <a:cubicBezTo>
                    <a:pt x="3" y="886"/>
                    <a:pt x="12" y="894"/>
                    <a:pt x="23" y="894"/>
                  </a:cubicBezTo>
                  <a:cubicBezTo>
                    <a:pt x="34" y="894"/>
                    <a:pt x="44" y="886"/>
                    <a:pt x="46" y="875"/>
                  </a:cubicBezTo>
                  <a:cubicBezTo>
                    <a:pt x="47" y="870"/>
                    <a:pt x="46" y="864"/>
                    <a:pt x="46" y="859"/>
                  </a:cubicBezTo>
                  <a:cubicBezTo>
                    <a:pt x="46" y="722"/>
                    <a:pt x="46" y="585"/>
                    <a:pt x="46" y="448"/>
                  </a:cubicBezTo>
                  <a:cubicBezTo>
                    <a:pt x="46" y="310"/>
                    <a:pt x="46" y="172"/>
                    <a:pt x="46" y="35"/>
                  </a:cubicBezTo>
                  <a:cubicBezTo>
                    <a:pt x="46" y="30"/>
                    <a:pt x="47" y="26"/>
                    <a:pt x="46" y="22"/>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2" name="Freeform 15">
              <a:extLst>
                <a:ext uri="{FF2B5EF4-FFF2-40B4-BE49-F238E27FC236}">
                  <a16:creationId xmlns:a16="http://schemas.microsoft.com/office/drawing/2014/main" id="{82FA6EDB-27A6-49E9-999A-EA24B18EFE04}"/>
                </a:ext>
              </a:extLst>
            </p:cNvPr>
            <p:cNvSpPr>
              <a:spLocks/>
            </p:cNvSpPr>
            <p:nvPr/>
          </p:nvSpPr>
          <p:spPr bwMode="auto">
            <a:xfrm>
              <a:off x="6175375" y="3351213"/>
              <a:ext cx="377825" cy="265113"/>
            </a:xfrm>
            <a:custGeom>
              <a:avLst/>
              <a:gdLst>
                <a:gd name="T0" fmla="*/ 21 w 307"/>
                <a:gd name="T1" fmla="*/ 213 h 216"/>
                <a:gd name="T2" fmla="*/ 83 w 307"/>
                <a:gd name="T3" fmla="*/ 178 h 216"/>
                <a:gd name="T4" fmla="*/ 125 w 307"/>
                <a:gd name="T5" fmla="*/ 141 h 216"/>
                <a:gd name="T6" fmla="*/ 189 w 307"/>
                <a:gd name="T7" fmla="*/ 144 h 216"/>
                <a:gd name="T8" fmla="*/ 234 w 307"/>
                <a:gd name="T9" fmla="*/ 198 h 216"/>
                <a:gd name="T10" fmla="*/ 267 w 307"/>
                <a:gd name="T11" fmla="*/ 214 h 216"/>
                <a:gd name="T12" fmla="*/ 307 w 307"/>
                <a:gd name="T13" fmla="*/ 204 h 216"/>
                <a:gd name="T14" fmla="*/ 280 w 307"/>
                <a:gd name="T15" fmla="*/ 153 h 216"/>
                <a:gd name="T16" fmla="*/ 245 w 307"/>
                <a:gd name="T17" fmla="*/ 75 h 216"/>
                <a:gd name="T18" fmla="*/ 107 w 307"/>
                <a:gd name="T19" fmla="*/ 45 h 216"/>
                <a:gd name="T20" fmla="*/ 8 w 307"/>
                <a:gd name="T21" fmla="*/ 161 h 216"/>
                <a:gd name="T22" fmla="*/ 0 w 307"/>
                <a:gd name="T23" fmla="*/ 197 h 216"/>
                <a:gd name="T24" fmla="*/ 21 w 307"/>
                <a:gd name="T25" fmla="*/ 21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7" h="216">
                  <a:moveTo>
                    <a:pt x="21" y="213"/>
                  </a:moveTo>
                  <a:cubicBezTo>
                    <a:pt x="46" y="209"/>
                    <a:pt x="65" y="194"/>
                    <a:pt x="83" y="178"/>
                  </a:cubicBezTo>
                  <a:cubicBezTo>
                    <a:pt x="96" y="165"/>
                    <a:pt x="110" y="152"/>
                    <a:pt x="125" y="141"/>
                  </a:cubicBezTo>
                  <a:cubicBezTo>
                    <a:pt x="145" y="128"/>
                    <a:pt x="174" y="129"/>
                    <a:pt x="189" y="144"/>
                  </a:cubicBezTo>
                  <a:cubicBezTo>
                    <a:pt x="205" y="161"/>
                    <a:pt x="222" y="178"/>
                    <a:pt x="234" y="198"/>
                  </a:cubicBezTo>
                  <a:cubicBezTo>
                    <a:pt x="243" y="211"/>
                    <a:pt x="252" y="215"/>
                    <a:pt x="267" y="214"/>
                  </a:cubicBezTo>
                  <a:cubicBezTo>
                    <a:pt x="281" y="212"/>
                    <a:pt x="295" y="212"/>
                    <a:pt x="307" y="204"/>
                  </a:cubicBezTo>
                  <a:cubicBezTo>
                    <a:pt x="298" y="186"/>
                    <a:pt x="288" y="170"/>
                    <a:pt x="280" y="153"/>
                  </a:cubicBezTo>
                  <a:cubicBezTo>
                    <a:pt x="268" y="127"/>
                    <a:pt x="258" y="100"/>
                    <a:pt x="245" y="75"/>
                  </a:cubicBezTo>
                  <a:cubicBezTo>
                    <a:pt x="218" y="26"/>
                    <a:pt x="163" y="0"/>
                    <a:pt x="107" y="45"/>
                  </a:cubicBezTo>
                  <a:cubicBezTo>
                    <a:pt x="66" y="77"/>
                    <a:pt x="34" y="117"/>
                    <a:pt x="8" y="161"/>
                  </a:cubicBezTo>
                  <a:cubicBezTo>
                    <a:pt x="2" y="171"/>
                    <a:pt x="0" y="185"/>
                    <a:pt x="0" y="197"/>
                  </a:cubicBezTo>
                  <a:cubicBezTo>
                    <a:pt x="0" y="213"/>
                    <a:pt x="6" y="216"/>
                    <a:pt x="21" y="213"/>
                  </a:cubicBezTo>
                  <a:close/>
                </a:path>
              </a:pathLst>
            </a:custGeom>
            <a:grpFill/>
            <a:ln>
              <a:noFill/>
            </a:ln>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grpSp>
      <p:cxnSp>
        <p:nvCxnSpPr>
          <p:cNvPr id="23" name="Straight Connector 6">
            <a:extLst>
              <a:ext uri="{FF2B5EF4-FFF2-40B4-BE49-F238E27FC236}">
                <a16:creationId xmlns:a16="http://schemas.microsoft.com/office/drawing/2014/main" id="{A2B30D6D-E542-44FD-845A-3C12F062327C}"/>
              </a:ext>
            </a:extLst>
          </p:cNvPr>
          <p:cNvCxnSpPr/>
          <p:nvPr/>
        </p:nvCxnSpPr>
        <p:spPr>
          <a:xfrm flipV="1">
            <a:off x="11740001" y="6520241"/>
            <a:ext cx="0" cy="2595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8DFF395-B5ED-43AB-AEE7-55963E13158C}"/>
              </a:ext>
            </a:extLst>
          </p:cNvPr>
          <p:cNvGrpSpPr/>
          <p:nvPr/>
        </p:nvGrpSpPr>
        <p:grpSpPr>
          <a:xfrm>
            <a:off x="4930594" y="3168223"/>
            <a:ext cx="7259697" cy="3689778"/>
            <a:chOff x="4832350" y="3105151"/>
            <a:chExt cx="7115175" cy="3616324"/>
          </a:xfrm>
          <a:solidFill>
            <a:schemeClr val="accent1">
              <a:alpha val="15000"/>
            </a:schemeClr>
          </a:solidFill>
        </p:grpSpPr>
        <p:sp>
          <p:nvSpPr>
            <p:cNvPr id="25" name="Freeform 13">
              <a:extLst>
                <a:ext uri="{FF2B5EF4-FFF2-40B4-BE49-F238E27FC236}">
                  <a16:creationId xmlns:a16="http://schemas.microsoft.com/office/drawing/2014/main" id="{28DA7791-7823-4F31-808E-2C63918DAC66}"/>
                </a:ext>
              </a:extLst>
            </p:cNvPr>
            <p:cNvSpPr>
              <a:spLocks/>
            </p:cNvSpPr>
            <p:nvPr userDrawn="1"/>
          </p:nvSpPr>
          <p:spPr bwMode="auto">
            <a:xfrm>
              <a:off x="4832350" y="3105151"/>
              <a:ext cx="7115175" cy="3616324"/>
            </a:xfrm>
            <a:custGeom>
              <a:avLst/>
              <a:gdLst>
                <a:gd name="T0" fmla="*/ 3293 w 3293"/>
                <a:gd name="T1" fmla="*/ 289 h 1675"/>
                <a:gd name="T2" fmla="*/ 3038 w 3293"/>
                <a:gd name="T3" fmla="*/ 206 h 1675"/>
                <a:gd name="T4" fmla="*/ 2344 w 3293"/>
                <a:gd name="T5" fmla="*/ 26 h 1675"/>
                <a:gd name="T6" fmla="*/ 1994 w 3293"/>
                <a:gd name="T7" fmla="*/ 1 h 1675"/>
                <a:gd name="T8" fmla="*/ 802 w 3293"/>
                <a:gd name="T9" fmla="*/ 507 h 1675"/>
                <a:gd name="T10" fmla="*/ 195 w 3293"/>
                <a:gd name="T11" fmla="*/ 1291 h 1675"/>
                <a:gd name="T12" fmla="*/ 0 w 3293"/>
                <a:gd name="T13" fmla="*/ 1675 h 1675"/>
                <a:gd name="T14" fmla="*/ 227 w 3293"/>
                <a:gd name="T15" fmla="*/ 1675 h 1675"/>
                <a:gd name="T16" fmla="*/ 257 w 3293"/>
                <a:gd name="T17" fmla="*/ 1618 h 1675"/>
                <a:gd name="T18" fmla="*/ 984 w 3293"/>
                <a:gd name="T19" fmla="*/ 591 h 1675"/>
                <a:gd name="T20" fmla="*/ 2306 w 3293"/>
                <a:gd name="T21" fmla="*/ 200 h 1675"/>
                <a:gd name="T22" fmla="*/ 3293 w 3293"/>
                <a:gd name="T23" fmla="*/ 538 h 1675"/>
                <a:gd name="T24" fmla="*/ 3293 w 3293"/>
                <a:gd name="T25" fmla="*/ 289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3" h="1675">
                  <a:moveTo>
                    <a:pt x="3293" y="289"/>
                  </a:moveTo>
                  <a:cubicBezTo>
                    <a:pt x="3208" y="261"/>
                    <a:pt x="3124" y="230"/>
                    <a:pt x="3038" y="206"/>
                  </a:cubicBezTo>
                  <a:cubicBezTo>
                    <a:pt x="2807" y="143"/>
                    <a:pt x="2577" y="77"/>
                    <a:pt x="2344" y="26"/>
                  </a:cubicBezTo>
                  <a:cubicBezTo>
                    <a:pt x="2231" y="1"/>
                    <a:pt x="2111" y="0"/>
                    <a:pt x="1994" y="1"/>
                  </a:cubicBezTo>
                  <a:cubicBezTo>
                    <a:pt x="1528" y="4"/>
                    <a:pt x="1135" y="184"/>
                    <a:pt x="802" y="507"/>
                  </a:cubicBezTo>
                  <a:cubicBezTo>
                    <a:pt x="562" y="740"/>
                    <a:pt x="358" y="999"/>
                    <a:pt x="195" y="1291"/>
                  </a:cubicBezTo>
                  <a:cubicBezTo>
                    <a:pt x="125" y="1416"/>
                    <a:pt x="64" y="1547"/>
                    <a:pt x="0" y="1675"/>
                  </a:cubicBezTo>
                  <a:cubicBezTo>
                    <a:pt x="75" y="1675"/>
                    <a:pt x="151" y="1675"/>
                    <a:pt x="227" y="1675"/>
                  </a:cubicBezTo>
                  <a:cubicBezTo>
                    <a:pt x="237" y="1656"/>
                    <a:pt x="247" y="1637"/>
                    <a:pt x="257" y="1618"/>
                  </a:cubicBezTo>
                  <a:cubicBezTo>
                    <a:pt x="450" y="1241"/>
                    <a:pt x="678" y="888"/>
                    <a:pt x="984" y="591"/>
                  </a:cubicBezTo>
                  <a:cubicBezTo>
                    <a:pt x="1356" y="229"/>
                    <a:pt x="1799" y="108"/>
                    <a:pt x="2306" y="200"/>
                  </a:cubicBezTo>
                  <a:cubicBezTo>
                    <a:pt x="2652" y="262"/>
                    <a:pt x="2974" y="397"/>
                    <a:pt x="3293" y="538"/>
                  </a:cubicBezTo>
                  <a:cubicBezTo>
                    <a:pt x="3293" y="455"/>
                    <a:pt x="3293" y="372"/>
                    <a:pt x="3293" y="2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6" name="Freeform 14">
              <a:extLst>
                <a:ext uri="{FF2B5EF4-FFF2-40B4-BE49-F238E27FC236}">
                  <a16:creationId xmlns:a16="http://schemas.microsoft.com/office/drawing/2014/main" id="{E03895C9-7B8D-419E-8045-86D7E6B36451}"/>
                </a:ext>
              </a:extLst>
            </p:cNvPr>
            <p:cNvSpPr>
              <a:spLocks/>
            </p:cNvSpPr>
            <p:nvPr userDrawn="1"/>
          </p:nvSpPr>
          <p:spPr bwMode="auto">
            <a:xfrm>
              <a:off x="5743575" y="3806825"/>
              <a:ext cx="6203950" cy="2914650"/>
            </a:xfrm>
            <a:custGeom>
              <a:avLst/>
              <a:gdLst>
                <a:gd name="T0" fmla="*/ 2871 w 2871"/>
                <a:gd name="T1" fmla="*/ 690 h 1350"/>
                <a:gd name="T2" fmla="*/ 2871 w 2871"/>
                <a:gd name="T3" fmla="*/ 430 h 1350"/>
                <a:gd name="T4" fmla="*/ 2063 w 2871"/>
                <a:gd name="T5" fmla="*/ 88 h 1350"/>
                <a:gd name="T6" fmla="*/ 1159 w 2871"/>
                <a:gd name="T7" fmla="*/ 99 h 1350"/>
                <a:gd name="T8" fmla="*/ 338 w 2871"/>
                <a:gd name="T9" fmla="*/ 756 h 1350"/>
                <a:gd name="T10" fmla="*/ 0 w 2871"/>
                <a:gd name="T11" fmla="*/ 1350 h 1350"/>
                <a:gd name="T12" fmla="*/ 238 w 2871"/>
                <a:gd name="T13" fmla="*/ 1350 h 1350"/>
                <a:gd name="T14" fmla="*/ 403 w 2871"/>
                <a:gd name="T15" fmla="*/ 1054 h 1350"/>
                <a:gd name="T16" fmla="*/ 899 w 2871"/>
                <a:gd name="T17" fmla="*/ 459 h 1350"/>
                <a:gd name="T18" fmla="*/ 1904 w 2871"/>
                <a:gd name="T19" fmla="*/ 233 h 1350"/>
                <a:gd name="T20" fmla="*/ 2871 w 2871"/>
                <a:gd name="T21" fmla="*/ 690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1" h="1350">
                  <a:moveTo>
                    <a:pt x="2871" y="690"/>
                  </a:moveTo>
                  <a:cubicBezTo>
                    <a:pt x="2871" y="603"/>
                    <a:pt x="2871" y="516"/>
                    <a:pt x="2871" y="430"/>
                  </a:cubicBezTo>
                  <a:cubicBezTo>
                    <a:pt x="2610" y="296"/>
                    <a:pt x="2347" y="168"/>
                    <a:pt x="2063" y="88"/>
                  </a:cubicBezTo>
                  <a:cubicBezTo>
                    <a:pt x="1760" y="3"/>
                    <a:pt x="1459" y="0"/>
                    <a:pt x="1159" y="99"/>
                  </a:cubicBezTo>
                  <a:cubicBezTo>
                    <a:pt x="804" y="216"/>
                    <a:pt x="540" y="452"/>
                    <a:pt x="338" y="756"/>
                  </a:cubicBezTo>
                  <a:cubicBezTo>
                    <a:pt x="213" y="945"/>
                    <a:pt x="112" y="1152"/>
                    <a:pt x="0" y="1350"/>
                  </a:cubicBezTo>
                  <a:cubicBezTo>
                    <a:pt x="79" y="1350"/>
                    <a:pt x="159" y="1350"/>
                    <a:pt x="238" y="1350"/>
                  </a:cubicBezTo>
                  <a:cubicBezTo>
                    <a:pt x="293" y="1252"/>
                    <a:pt x="345" y="1151"/>
                    <a:pt x="403" y="1054"/>
                  </a:cubicBezTo>
                  <a:cubicBezTo>
                    <a:pt x="539" y="831"/>
                    <a:pt x="694" y="624"/>
                    <a:pt x="899" y="459"/>
                  </a:cubicBezTo>
                  <a:cubicBezTo>
                    <a:pt x="1197" y="220"/>
                    <a:pt x="1536" y="146"/>
                    <a:pt x="1904" y="233"/>
                  </a:cubicBezTo>
                  <a:cubicBezTo>
                    <a:pt x="2257" y="317"/>
                    <a:pt x="2568" y="497"/>
                    <a:pt x="2871" y="6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7" name="Freeform 15">
              <a:extLst>
                <a:ext uri="{FF2B5EF4-FFF2-40B4-BE49-F238E27FC236}">
                  <a16:creationId xmlns:a16="http://schemas.microsoft.com/office/drawing/2014/main" id="{3A544DD0-F77A-4331-BAF5-2505E8375B97}"/>
                </a:ext>
              </a:extLst>
            </p:cNvPr>
            <p:cNvSpPr>
              <a:spLocks/>
            </p:cNvSpPr>
            <p:nvPr userDrawn="1"/>
          </p:nvSpPr>
          <p:spPr bwMode="auto">
            <a:xfrm>
              <a:off x="6657975" y="4592638"/>
              <a:ext cx="5289550" cy="2128837"/>
            </a:xfrm>
            <a:custGeom>
              <a:avLst/>
              <a:gdLst>
                <a:gd name="T0" fmla="*/ 0 w 2448"/>
                <a:gd name="T1" fmla="*/ 986 h 986"/>
                <a:gd name="T2" fmla="*/ 205 w 2448"/>
                <a:gd name="T3" fmla="*/ 986 h 986"/>
                <a:gd name="T4" fmla="*/ 376 w 2448"/>
                <a:gd name="T5" fmla="*/ 680 h 986"/>
                <a:gd name="T6" fmla="*/ 1590 w 2448"/>
                <a:gd name="T7" fmla="*/ 256 h 986"/>
                <a:gd name="T8" fmla="*/ 2199 w 2448"/>
                <a:gd name="T9" fmla="*/ 682 h 986"/>
                <a:gd name="T10" fmla="*/ 2448 w 2448"/>
                <a:gd name="T11" fmla="*/ 965 h 986"/>
                <a:gd name="T12" fmla="*/ 2448 w 2448"/>
                <a:gd name="T13" fmla="*/ 542 h 986"/>
                <a:gd name="T14" fmla="*/ 2416 w 2448"/>
                <a:gd name="T15" fmla="*/ 525 h 986"/>
                <a:gd name="T16" fmla="*/ 1919 w 2448"/>
                <a:gd name="T17" fmla="*/ 202 h 986"/>
                <a:gd name="T18" fmla="*/ 1185 w 2448"/>
                <a:gd name="T19" fmla="*/ 13 h 986"/>
                <a:gd name="T20" fmla="*/ 369 w 2448"/>
                <a:gd name="T21" fmla="*/ 411 h 986"/>
                <a:gd name="T22" fmla="*/ 0 w 2448"/>
                <a:gd name="T23" fmla="*/ 98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8" h="986">
                  <a:moveTo>
                    <a:pt x="0" y="986"/>
                  </a:moveTo>
                  <a:cubicBezTo>
                    <a:pt x="68" y="986"/>
                    <a:pt x="137" y="986"/>
                    <a:pt x="205" y="986"/>
                  </a:cubicBezTo>
                  <a:cubicBezTo>
                    <a:pt x="262" y="884"/>
                    <a:pt x="314" y="779"/>
                    <a:pt x="376" y="680"/>
                  </a:cubicBezTo>
                  <a:cubicBezTo>
                    <a:pt x="604" y="317"/>
                    <a:pt x="1070" y="57"/>
                    <a:pt x="1590" y="256"/>
                  </a:cubicBezTo>
                  <a:cubicBezTo>
                    <a:pt x="1829" y="348"/>
                    <a:pt x="2028" y="495"/>
                    <a:pt x="2199" y="682"/>
                  </a:cubicBezTo>
                  <a:cubicBezTo>
                    <a:pt x="2284" y="775"/>
                    <a:pt x="2365" y="871"/>
                    <a:pt x="2448" y="965"/>
                  </a:cubicBezTo>
                  <a:cubicBezTo>
                    <a:pt x="2448" y="824"/>
                    <a:pt x="2448" y="683"/>
                    <a:pt x="2448" y="542"/>
                  </a:cubicBezTo>
                  <a:cubicBezTo>
                    <a:pt x="2437" y="536"/>
                    <a:pt x="2425" y="532"/>
                    <a:pt x="2416" y="525"/>
                  </a:cubicBezTo>
                  <a:cubicBezTo>
                    <a:pt x="2265" y="395"/>
                    <a:pt x="2095" y="293"/>
                    <a:pt x="1919" y="202"/>
                  </a:cubicBezTo>
                  <a:cubicBezTo>
                    <a:pt x="1689" y="82"/>
                    <a:pt x="1448" y="0"/>
                    <a:pt x="1185" y="13"/>
                  </a:cubicBezTo>
                  <a:cubicBezTo>
                    <a:pt x="857" y="29"/>
                    <a:pt x="586" y="165"/>
                    <a:pt x="369" y="411"/>
                  </a:cubicBezTo>
                  <a:cubicBezTo>
                    <a:pt x="216" y="584"/>
                    <a:pt x="104" y="783"/>
                    <a:pt x="0" y="9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8" name="Freeform 16">
              <a:extLst>
                <a:ext uri="{FF2B5EF4-FFF2-40B4-BE49-F238E27FC236}">
                  <a16:creationId xmlns:a16="http://schemas.microsoft.com/office/drawing/2014/main" id="{3E42F001-1C18-436B-920F-D22F97385251}"/>
                </a:ext>
              </a:extLst>
            </p:cNvPr>
            <p:cNvSpPr>
              <a:spLocks/>
            </p:cNvSpPr>
            <p:nvPr userDrawn="1"/>
          </p:nvSpPr>
          <p:spPr bwMode="auto">
            <a:xfrm>
              <a:off x="7500938" y="5211763"/>
              <a:ext cx="3813175" cy="1509712"/>
            </a:xfrm>
            <a:custGeom>
              <a:avLst/>
              <a:gdLst>
                <a:gd name="T0" fmla="*/ 1765 w 1765"/>
                <a:gd name="T1" fmla="*/ 699 h 699"/>
                <a:gd name="T2" fmla="*/ 1108 w 1765"/>
                <a:gd name="T3" fmla="*/ 118 h 699"/>
                <a:gd name="T4" fmla="*/ 109 w 1765"/>
                <a:gd name="T5" fmla="*/ 484 h 699"/>
                <a:gd name="T6" fmla="*/ 0 w 1765"/>
                <a:gd name="T7" fmla="*/ 699 h 699"/>
                <a:gd name="T8" fmla="*/ 227 w 1765"/>
                <a:gd name="T9" fmla="*/ 699 h 699"/>
                <a:gd name="T10" fmla="*/ 428 w 1765"/>
                <a:gd name="T11" fmla="*/ 439 h 699"/>
                <a:gd name="T12" fmla="*/ 824 w 1765"/>
                <a:gd name="T13" fmla="*/ 253 h 699"/>
                <a:gd name="T14" fmla="*/ 1462 w 1765"/>
                <a:gd name="T15" fmla="*/ 699 h 699"/>
                <a:gd name="T16" fmla="*/ 1765 w 1765"/>
                <a:gd name="T17" fmla="*/ 699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5" h="699">
                  <a:moveTo>
                    <a:pt x="1765" y="699"/>
                  </a:moveTo>
                  <a:cubicBezTo>
                    <a:pt x="1618" y="425"/>
                    <a:pt x="1414" y="204"/>
                    <a:pt x="1108" y="118"/>
                  </a:cubicBezTo>
                  <a:cubicBezTo>
                    <a:pt x="694" y="0"/>
                    <a:pt x="348" y="119"/>
                    <a:pt x="109" y="484"/>
                  </a:cubicBezTo>
                  <a:cubicBezTo>
                    <a:pt x="66" y="551"/>
                    <a:pt x="36" y="628"/>
                    <a:pt x="0" y="699"/>
                  </a:cubicBezTo>
                  <a:cubicBezTo>
                    <a:pt x="75" y="699"/>
                    <a:pt x="151" y="699"/>
                    <a:pt x="227" y="699"/>
                  </a:cubicBezTo>
                  <a:cubicBezTo>
                    <a:pt x="294" y="612"/>
                    <a:pt x="353" y="519"/>
                    <a:pt x="428" y="439"/>
                  </a:cubicBezTo>
                  <a:cubicBezTo>
                    <a:pt x="533" y="327"/>
                    <a:pt x="666" y="262"/>
                    <a:pt x="824" y="253"/>
                  </a:cubicBezTo>
                  <a:cubicBezTo>
                    <a:pt x="1110" y="238"/>
                    <a:pt x="1342" y="446"/>
                    <a:pt x="1462" y="699"/>
                  </a:cubicBezTo>
                  <a:cubicBezTo>
                    <a:pt x="1563" y="699"/>
                    <a:pt x="1664" y="699"/>
                    <a:pt x="1765" y="6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sp>
          <p:nvSpPr>
            <p:cNvPr id="29" name="Freeform 17">
              <a:extLst>
                <a:ext uri="{FF2B5EF4-FFF2-40B4-BE49-F238E27FC236}">
                  <a16:creationId xmlns:a16="http://schemas.microsoft.com/office/drawing/2014/main" id="{E6B6ACA9-48BE-4B65-AE4C-BD64746FE80D}"/>
                </a:ext>
              </a:extLst>
            </p:cNvPr>
            <p:cNvSpPr>
              <a:spLocks/>
            </p:cNvSpPr>
            <p:nvPr userDrawn="1"/>
          </p:nvSpPr>
          <p:spPr bwMode="auto">
            <a:xfrm>
              <a:off x="8435975" y="6038850"/>
              <a:ext cx="1754188" cy="682625"/>
            </a:xfrm>
            <a:custGeom>
              <a:avLst/>
              <a:gdLst>
                <a:gd name="T0" fmla="*/ 812 w 812"/>
                <a:gd name="T1" fmla="*/ 316 h 316"/>
                <a:gd name="T2" fmla="*/ 532 w 812"/>
                <a:gd name="T3" fmla="*/ 64 h 316"/>
                <a:gd name="T4" fmla="*/ 0 w 812"/>
                <a:gd name="T5" fmla="*/ 316 h 316"/>
                <a:gd name="T6" fmla="*/ 227 w 812"/>
                <a:gd name="T7" fmla="*/ 316 h 316"/>
                <a:gd name="T8" fmla="*/ 552 w 812"/>
                <a:gd name="T9" fmla="*/ 316 h 316"/>
                <a:gd name="T10" fmla="*/ 812 w 812"/>
                <a:gd name="T11" fmla="*/ 316 h 316"/>
              </a:gdLst>
              <a:ahLst/>
              <a:cxnLst>
                <a:cxn ang="0">
                  <a:pos x="T0" y="T1"/>
                </a:cxn>
                <a:cxn ang="0">
                  <a:pos x="T2" y="T3"/>
                </a:cxn>
                <a:cxn ang="0">
                  <a:pos x="T4" y="T5"/>
                </a:cxn>
                <a:cxn ang="0">
                  <a:pos x="T6" y="T7"/>
                </a:cxn>
                <a:cxn ang="0">
                  <a:pos x="T8" y="T9"/>
                </a:cxn>
                <a:cxn ang="0">
                  <a:pos x="T10" y="T11"/>
                </a:cxn>
              </a:cxnLst>
              <a:rect l="0" t="0" r="r" b="b"/>
              <a:pathLst>
                <a:path w="812" h="316">
                  <a:moveTo>
                    <a:pt x="812" y="316"/>
                  </a:moveTo>
                  <a:cubicBezTo>
                    <a:pt x="746" y="202"/>
                    <a:pt x="666" y="104"/>
                    <a:pt x="532" y="64"/>
                  </a:cubicBezTo>
                  <a:cubicBezTo>
                    <a:pt x="319" y="0"/>
                    <a:pt x="94" y="108"/>
                    <a:pt x="0" y="316"/>
                  </a:cubicBezTo>
                  <a:cubicBezTo>
                    <a:pt x="76" y="316"/>
                    <a:pt x="152" y="316"/>
                    <a:pt x="227" y="316"/>
                  </a:cubicBezTo>
                  <a:cubicBezTo>
                    <a:pt x="338" y="187"/>
                    <a:pt x="467" y="187"/>
                    <a:pt x="552" y="316"/>
                  </a:cubicBezTo>
                  <a:cubicBezTo>
                    <a:pt x="639" y="316"/>
                    <a:pt x="726" y="316"/>
                    <a:pt x="812" y="3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97" tIns="46649" rIns="93297" bIns="46649" numCol="1" anchor="t" anchorCtr="0" compatLnSpc="1">
              <a:prstTxWarp prst="textNoShape">
                <a:avLst/>
              </a:prstTxWarp>
            </a:bodyPr>
            <a:lstStyle/>
            <a:p>
              <a:pPr eaLnBrk="1"/>
              <a:endParaRPr lang="es-CO" sz="1837" dirty="0">
                <a:latin typeface="Arial" panose="020B0604020202020204" pitchFamily="34" charset="0"/>
                <a:cs typeface="Arial" panose="020B0604020202020204" pitchFamily="34" charset="0"/>
                <a:sym typeface="Arial" panose="020B0604020202020204" pitchFamily="34" charset="0"/>
              </a:endParaRPr>
            </a:p>
          </p:txBody>
        </p:sp>
      </p:grpSp>
      <p:sp>
        <p:nvSpPr>
          <p:cNvPr id="47" name="Text Placeholder 2">
            <a:hlinkClick r:id="" action="ppaction://noaction"/>
            <a:extLst>
              <a:ext uri="{FF2B5EF4-FFF2-40B4-BE49-F238E27FC236}">
                <a16:creationId xmlns:a16="http://schemas.microsoft.com/office/drawing/2014/main" id="{A3E05F5E-E929-4808-B225-4ACA9375B236}"/>
              </a:ext>
            </a:extLst>
          </p:cNvPr>
          <p:cNvSpPr>
            <a:spLocks noGrp="1"/>
          </p:cNvSpPr>
          <p:nvPr>
            <p:custDataLst>
              <p:tags r:id="rId4"/>
            </p:custDataLst>
          </p:nvPr>
        </p:nvSpPr>
        <p:spPr bwMode="gray">
          <a:xfrm>
            <a:off x="1644649" y="2260599"/>
            <a:ext cx="4725988" cy="38100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82550" tIns="65088" rIns="0" bIns="66675" numCol="1" spcCol="0" rtlCol="0" anchor="ctr" anchorCtr="0">
            <a:noAutofit/>
          </a:bodyPr>
          <a:lstStyle>
            <a:lvl1pPr marL="0" indent="0" algn="l" defTabSz="913526" rtl="0" eaLnBrk="1" fontAlgn="base" latinLnBrk="0" hangingPunct="1">
              <a:spcBef>
                <a:spcPct val="0"/>
              </a:spcBef>
              <a:spcAft>
                <a:spcPct val="0"/>
              </a:spcAft>
              <a:buClr>
                <a:schemeClr val="tx2"/>
              </a:buClr>
              <a:buSzPct val="100000"/>
              <a:defRPr lang="es-ES" sz="1632" baseline="0" dirty="0">
                <a:solidFill>
                  <a:schemeClr val="tx1"/>
                </a:solidFill>
                <a:latin typeface="+mn-lt"/>
                <a:ea typeface="+mn-ea"/>
                <a:cs typeface="+mn-cs"/>
              </a:defRPr>
            </a:lvl1pPr>
            <a:lvl2pPr marL="198346" indent="-194673" algn="l" defTabSz="913526" rtl="0" eaLnBrk="1" fontAlgn="base" latinLnBrk="0" hangingPunct="1">
              <a:spcBef>
                <a:spcPct val="0"/>
              </a:spcBef>
              <a:spcAft>
                <a:spcPct val="0"/>
              </a:spcAft>
              <a:buClr>
                <a:schemeClr val="tx2"/>
              </a:buClr>
              <a:buSzPct val="125000"/>
              <a:buFont typeface="Arial" charset="0"/>
              <a:buChar char="▪"/>
              <a:defRPr lang="es-ES" sz="1632" baseline="0" dirty="0">
                <a:solidFill>
                  <a:schemeClr val="tx1"/>
                </a:solidFill>
                <a:latin typeface="+mn-lt"/>
                <a:ea typeface="+mn-ea"/>
                <a:cs typeface="+mn-cs"/>
              </a:defRPr>
            </a:lvl2pPr>
            <a:lvl3pPr marL="490777" indent="-291551"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3pPr>
            <a:lvl4pPr marL="628097" indent="-157942"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4pPr>
            <a:lvl5pPr marL="764001" indent="-132231" algn="l" defTabSz="913526" rtl="0" eaLnBrk="1" fontAlgn="base" latinLnBrk="0" hangingPunct="1">
              <a:spcBef>
                <a:spcPct val="0"/>
              </a:spcBef>
              <a:spcAft>
                <a:spcPct val="0"/>
              </a:spcAft>
              <a:buClr>
                <a:schemeClr val="tx2"/>
              </a:buClr>
              <a:buSzPct val="89000"/>
              <a:buFont typeface="Arial" charset="0"/>
              <a:buChar char="-"/>
              <a:defRPr lang="es-ES" sz="1632" baseline="0" dirty="0">
                <a:solidFill>
                  <a:schemeClr val="tx1"/>
                </a:solidFill>
                <a:latin typeface="+mn-lt"/>
                <a:ea typeface="+mn-ea"/>
                <a:cs typeface="+mn-cs"/>
              </a:defRPr>
            </a:lvl5pPr>
            <a:lvl6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6pPr>
            <a:lvl7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7pPr>
            <a:lvl8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8pPr>
            <a:lvl9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9pPr>
          </a:lstStyle>
          <a:p>
            <a:r>
              <a:rPr lang="es-PE" b="1" dirty="0" smtClean="0">
                <a:solidFill>
                  <a:schemeClr val="bg1"/>
                </a:solidFill>
              </a:rPr>
              <a:t>El Modelo de </a:t>
            </a:r>
            <a:r>
              <a:rPr lang="es-PE" b="1" dirty="0" err="1" smtClean="0">
                <a:solidFill>
                  <a:schemeClr val="bg1"/>
                </a:solidFill>
              </a:rPr>
              <a:t>Antamina</a:t>
            </a:r>
            <a:r>
              <a:rPr lang="es-PE" b="1" dirty="0" smtClean="0">
                <a:solidFill>
                  <a:schemeClr val="bg1"/>
                </a:solidFill>
              </a:rPr>
              <a:t> </a:t>
            </a:r>
            <a:endParaRPr lang="es-CO" b="1" dirty="0">
              <a:solidFill>
                <a:schemeClr val="bg1"/>
              </a:solidFill>
            </a:endParaRPr>
          </a:p>
        </p:txBody>
      </p:sp>
      <p:sp>
        <p:nvSpPr>
          <p:cNvPr id="39" name="Text Placeholder 2">
            <a:hlinkClick r:id="" action="ppaction://noaction"/>
            <a:extLst>
              <a:ext uri="{FF2B5EF4-FFF2-40B4-BE49-F238E27FC236}">
                <a16:creationId xmlns:a16="http://schemas.microsoft.com/office/drawing/2014/main" id="{89A3FA35-D9AF-4897-B307-76C41E260E93}"/>
              </a:ext>
            </a:extLst>
          </p:cNvPr>
          <p:cNvSpPr>
            <a:spLocks noGrp="1"/>
          </p:cNvSpPr>
          <p:nvPr>
            <p:custDataLst>
              <p:tags r:id="rId5"/>
            </p:custDataLst>
          </p:nvPr>
        </p:nvSpPr>
        <p:spPr bwMode="gray">
          <a:xfrm>
            <a:off x="1644649" y="1878012"/>
            <a:ext cx="4725988" cy="382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82550" tIns="66675" rIns="0" bIns="66675" numCol="1" spcCol="0" rtlCol="0" anchor="ctr" anchorCtr="0">
            <a:noAutofit/>
          </a:bodyPr>
          <a:lstStyle>
            <a:lvl1pPr marL="0" indent="0" algn="l" defTabSz="913526" rtl="0" eaLnBrk="1" fontAlgn="base" latinLnBrk="0" hangingPunct="1">
              <a:spcBef>
                <a:spcPct val="0"/>
              </a:spcBef>
              <a:spcAft>
                <a:spcPct val="0"/>
              </a:spcAft>
              <a:buClr>
                <a:schemeClr val="tx2"/>
              </a:buClr>
              <a:buSzPct val="100000"/>
              <a:defRPr lang="es-ES" sz="1632" baseline="0" dirty="0">
                <a:solidFill>
                  <a:schemeClr val="tx1"/>
                </a:solidFill>
                <a:latin typeface="+mn-lt"/>
                <a:ea typeface="+mn-ea"/>
                <a:cs typeface="+mn-cs"/>
              </a:defRPr>
            </a:lvl1pPr>
            <a:lvl2pPr marL="198346" indent="-194673" algn="l" defTabSz="913526" rtl="0" eaLnBrk="1" fontAlgn="base" latinLnBrk="0" hangingPunct="1">
              <a:spcBef>
                <a:spcPct val="0"/>
              </a:spcBef>
              <a:spcAft>
                <a:spcPct val="0"/>
              </a:spcAft>
              <a:buClr>
                <a:schemeClr val="tx2"/>
              </a:buClr>
              <a:buSzPct val="125000"/>
              <a:buFont typeface="Arial" charset="0"/>
              <a:buChar char="▪"/>
              <a:defRPr lang="es-ES" sz="1632" baseline="0" dirty="0">
                <a:solidFill>
                  <a:schemeClr val="tx1"/>
                </a:solidFill>
                <a:latin typeface="+mn-lt"/>
                <a:ea typeface="+mn-ea"/>
                <a:cs typeface="+mn-cs"/>
              </a:defRPr>
            </a:lvl2pPr>
            <a:lvl3pPr marL="490777" indent="-291551"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3pPr>
            <a:lvl4pPr marL="628097" indent="-157942" algn="l" defTabSz="913526" rtl="0" eaLnBrk="1" fontAlgn="base" latinLnBrk="0" hangingPunct="1">
              <a:spcBef>
                <a:spcPct val="0"/>
              </a:spcBef>
              <a:spcAft>
                <a:spcPct val="0"/>
              </a:spcAft>
              <a:buClr>
                <a:schemeClr val="tx2"/>
              </a:buClr>
              <a:buSzPct val="120000"/>
              <a:buFont typeface="Arial" charset="0"/>
              <a:buChar char="▫"/>
              <a:defRPr lang="es-ES" sz="1632" baseline="0" dirty="0">
                <a:solidFill>
                  <a:schemeClr val="tx1"/>
                </a:solidFill>
                <a:latin typeface="+mn-lt"/>
                <a:ea typeface="+mn-ea"/>
                <a:cs typeface="+mn-cs"/>
              </a:defRPr>
            </a:lvl4pPr>
            <a:lvl5pPr marL="764001" indent="-132231" algn="l" defTabSz="913526" rtl="0" eaLnBrk="1" fontAlgn="base" latinLnBrk="0" hangingPunct="1">
              <a:spcBef>
                <a:spcPct val="0"/>
              </a:spcBef>
              <a:spcAft>
                <a:spcPct val="0"/>
              </a:spcAft>
              <a:buClr>
                <a:schemeClr val="tx2"/>
              </a:buClr>
              <a:buSzPct val="89000"/>
              <a:buFont typeface="Arial" charset="0"/>
              <a:buChar char="-"/>
              <a:defRPr lang="es-ES" sz="1632" baseline="0" dirty="0">
                <a:solidFill>
                  <a:schemeClr val="tx1"/>
                </a:solidFill>
                <a:latin typeface="+mn-lt"/>
                <a:ea typeface="+mn-ea"/>
                <a:cs typeface="+mn-cs"/>
              </a:defRPr>
            </a:lvl5pPr>
            <a:lvl6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6pPr>
            <a:lvl7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7pPr>
            <a:lvl8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8pPr>
            <a:lvl9pPr marL="1020090" indent="-177099" algn="l" defTabSz="1218095" rtl="0" eaLnBrk="1" fontAlgn="base" hangingPunct="1">
              <a:spcBef>
                <a:spcPct val="0"/>
              </a:spcBef>
              <a:spcAft>
                <a:spcPct val="0"/>
              </a:spcAft>
              <a:buClr>
                <a:schemeClr val="tx2"/>
              </a:buClr>
              <a:buSzPct val="89000"/>
              <a:buFont typeface="Arial" charset="0"/>
              <a:buChar char="-"/>
              <a:defRPr sz="2176" baseline="0">
                <a:solidFill>
                  <a:schemeClr val="tx1"/>
                </a:solidFill>
                <a:latin typeface="+mn-lt"/>
              </a:defRPr>
            </a:lvl9pPr>
          </a:lstStyle>
          <a:p>
            <a:r>
              <a:rPr lang="es-PE" dirty="0" smtClean="0">
                <a:solidFill>
                  <a:schemeClr val="bg1"/>
                </a:solidFill>
              </a:rPr>
              <a:t>Contexto actual</a:t>
            </a:r>
            <a:endParaRPr lang="es-CO" dirty="0">
              <a:solidFill>
                <a:schemeClr val="bg1"/>
              </a:solidFill>
            </a:endParaRPr>
          </a:p>
        </p:txBody>
      </p:sp>
      <p:sp>
        <p:nvSpPr>
          <p:cNvPr id="30" name="Title 1">
            <a:extLst>
              <a:ext uri="{FF2B5EF4-FFF2-40B4-BE49-F238E27FC236}">
                <a16:creationId xmlns:a16="http://schemas.microsoft.com/office/drawing/2014/main" id="{0679E516-C327-4549-B215-B1B5DAEF3D09}"/>
              </a:ext>
            </a:extLst>
          </p:cNvPr>
          <p:cNvSpPr txBox="1">
            <a:spLocks/>
          </p:cNvSpPr>
          <p:nvPr/>
        </p:nvSpPr>
        <p:spPr bwMode="gray">
          <a:xfrm>
            <a:off x="1743124" y="2690315"/>
            <a:ext cx="7408326" cy="25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1218095" rtl="0" eaLnBrk="1" fontAlgn="base" hangingPunct="1">
              <a:spcBef>
                <a:spcPct val="0"/>
              </a:spcBef>
              <a:spcAft>
                <a:spcPct val="0"/>
              </a:spcAft>
              <a:tabLst>
                <a:tab pos="367156" algn="l"/>
              </a:tabLst>
              <a:defRPr sz="2041" b="0" baseline="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vl2pPr algn="l" defTabSz="1218095" rtl="0" eaLnBrk="1" fontAlgn="base" hangingPunct="1">
              <a:spcBef>
                <a:spcPct val="0"/>
              </a:spcBef>
              <a:spcAft>
                <a:spcPct val="0"/>
              </a:spcAft>
              <a:defRPr sz="2584" b="1">
                <a:solidFill>
                  <a:schemeClr val="tx2"/>
                </a:solidFill>
                <a:latin typeface="Arial" charset="0"/>
              </a:defRPr>
            </a:lvl2pPr>
            <a:lvl3pPr algn="l" defTabSz="1218095" rtl="0" eaLnBrk="1" fontAlgn="base" hangingPunct="1">
              <a:spcBef>
                <a:spcPct val="0"/>
              </a:spcBef>
              <a:spcAft>
                <a:spcPct val="0"/>
              </a:spcAft>
              <a:defRPr sz="2584" b="1">
                <a:solidFill>
                  <a:schemeClr val="tx2"/>
                </a:solidFill>
                <a:latin typeface="Arial" charset="0"/>
              </a:defRPr>
            </a:lvl3pPr>
            <a:lvl4pPr algn="l" defTabSz="1218095" rtl="0" eaLnBrk="1" fontAlgn="base" hangingPunct="1">
              <a:spcBef>
                <a:spcPct val="0"/>
              </a:spcBef>
              <a:spcAft>
                <a:spcPct val="0"/>
              </a:spcAft>
              <a:defRPr sz="2584" b="1">
                <a:solidFill>
                  <a:schemeClr val="tx2"/>
                </a:solidFill>
                <a:latin typeface="Arial" charset="0"/>
              </a:defRPr>
            </a:lvl4pPr>
            <a:lvl5pPr algn="l" defTabSz="1218095" rtl="0" eaLnBrk="1" fontAlgn="base" hangingPunct="1">
              <a:spcBef>
                <a:spcPct val="0"/>
              </a:spcBef>
              <a:spcAft>
                <a:spcPct val="0"/>
              </a:spcAft>
              <a:defRPr sz="2584" b="1">
                <a:solidFill>
                  <a:schemeClr val="tx2"/>
                </a:solidFill>
                <a:latin typeface="Arial" charset="0"/>
              </a:defRPr>
            </a:lvl5pPr>
            <a:lvl6pPr marL="622005" algn="l" defTabSz="1218095" rtl="0" eaLnBrk="1" fontAlgn="base" hangingPunct="1">
              <a:spcBef>
                <a:spcPct val="0"/>
              </a:spcBef>
              <a:spcAft>
                <a:spcPct val="0"/>
              </a:spcAft>
              <a:defRPr sz="2584" b="1">
                <a:solidFill>
                  <a:schemeClr val="tx2"/>
                </a:solidFill>
                <a:latin typeface="Arial" charset="0"/>
              </a:defRPr>
            </a:lvl6pPr>
            <a:lvl7pPr marL="1244012" algn="l" defTabSz="1218095" rtl="0" eaLnBrk="1" fontAlgn="base" hangingPunct="1">
              <a:spcBef>
                <a:spcPct val="0"/>
              </a:spcBef>
              <a:spcAft>
                <a:spcPct val="0"/>
              </a:spcAft>
              <a:defRPr sz="2584" b="1">
                <a:solidFill>
                  <a:schemeClr val="tx2"/>
                </a:solidFill>
                <a:latin typeface="Arial" charset="0"/>
              </a:defRPr>
            </a:lvl7pPr>
            <a:lvl8pPr marL="1866017" algn="l" defTabSz="1218095" rtl="0" eaLnBrk="1" fontAlgn="base" hangingPunct="1">
              <a:spcBef>
                <a:spcPct val="0"/>
              </a:spcBef>
              <a:spcAft>
                <a:spcPct val="0"/>
              </a:spcAft>
              <a:defRPr sz="2584" b="1">
                <a:solidFill>
                  <a:schemeClr val="tx2"/>
                </a:solidFill>
                <a:latin typeface="Arial" charset="0"/>
              </a:defRPr>
            </a:lvl8pPr>
            <a:lvl9pPr marL="2488024" algn="l" defTabSz="1218095" rtl="0" eaLnBrk="1" fontAlgn="base" hangingPunct="1">
              <a:spcBef>
                <a:spcPct val="0"/>
              </a:spcBef>
              <a:spcAft>
                <a:spcPct val="0"/>
              </a:spcAft>
              <a:defRPr sz="2584" b="1">
                <a:solidFill>
                  <a:schemeClr val="tx2"/>
                </a:solidFill>
                <a:latin typeface="Arial" charset="0"/>
              </a:defRPr>
            </a:lvl9pPr>
          </a:lstStyle>
          <a:p>
            <a:pPr defTabSz="913526">
              <a:buClr>
                <a:schemeClr val="tx2"/>
              </a:buClr>
              <a:buSzPct val="100000"/>
            </a:pPr>
            <a:r>
              <a:rPr lang="es-PE" sz="1632" dirty="0" smtClean="0">
                <a:solidFill>
                  <a:schemeClr val="bg1"/>
                </a:solidFill>
                <a:latin typeface="+mn-lt"/>
                <a:ea typeface="+mn-ea"/>
                <a:cs typeface="+mn-cs"/>
              </a:rPr>
              <a:t>Hacia un escalamiento a la política pública  </a:t>
            </a:r>
            <a:endParaRPr lang="es-PE" sz="1632" dirty="0">
              <a:solidFill>
                <a:schemeClr val="bg1"/>
              </a:solidFill>
              <a:latin typeface="+mn-lt"/>
              <a:ea typeface="+mn-ea"/>
              <a:cs typeface="+mn-cs"/>
            </a:endParaRPr>
          </a:p>
        </p:txBody>
      </p:sp>
    </p:spTree>
    <p:extLst>
      <p:ext uri="{BB962C8B-B14F-4D97-AF65-F5344CB8AC3E}">
        <p14:creationId xmlns:p14="http://schemas.microsoft.com/office/powerpoint/2010/main" val="1994462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F50054D-DA2E-44D2-8F3C-9CD9309C7408}"/>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034" name="think-cell Slide" r:id="rId6" imgW="473" imgH="476" progId="TCLayout.ActiveDocument.1">
                  <p:embed/>
                </p:oleObj>
              </mc:Choice>
              <mc:Fallback>
                <p:oleObj name="think-cell Slide" r:id="rId6" imgW="473" imgH="476" progId="TCLayout.ActiveDocument.1">
                  <p:embed/>
                  <p:pic>
                    <p:nvPicPr>
                      <p:cNvPr id="5" name="Object 4" hidden="1">
                        <a:extLst>
                          <a:ext uri="{FF2B5EF4-FFF2-40B4-BE49-F238E27FC236}">
                            <a16:creationId xmlns:a16="http://schemas.microsoft.com/office/drawing/2014/main" id="{1F50054D-DA2E-44D2-8F3C-9CD9309C740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83652913-52BE-4D11-9963-A74E2CA4F4BC}"/>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41"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083" y="5021589"/>
            <a:ext cx="10759965" cy="182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itle 1"/>
          <p:cNvSpPr>
            <a:spLocks noGrp="1"/>
          </p:cNvSpPr>
          <p:nvPr>
            <p:ph type="title" idx="4294967295"/>
          </p:nvPr>
        </p:nvSpPr>
        <p:spPr>
          <a:xfrm>
            <a:off x="381715" y="237734"/>
            <a:ext cx="5481638" cy="430887"/>
          </a:xfrm>
        </p:spPr>
        <p:txBody>
          <a:bodyPr/>
          <a:lstStyle/>
          <a:p>
            <a:pPr algn="l"/>
            <a:r>
              <a:rPr lang="es-PE" sz="2800" b="1" dirty="0"/>
              <a:t>Antamina</a:t>
            </a:r>
          </a:p>
        </p:txBody>
      </p:sp>
      <p:sp>
        <p:nvSpPr>
          <p:cNvPr id="31" name="Rectangle 9"/>
          <p:cNvSpPr>
            <a:spLocks noChangeArrowheads="1"/>
          </p:cNvSpPr>
          <p:nvPr/>
        </p:nvSpPr>
        <p:spPr bwMode="auto">
          <a:xfrm>
            <a:off x="1639535" y="3414755"/>
            <a:ext cx="8903319"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defRPr sz="1500">
                <a:solidFill>
                  <a:schemeClr val="tx1"/>
                </a:solidFill>
                <a:latin typeface="Roboto Light" charset="0"/>
                <a:ea typeface="ＭＳ Ｐゴシック" pitchFamily="34" charset="-128"/>
                <a:cs typeface="Roboto Light" charset="0"/>
              </a:defRPr>
            </a:lvl1pPr>
            <a:lvl2pPr marL="742950" indent="-285750">
              <a:spcBef>
                <a:spcPct val="20000"/>
              </a:spcBef>
              <a:buFont typeface="Arial" pitchFamily="34" charset="0"/>
              <a:defRPr sz="1400">
                <a:solidFill>
                  <a:schemeClr val="tx1"/>
                </a:solidFill>
                <a:latin typeface="Roboto Light" charset="0"/>
                <a:ea typeface="ＭＳ Ｐゴシック" pitchFamily="34" charset="-128"/>
                <a:cs typeface="Roboto Light" charset="0"/>
              </a:defRPr>
            </a:lvl2pPr>
            <a:lvl3pPr marL="1143000" indent="-228600">
              <a:spcBef>
                <a:spcPct val="20000"/>
              </a:spcBef>
              <a:buFont typeface="Arial" pitchFamily="34" charset="0"/>
              <a:defRPr sz="1000">
                <a:solidFill>
                  <a:schemeClr val="tx1"/>
                </a:solidFill>
                <a:latin typeface="Roboto Light" charset="0"/>
                <a:ea typeface="ＭＳ Ｐゴシック" pitchFamily="34" charset="-128"/>
                <a:cs typeface="Roboto Light" charset="0"/>
              </a:defRPr>
            </a:lvl3pPr>
            <a:lvl4pPr marL="1600200" indent="-228600">
              <a:spcBef>
                <a:spcPct val="20000"/>
              </a:spcBef>
              <a:buFont typeface="Arial" pitchFamily="34" charset="0"/>
              <a:defRPr sz="800">
                <a:solidFill>
                  <a:schemeClr val="tx1"/>
                </a:solidFill>
                <a:latin typeface="Roboto Light" charset="0"/>
                <a:ea typeface="ＭＳ Ｐゴシック" pitchFamily="34" charset="-128"/>
                <a:cs typeface="Roboto Light" charset="0"/>
              </a:defRPr>
            </a:lvl4pPr>
            <a:lvl5pPr marL="2057400" indent="-228600">
              <a:spcBef>
                <a:spcPct val="20000"/>
              </a:spcBef>
              <a:buFont typeface="Arial" pitchFamily="34" charset="0"/>
              <a:defRPr sz="800">
                <a:solidFill>
                  <a:schemeClr val="tx1"/>
                </a:solidFill>
                <a:latin typeface="Roboto Light" charset="0"/>
                <a:ea typeface="ＭＳ Ｐゴシック" pitchFamily="34" charset="-128"/>
                <a:cs typeface="Roboto Light" charset="0"/>
              </a:defRPr>
            </a:lvl5pPr>
            <a:lvl6pPr marL="2514600" indent="-228600" defTabSz="636588" eaLnBrk="0" fontAlgn="base" hangingPunct="0">
              <a:spcBef>
                <a:spcPct val="20000"/>
              </a:spcBef>
              <a:spcAft>
                <a:spcPct val="0"/>
              </a:spcAft>
              <a:buFont typeface="Arial" pitchFamily="34" charset="0"/>
              <a:defRPr sz="800">
                <a:solidFill>
                  <a:schemeClr val="tx1"/>
                </a:solidFill>
                <a:latin typeface="Roboto Light" charset="0"/>
                <a:ea typeface="ＭＳ Ｐゴシック" pitchFamily="34" charset="-128"/>
                <a:cs typeface="Roboto Light" charset="0"/>
              </a:defRPr>
            </a:lvl6pPr>
            <a:lvl7pPr marL="2971800" indent="-228600" defTabSz="636588" eaLnBrk="0" fontAlgn="base" hangingPunct="0">
              <a:spcBef>
                <a:spcPct val="20000"/>
              </a:spcBef>
              <a:spcAft>
                <a:spcPct val="0"/>
              </a:spcAft>
              <a:buFont typeface="Arial" pitchFamily="34" charset="0"/>
              <a:defRPr sz="800">
                <a:solidFill>
                  <a:schemeClr val="tx1"/>
                </a:solidFill>
                <a:latin typeface="Roboto Light" charset="0"/>
                <a:ea typeface="ＭＳ Ｐゴシック" pitchFamily="34" charset="-128"/>
                <a:cs typeface="Roboto Light" charset="0"/>
              </a:defRPr>
            </a:lvl7pPr>
            <a:lvl8pPr marL="3429000" indent="-228600" defTabSz="636588" eaLnBrk="0" fontAlgn="base" hangingPunct="0">
              <a:spcBef>
                <a:spcPct val="20000"/>
              </a:spcBef>
              <a:spcAft>
                <a:spcPct val="0"/>
              </a:spcAft>
              <a:buFont typeface="Arial" pitchFamily="34" charset="0"/>
              <a:defRPr sz="800">
                <a:solidFill>
                  <a:schemeClr val="tx1"/>
                </a:solidFill>
                <a:latin typeface="Roboto Light" charset="0"/>
                <a:ea typeface="ＭＳ Ｐゴシック" pitchFamily="34" charset="-128"/>
                <a:cs typeface="Roboto Light" charset="0"/>
              </a:defRPr>
            </a:lvl8pPr>
            <a:lvl9pPr marL="3886200" indent="-228600" defTabSz="636588" eaLnBrk="0" fontAlgn="base" hangingPunct="0">
              <a:spcBef>
                <a:spcPct val="20000"/>
              </a:spcBef>
              <a:spcAft>
                <a:spcPct val="0"/>
              </a:spcAft>
              <a:buFont typeface="Arial" pitchFamily="34" charset="0"/>
              <a:defRPr sz="800">
                <a:solidFill>
                  <a:schemeClr val="tx1"/>
                </a:solidFill>
                <a:latin typeface="Roboto Light" charset="0"/>
                <a:ea typeface="ＭＳ Ｐゴシック" pitchFamily="34" charset="-128"/>
                <a:cs typeface="Roboto Light" charset="0"/>
              </a:defRPr>
            </a:lvl9pPr>
          </a:lstStyle>
          <a:p>
            <a:pPr algn="ctr" eaLnBrk="1" hangingPunct="1">
              <a:spcBef>
                <a:spcPct val="0"/>
              </a:spcBef>
              <a:buFontTx/>
              <a:buNone/>
            </a:pPr>
            <a:r>
              <a:rPr lang="es-PE" altLang="es-PE" sz="2500" b="1" dirty="0">
                <a:solidFill>
                  <a:srgbClr val="008080"/>
                </a:solidFill>
                <a:latin typeface="BC I25 Wide" pitchFamily="34" charset="0"/>
              </a:rPr>
              <a:t>Antamina, es un complejo minero polimetálico que </a:t>
            </a:r>
            <a:r>
              <a:rPr lang="es-PE" altLang="es-PE" sz="2500" b="1" dirty="0" smtClean="0">
                <a:solidFill>
                  <a:srgbClr val="008080"/>
                </a:solidFill>
                <a:latin typeface="BC I25 Wide" pitchFamily="34" charset="0"/>
              </a:rPr>
              <a:t>produce, principalmente, </a:t>
            </a:r>
            <a:r>
              <a:rPr lang="es-PE" altLang="es-PE" sz="2500" b="1" dirty="0">
                <a:solidFill>
                  <a:srgbClr val="008080"/>
                </a:solidFill>
                <a:latin typeface="BC I25 Wide" pitchFamily="34" charset="0"/>
              </a:rPr>
              <a:t>concentrados de cobre, zinc, plata, plomo y molibdeno.</a:t>
            </a:r>
          </a:p>
        </p:txBody>
      </p:sp>
      <p:sp>
        <p:nvSpPr>
          <p:cNvPr id="32" name="Rectangle 31"/>
          <p:cNvSpPr>
            <a:spLocks noChangeArrowheads="1"/>
          </p:cNvSpPr>
          <p:nvPr/>
        </p:nvSpPr>
        <p:spPr bwMode="auto">
          <a:xfrm>
            <a:off x="2354107" y="4701318"/>
            <a:ext cx="7253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s-PE" altLang="es-PE" sz="2000" dirty="0">
                <a:solidFill>
                  <a:srgbClr val="009999"/>
                </a:solidFill>
                <a:latin typeface="Arial" pitchFamily="34" charset="0"/>
              </a:rPr>
              <a:t>Inició sus operaciones a escala comercial en octubre del 2001.</a:t>
            </a:r>
          </a:p>
        </p:txBody>
      </p:sp>
      <p:grpSp>
        <p:nvGrpSpPr>
          <p:cNvPr id="33" name="Group 32"/>
          <p:cNvGrpSpPr/>
          <p:nvPr/>
        </p:nvGrpSpPr>
        <p:grpSpPr>
          <a:xfrm>
            <a:off x="10497188" y="1290349"/>
            <a:ext cx="1405437" cy="1779499"/>
            <a:chOff x="10068402" y="1460645"/>
            <a:chExt cx="2303981" cy="2558754"/>
          </a:xfrm>
        </p:grpSpPr>
        <p:pic>
          <p:nvPicPr>
            <p:cNvPr id="34" name="Picture 14" descr="bhp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96904" y="1460645"/>
              <a:ext cx="1057208" cy="76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MC_LogoEngcolor">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88624" y="3538629"/>
              <a:ext cx="2183759" cy="48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4"/>
            <p:cNvSpPr txBox="1">
              <a:spLocks noChangeArrowheads="1"/>
            </p:cNvSpPr>
            <p:nvPr/>
          </p:nvSpPr>
          <p:spPr bwMode="auto">
            <a:xfrm>
              <a:off x="10068402" y="2390544"/>
              <a:ext cx="1019933" cy="44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AutoNum type="arabicPeriod"/>
                <a:defRPr sz="20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AutoNum type="arabicPeriod"/>
                <a:defRPr sz="20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AutoNum type="arabicPeriod"/>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AutoNum type="arabicPeriod"/>
                <a:defRPr sz="20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AutoNum type="arabicPeriod"/>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AutoNum type="arabicPeriod"/>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AutoNum type="arabicPeriod"/>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AutoNum type="arabicPeriod"/>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AutoNum type="arabicPeriod"/>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es-PE" altLang="es-PE" sz="1400" b="1" dirty="0" err="1">
                  <a:latin typeface="BC I25 Wide" pitchFamily="34" charset="0"/>
                </a:rPr>
                <a:t>Teck</a:t>
              </a:r>
              <a:endParaRPr lang="es-PE" altLang="es-PE" sz="1400" b="1" dirty="0">
                <a:latin typeface="BC I25 Wide" pitchFamily="34" charset="0"/>
              </a:endParaRPr>
            </a:p>
          </p:txBody>
        </p:sp>
        <p:pic>
          <p:nvPicPr>
            <p:cNvPr id="37" name="Picture 2" descr="Resultado de imagen para glencore peru"/>
            <p:cNvPicPr>
              <a:picLocks noChangeAspect="1" noChangeArrowheads="1"/>
            </p:cNvPicPr>
            <p:nvPr/>
          </p:nvPicPr>
          <p:blipFill rotWithShape="1">
            <a:blip r:embed="rId12">
              <a:extLst>
                <a:ext uri="{28A0092B-C50C-407E-A947-70E740481C1C}">
                  <a14:useLocalDpi xmlns:a14="http://schemas.microsoft.com/office/drawing/2010/main" val="0"/>
                </a:ext>
              </a:extLst>
            </a:blip>
            <a:srcRect t="21707" b="25374"/>
            <a:stretch/>
          </p:blipFill>
          <p:spPr bwMode="auto">
            <a:xfrm>
              <a:off x="10296904" y="3012566"/>
              <a:ext cx="1524001" cy="461907"/>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48870" y="800768"/>
            <a:ext cx="5383622" cy="238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14"/>
          <a:stretch>
            <a:fillRect/>
          </a:stretch>
        </p:blipFill>
        <p:spPr>
          <a:xfrm>
            <a:off x="228600" y="776978"/>
            <a:ext cx="4773356" cy="2450607"/>
          </a:xfrm>
          <a:prstGeom prst="rect">
            <a:avLst/>
          </a:prstGeom>
        </p:spPr>
      </p:pic>
    </p:spTree>
    <p:extLst>
      <p:ext uri="{BB962C8B-B14F-4D97-AF65-F5344CB8AC3E}">
        <p14:creationId xmlns:p14="http://schemas.microsoft.com/office/powerpoint/2010/main" val="18134968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24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2&quot;/&gt;&lt;m_eweekdayFirstOfWeekend reqver=&quot;27351&quot; val=&quot;1&quot;/&gt;&lt;m_eweekdayFirstOfWeekend endver=&quot;27351&quot; val=&quot;7&quot;/&gt;&lt;/CPresentation&gt;&lt;/root&gt;"/>
  <p:tag name="MTBTACCENT" val="Text2ColorBoldTex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XXyC7YdOKNqgD7cEXp.UB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0nz10KbgotjdsGj7ytS7W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unVEDgTt68lQVRwu8bHkJ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V5KrwofUzXZAmYgpeymsc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vJ7QSgPCqKwlLc.lBU_FT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x2mlnDADSb_atbwlckP7GQ"/>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Js4BAxZVz7dBPI9quZg7Lg"/>
</p:tagLst>
</file>

<file path=ppt/tags/tag32.xml><?xml version="1.0" encoding="utf-8"?>
<p:tagLst xmlns:a="http://schemas.openxmlformats.org/drawingml/2006/main" xmlns:r="http://schemas.openxmlformats.org/officeDocument/2006/relationships" xmlns:p="http://schemas.openxmlformats.org/presentationml/2006/main">
  <p:tag name="SHP_MARVIN_VG_TB_SLIDE_IDENTIFIER" val="543a8b4dd2a85e3300f2b961222f0fb7"/>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olRq46Olkzvh9X2AhoUQ_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JT0SIUSS2sMuHupLesju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gYV3QOhLgUfTRGSyVL5f7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DM0PvfKLTl4ZNlOstMTFC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UaYHlbJLTLgZYJJkPdXmi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UaYHlbJLTLgZYJJkPdXmi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UaYHlbJLTLgZYJJkPdXmi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RJT0SIUSS2sMuHupLesju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gYV3QOhLgUfTRGSyVL5f7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DM0PvfKLTl4ZNlOstMTFC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UaYHlbJLTLgZYJJkPdXmi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UaYHlbJLTLgZYJJkPdXmiA"/>
</p:tagLst>
</file>

<file path=ppt/tags/tag53.xml><?xml version="1.0" encoding="utf-8"?>
<p:tagLst xmlns:a="http://schemas.openxmlformats.org/drawingml/2006/main" xmlns:r="http://schemas.openxmlformats.org/officeDocument/2006/relationships" xmlns:p="http://schemas.openxmlformats.org/presentationml/2006/main">
  <p:tag name="NAME" val="CustomIcon"/>
</p:tagLst>
</file>

<file path=ppt/tags/tag54.xml><?xml version="1.0" encoding="utf-8"?>
<p:tagLst xmlns:a="http://schemas.openxmlformats.org/drawingml/2006/main" xmlns:r="http://schemas.openxmlformats.org/officeDocument/2006/relationships" xmlns:p="http://schemas.openxmlformats.org/presentationml/2006/main">
  <p:tag name="NAME" val="CustomIcon"/>
</p:tagLst>
</file>

<file path=ppt/tags/tag55.xml><?xml version="1.0" encoding="utf-8"?>
<p:tagLst xmlns:a="http://schemas.openxmlformats.org/drawingml/2006/main" xmlns:r="http://schemas.openxmlformats.org/officeDocument/2006/relationships" xmlns:p="http://schemas.openxmlformats.org/presentationml/2006/main">
  <p:tag name="NAME" val="CustomIcon"/>
</p:tagLst>
</file>

<file path=ppt/tags/tag56.xml><?xml version="1.0" encoding="utf-8"?>
<p:tagLst xmlns:a="http://schemas.openxmlformats.org/drawingml/2006/main" xmlns:r="http://schemas.openxmlformats.org/officeDocument/2006/relationships" xmlns:p="http://schemas.openxmlformats.org/presentationml/2006/main">
  <p:tag name="NAME" val="CustomIcon"/>
</p:tagLst>
</file>

<file path=ppt/tags/tag57.xml><?xml version="1.0" encoding="utf-8"?>
<p:tagLst xmlns:a="http://schemas.openxmlformats.org/drawingml/2006/main" xmlns:r="http://schemas.openxmlformats.org/officeDocument/2006/relationships" xmlns:p="http://schemas.openxmlformats.org/presentationml/2006/main">
  <p:tag name="NAME" val="CustomIcon"/>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grjzSZ3A.Moij1AKuLAApg"/>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1LEVEL" val="0.4"/>
  <p:tag name="2LEVEL" val="0.2"/>
  <p:tag name="3LEVEL" val="0.1"/>
  <p:tag name="4LEVEL" val="0.05"/>
  <p:tag name="5LEVEL" val="0.03"/>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8k5N3G1RrMq9W_rFR8SdP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XnePcvp1N.emEoAM9cswf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RJT0SIUSS2sMuHupLesju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gYV3QOhLgUfTRGSyVL5f7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DM0PvfKLTl4ZNlOstMTFC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nm2ayxGlAZvJGBK5TTQK3g"/>
</p:tagLst>
</file>

<file path=ppt/tags/tag71.xml><?xml version="1.0" encoding="utf-8"?>
<p:tagLst xmlns:a="http://schemas.openxmlformats.org/drawingml/2006/main" xmlns:r="http://schemas.openxmlformats.org/officeDocument/2006/relationships" xmlns:p="http://schemas.openxmlformats.org/presentationml/2006/main">
  <p:tag name="SHP_MARVIN_VG_TB_SLIDE_IDENTIFIER" val="543a8b4dd2a85e3300f2b961222f0fb7"/>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olRq46Olkzvh9X2AhoUQ_w"/>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heme/theme1.xml><?xml version="1.0" encoding="utf-8"?>
<a:theme xmlns:a="http://schemas.openxmlformats.org/drawingml/2006/main" name="1_Firm Format - template">
  <a:themeElements>
    <a:clrScheme name="Custom 68">
      <a:dk1>
        <a:srgbClr val="000000"/>
      </a:dk1>
      <a:lt1>
        <a:srgbClr val="FFFFFF"/>
      </a:lt1>
      <a:dk2>
        <a:srgbClr val="005864"/>
      </a:dk2>
      <a:lt2>
        <a:srgbClr val="FFFFFF"/>
      </a:lt2>
      <a:accent1>
        <a:srgbClr val="DCDCDC"/>
      </a:accent1>
      <a:accent2>
        <a:srgbClr val="009999"/>
      </a:accent2>
      <a:accent3>
        <a:srgbClr val="006E8A"/>
      </a:accent3>
      <a:accent4>
        <a:srgbClr val="004E58"/>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Grey-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Cyan-Blue">
        <a:dk1>
          <a:srgbClr val="000000"/>
        </a:dk1>
        <a:lt1>
          <a:srgbClr val="FFFFFF"/>
        </a:lt1>
        <a:dk2>
          <a:srgbClr val="002960"/>
        </a:dk2>
        <a:lt2>
          <a:srgbClr val="FFFFFF"/>
        </a:lt2>
        <a:accent1>
          <a:srgbClr val="C9F0FF"/>
        </a:accent1>
        <a:accent2>
          <a:srgbClr val="00ADEF"/>
        </a:accent2>
        <a:accent3>
          <a:srgbClr val="0065BD"/>
        </a:accent3>
        <a:accent4>
          <a:srgbClr val="002960"/>
        </a:accent4>
        <a:accent5>
          <a:srgbClr val="F27F00"/>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wide" id="{AC49C514-899D-4B72-826A-628650FA61FA}" vid="{7E1BFA72-62F1-42BE-A2D2-362013624C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ado 2">
    <a:dk1>
      <a:srgbClr val="000000"/>
    </a:dk1>
    <a:lt1>
      <a:srgbClr val="FFFFFF"/>
    </a:lt1>
    <a:dk2>
      <a:srgbClr val="000000"/>
    </a:dk2>
    <a:lt2>
      <a:srgbClr val="FFFFFF"/>
    </a:lt2>
    <a:accent1>
      <a:srgbClr val="0893B0"/>
    </a:accent1>
    <a:accent2>
      <a:srgbClr val="FFA74F"/>
    </a:accent2>
    <a:accent3>
      <a:srgbClr val="B6B6C0"/>
    </a:accent3>
    <a:accent4>
      <a:srgbClr val="B92D4F"/>
    </a:accent4>
    <a:accent5>
      <a:srgbClr val="002C99"/>
    </a:accent5>
    <a:accent6>
      <a:srgbClr val="92D050"/>
    </a:accent6>
    <a:hlink>
      <a:srgbClr val="0563C1"/>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ersonalizado 2">
    <a:dk1>
      <a:srgbClr val="000000"/>
    </a:dk1>
    <a:lt1>
      <a:srgbClr val="FFFFFF"/>
    </a:lt1>
    <a:dk2>
      <a:srgbClr val="000000"/>
    </a:dk2>
    <a:lt2>
      <a:srgbClr val="FFFFFF"/>
    </a:lt2>
    <a:accent1>
      <a:srgbClr val="0893B0"/>
    </a:accent1>
    <a:accent2>
      <a:srgbClr val="FFA74F"/>
    </a:accent2>
    <a:accent3>
      <a:srgbClr val="B6B6C0"/>
    </a:accent3>
    <a:accent4>
      <a:srgbClr val="B92D4F"/>
    </a:accent4>
    <a:accent5>
      <a:srgbClr val="002C99"/>
    </a:accent5>
    <a:accent6>
      <a:srgbClr val="92D050"/>
    </a:accent6>
    <a:hlink>
      <a:srgbClr val="0563C1"/>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ersonalizado 2">
    <a:dk1>
      <a:srgbClr val="000000"/>
    </a:dk1>
    <a:lt1>
      <a:srgbClr val="FFFFFF"/>
    </a:lt1>
    <a:dk2>
      <a:srgbClr val="000000"/>
    </a:dk2>
    <a:lt2>
      <a:srgbClr val="FFFFFF"/>
    </a:lt2>
    <a:accent1>
      <a:srgbClr val="0893B0"/>
    </a:accent1>
    <a:accent2>
      <a:srgbClr val="FFA74F"/>
    </a:accent2>
    <a:accent3>
      <a:srgbClr val="B6B6C0"/>
    </a:accent3>
    <a:accent4>
      <a:srgbClr val="B92D4F"/>
    </a:accent4>
    <a:accent5>
      <a:srgbClr val="002C99"/>
    </a:accent5>
    <a:accent6>
      <a:srgbClr val="92D050"/>
    </a:accent6>
    <a:hlink>
      <a:srgbClr val="0563C1"/>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ersonalizado 2">
    <a:dk1>
      <a:srgbClr val="000000"/>
    </a:dk1>
    <a:lt1>
      <a:srgbClr val="FFFFFF"/>
    </a:lt1>
    <a:dk2>
      <a:srgbClr val="000000"/>
    </a:dk2>
    <a:lt2>
      <a:srgbClr val="FFFFFF"/>
    </a:lt2>
    <a:accent1>
      <a:srgbClr val="0893B0"/>
    </a:accent1>
    <a:accent2>
      <a:srgbClr val="FFA74F"/>
    </a:accent2>
    <a:accent3>
      <a:srgbClr val="B6B6C0"/>
    </a:accent3>
    <a:accent4>
      <a:srgbClr val="B92D4F"/>
    </a:accent4>
    <a:accent5>
      <a:srgbClr val="002C99"/>
    </a:accent5>
    <a:accent6>
      <a:srgbClr val="92D050"/>
    </a:accent6>
    <a:hlink>
      <a:srgbClr val="0563C1"/>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ersonalizado 2">
    <a:dk1>
      <a:srgbClr val="000000"/>
    </a:dk1>
    <a:lt1>
      <a:srgbClr val="FFFFFF"/>
    </a:lt1>
    <a:dk2>
      <a:srgbClr val="000000"/>
    </a:dk2>
    <a:lt2>
      <a:srgbClr val="FFFFFF"/>
    </a:lt2>
    <a:accent1>
      <a:srgbClr val="0893B0"/>
    </a:accent1>
    <a:accent2>
      <a:srgbClr val="FFA74F"/>
    </a:accent2>
    <a:accent3>
      <a:srgbClr val="B6B6C0"/>
    </a:accent3>
    <a:accent4>
      <a:srgbClr val="B92D4F"/>
    </a:accent4>
    <a:accent5>
      <a:srgbClr val="002C99"/>
    </a:accent5>
    <a:accent6>
      <a:srgbClr val="92D050"/>
    </a:accent6>
    <a:hlink>
      <a:srgbClr val="0563C1"/>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ersonalizado 2">
    <a:dk1>
      <a:srgbClr val="000000"/>
    </a:dk1>
    <a:lt1>
      <a:srgbClr val="FFFFFF"/>
    </a:lt1>
    <a:dk2>
      <a:srgbClr val="000000"/>
    </a:dk2>
    <a:lt2>
      <a:srgbClr val="FFFFFF"/>
    </a:lt2>
    <a:accent1>
      <a:srgbClr val="0893B0"/>
    </a:accent1>
    <a:accent2>
      <a:srgbClr val="FFA74F"/>
    </a:accent2>
    <a:accent3>
      <a:srgbClr val="B6B6C0"/>
    </a:accent3>
    <a:accent4>
      <a:srgbClr val="B92D4F"/>
    </a:accent4>
    <a:accent5>
      <a:srgbClr val="002C99"/>
    </a:accent5>
    <a:accent6>
      <a:srgbClr val="92D050"/>
    </a:accent6>
    <a:hlink>
      <a:srgbClr val="0563C1"/>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16029</TotalTime>
  <Words>2620</Words>
  <Application>Microsoft Office PowerPoint</Application>
  <PresentationFormat>Widescreen</PresentationFormat>
  <Paragraphs>269</Paragraphs>
  <Slides>23</Slides>
  <Notes>16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4" baseType="lpstr">
      <vt:lpstr>ＭＳ Ｐゴシック</vt:lpstr>
      <vt:lpstr>ＭＳ Ｐゴシック</vt:lpstr>
      <vt:lpstr>Arial</vt:lpstr>
      <vt:lpstr>BC I25 Wide</vt:lpstr>
      <vt:lpstr>Calibri</vt:lpstr>
      <vt:lpstr>Roboto Light</vt:lpstr>
      <vt:lpstr>Tahoma</vt:lpstr>
      <vt:lpstr>Ubuntu</vt:lpstr>
      <vt:lpstr>Wingdings</vt:lpstr>
      <vt:lpstr>1_Firm Format - template</vt:lpstr>
      <vt:lpstr>think-cell Slide</vt:lpstr>
      <vt:lpstr>MINERÍA COMO SOCIO PARA EL DESARROLLO:  EL MODELO DE ANTAMINA</vt:lpstr>
      <vt:lpstr>Contenido</vt:lpstr>
      <vt:lpstr>Una crisis sin precedentes con enormes desafíos en el frente sanitario, económico y social</vt:lpstr>
      <vt:lpstr>Y con pocos motores de reactivación y crecimiento sostenido: limitado impulso fiscal</vt:lpstr>
      <vt:lpstr>Y con pocos motores de reactivación y crecimiento sostenido: pérdida de productividad relativa a otros países y deterioro en la promoción de la inversión privada</vt:lpstr>
      <vt:lpstr>En este contexto, el sector minero se constituye en una oportunidad de reactivación y crecimiento alto y sostenido</vt:lpstr>
      <vt:lpstr>¿Qué nos está faltando? Brechas de competitividad e Institucionalidad territorial</vt:lpstr>
      <vt:lpstr>Contenido</vt:lpstr>
      <vt:lpstr>Antamina</vt:lpstr>
      <vt:lpstr>Minería con Propósito: Catalizar la competitividad territorial, invirtiendo en proyectos de infraestructura y apostando por el fortalecimiento de capacidades de su Área de Influencia Operativa (AIO)</vt:lpstr>
      <vt:lpstr>Este despliegue de infraestructura y fortalecimiento de capital humano se da bajo un enfoque de trabajo multiactor</vt:lpstr>
      <vt:lpstr>Se ha registrado una mejora significativa en el acceso a servicios básicos y fortalecimiento del capital humano en el AIO de Antamina</vt:lpstr>
      <vt:lpstr>La estrategia viene dando resultados en términos de mejora sostenida de la calidad de vida de los ancashinos, en especial, de las poblaciones de nuestra AIO</vt:lpstr>
      <vt:lpstr>Mejora del IDH de los ancashinos </vt:lpstr>
      <vt:lpstr>Contenido</vt:lpstr>
      <vt:lpstr>Pocos instrumentos efectivos de institucionalidad territorial</vt:lpstr>
      <vt:lpstr>En el contexto de fortalecer la institucionalidad territorial, en el 2019, Antamina y el GRA acuerdan elaborar un Plan de Competitividad Regional (PCR)</vt:lpstr>
      <vt:lpstr>La coyuntura cambió y, apalancándose en el PCR, venimos trabajando con el GR en el diseño del Plan de Reactivación Regional</vt:lpstr>
      <vt:lpstr>Lineamientos para la Reactivación Regional</vt:lpstr>
      <vt:lpstr>Pasando de la planificación a la ejecución y rendición de cuentas:  Proyectos Especiales de Inversión Pública (PEIP) – DU N° 021-2020</vt:lpstr>
      <vt:lpstr>Finalmente, la Visión de la Minería al 2030 y la plataforma de RIMAY se constituyen en un punto de partida ideal para desplegar una agenda de institucionalidad territorial </vt:lpstr>
      <vt:lpstr>Conclusiones</vt:lpstr>
      <vt:lpstr>MINERÍA COMO SOCIO PARA EL DESARROLLO:  EL MODELO DE ANTAMINA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Gestioón Antamina en el territorio</dc:title>
  <dc:creator>Giacomo Brescia</dc:creator>
  <cp:lastModifiedBy>Liendo Vidal, Cesar</cp:lastModifiedBy>
  <cp:revision>282</cp:revision>
  <dcterms:created xsi:type="dcterms:W3CDTF">2020-05-26T17:40:18Z</dcterms:created>
  <dcterms:modified xsi:type="dcterms:W3CDTF">2020-09-17T19:08:18Z</dcterms:modified>
</cp:coreProperties>
</file>